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9" r:id="rId3"/>
    <p:sldId id="260" r:id="rId4"/>
    <p:sldId id="280" r:id="rId5"/>
    <p:sldId id="261" r:id="rId6"/>
    <p:sldId id="281" r:id="rId7"/>
    <p:sldId id="282" r:id="rId8"/>
    <p:sldId id="263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Work Sans" panose="020B0604020202020204" charset="0"/>
      <p:regular r:id="rId15"/>
      <p:bold r:id="rId16"/>
    </p:embeddedFont>
    <p:embeddedFont>
      <p:font typeface="Muli Light" panose="020B0604020202020204" charset="0"/>
      <p:regular r:id="rId17"/>
      <p:bold r:id="rId18"/>
      <p:italic r:id="rId19"/>
      <p:boldItalic r:id="rId20"/>
    </p:embeddedFont>
    <p:embeddedFont>
      <p:font typeface="Montserrat Regular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B4275EB-D6B5-4C21-9515-10E1A201283F}">
  <a:tblStyle styleId="{0B4275EB-D6B5-4C21-9515-10E1A201283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44C917-99E2-4B08-A51C-A9E847B375E8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CO"/>
        </a:p>
      </dgm:t>
    </dgm:pt>
    <dgm:pt modelId="{B0C9E54B-3B85-46C5-84DC-8EDAD6AEB27A}">
      <dgm:prSet phldrT="[Texto]" custT="1"/>
      <dgm:spPr/>
      <dgm:t>
        <a:bodyPr/>
        <a:lstStyle/>
        <a:p>
          <a:r>
            <a:rPr lang="es-CO" sz="2800" kern="1200" dirty="0" smtClean="0">
              <a:solidFill>
                <a:schemeClr val="bg1"/>
              </a:solidFill>
              <a:latin typeface="Muli Light"/>
              <a:ea typeface="+mn-ea"/>
              <a:cs typeface="Muli Light"/>
            </a:rPr>
            <a:t>INSTRUMENTO UTILIZADO</a:t>
          </a:r>
          <a:endParaRPr lang="es-CO" sz="2800" kern="1200" dirty="0">
            <a:solidFill>
              <a:schemeClr val="bg1"/>
            </a:solidFill>
            <a:latin typeface="Muli Light"/>
            <a:ea typeface="+mn-ea"/>
            <a:cs typeface="Muli Light"/>
          </a:endParaRPr>
        </a:p>
      </dgm:t>
    </dgm:pt>
    <dgm:pt modelId="{BD0A1796-7CD9-4E16-91E4-3A892C79D99C}" type="parTrans" cxnId="{71D873C1-3EF4-411E-889E-1D8AA3E82C56}">
      <dgm:prSet/>
      <dgm:spPr/>
      <dgm:t>
        <a:bodyPr/>
        <a:lstStyle/>
        <a:p>
          <a:endParaRPr lang="es-CO"/>
        </a:p>
      </dgm:t>
    </dgm:pt>
    <dgm:pt modelId="{50F51E91-458A-478B-A05E-E7765A66B354}" type="sibTrans" cxnId="{71D873C1-3EF4-411E-889E-1D8AA3E82C56}">
      <dgm:prSet/>
      <dgm:spPr/>
      <dgm:t>
        <a:bodyPr/>
        <a:lstStyle/>
        <a:p>
          <a:endParaRPr lang="es-CO"/>
        </a:p>
      </dgm:t>
    </dgm:pt>
    <dgm:pt modelId="{C024E95E-4CB8-44C8-A4F9-CD17E3BEC240}">
      <dgm:prSet phldrT="[Texto]" custT="1"/>
      <dgm:spPr/>
      <dgm:t>
        <a:bodyPr/>
        <a:lstStyle/>
        <a:p>
          <a:r>
            <a:rPr lang="es-CO" sz="2400" kern="1200" dirty="0" smtClean="0">
              <a:solidFill>
                <a:schemeClr val="bg1"/>
              </a:solidFill>
              <a:latin typeface="Muli Light"/>
              <a:ea typeface="+mn-ea"/>
              <a:cs typeface="Muli Light"/>
            </a:rPr>
            <a:t>Resultados de la apropiación del código de integridad 2020</a:t>
          </a:r>
          <a:endParaRPr lang="es-CO" sz="2400" kern="1200" dirty="0">
            <a:solidFill>
              <a:schemeClr val="bg1"/>
            </a:solidFill>
            <a:latin typeface="Muli Light"/>
            <a:ea typeface="+mn-ea"/>
            <a:cs typeface="Muli Light"/>
          </a:endParaRPr>
        </a:p>
      </dgm:t>
    </dgm:pt>
    <dgm:pt modelId="{5E93FCA1-0208-4378-9CE2-C5DBF4B4FAEC}" type="parTrans" cxnId="{6F690BCE-1F6A-4212-A21F-7082AB1BA036}">
      <dgm:prSet/>
      <dgm:spPr/>
      <dgm:t>
        <a:bodyPr/>
        <a:lstStyle/>
        <a:p>
          <a:endParaRPr lang="es-CO"/>
        </a:p>
      </dgm:t>
    </dgm:pt>
    <dgm:pt modelId="{5BBCFC29-67BD-4274-A8DA-C5C6B880E28D}" type="sibTrans" cxnId="{6F690BCE-1F6A-4212-A21F-7082AB1BA036}">
      <dgm:prSet/>
      <dgm:spPr/>
      <dgm:t>
        <a:bodyPr/>
        <a:lstStyle/>
        <a:p>
          <a:endParaRPr lang="es-CO"/>
        </a:p>
      </dgm:t>
    </dgm:pt>
    <dgm:pt modelId="{923E056E-481C-4988-969F-A26E3E1BE2A7}" type="pres">
      <dgm:prSet presAssocID="{B844C917-99E2-4B08-A51C-A9E847B375E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O"/>
        </a:p>
      </dgm:t>
    </dgm:pt>
    <dgm:pt modelId="{C046F856-C4E4-4AE8-86A1-EE1FC95A0D18}" type="pres">
      <dgm:prSet presAssocID="{B844C917-99E2-4B08-A51C-A9E847B375E8}" presName="Name1" presStyleCnt="0"/>
      <dgm:spPr/>
    </dgm:pt>
    <dgm:pt modelId="{59148068-F4B2-4400-9FAA-868827E0A2C9}" type="pres">
      <dgm:prSet presAssocID="{B844C917-99E2-4B08-A51C-A9E847B375E8}" presName="cycle" presStyleCnt="0"/>
      <dgm:spPr/>
    </dgm:pt>
    <dgm:pt modelId="{D84C296B-722F-4A0F-9729-A91372734789}" type="pres">
      <dgm:prSet presAssocID="{B844C917-99E2-4B08-A51C-A9E847B375E8}" presName="srcNode" presStyleLbl="node1" presStyleIdx="0" presStyleCnt="2"/>
      <dgm:spPr/>
    </dgm:pt>
    <dgm:pt modelId="{1C536C46-6A44-4A60-B537-D4E3AD9E745D}" type="pres">
      <dgm:prSet presAssocID="{B844C917-99E2-4B08-A51C-A9E847B375E8}" presName="conn" presStyleLbl="parChTrans1D2" presStyleIdx="0" presStyleCnt="1"/>
      <dgm:spPr/>
      <dgm:t>
        <a:bodyPr/>
        <a:lstStyle/>
        <a:p>
          <a:endParaRPr lang="es-CO"/>
        </a:p>
      </dgm:t>
    </dgm:pt>
    <dgm:pt modelId="{E5749919-871B-4A26-A341-63DF84A2E8D7}" type="pres">
      <dgm:prSet presAssocID="{B844C917-99E2-4B08-A51C-A9E847B375E8}" presName="extraNode" presStyleLbl="node1" presStyleIdx="0" presStyleCnt="2"/>
      <dgm:spPr/>
    </dgm:pt>
    <dgm:pt modelId="{D33E31EE-6859-41D4-94C3-B3546271A203}" type="pres">
      <dgm:prSet presAssocID="{B844C917-99E2-4B08-A51C-A9E847B375E8}" presName="dstNode" presStyleLbl="node1" presStyleIdx="0" presStyleCnt="2"/>
      <dgm:spPr/>
    </dgm:pt>
    <dgm:pt modelId="{F2E83BFD-24F5-4976-B2A0-25C3DC8D4318}" type="pres">
      <dgm:prSet presAssocID="{B0C9E54B-3B85-46C5-84DC-8EDAD6AEB27A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376D990-10C8-411B-AA23-3101EF1624E4}" type="pres">
      <dgm:prSet presAssocID="{B0C9E54B-3B85-46C5-84DC-8EDAD6AEB27A}" presName="accent_1" presStyleCnt="0"/>
      <dgm:spPr/>
    </dgm:pt>
    <dgm:pt modelId="{04AE8E27-284F-43F4-B12F-AB1E3F70EACB}" type="pres">
      <dgm:prSet presAssocID="{B0C9E54B-3B85-46C5-84DC-8EDAD6AEB27A}" presName="accentRepeatNode" presStyleLbl="solidFgAcc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37FEFE86-B845-4041-8B5E-9B34EFB7C961}" type="pres">
      <dgm:prSet presAssocID="{C024E95E-4CB8-44C8-A4F9-CD17E3BEC240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6194D19-61CC-44F2-89F3-13C603253481}" type="pres">
      <dgm:prSet presAssocID="{C024E95E-4CB8-44C8-A4F9-CD17E3BEC240}" presName="accent_2" presStyleCnt="0"/>
      <dgm:spPr/>
    </dgm:pt>
    <dgm:pt modelId="{E5C6D03F-E702-455E-B36A-551FB58995AB}" type="pres">
      <dgm:prSet presAssocID="{C024E95E-4CB8-44C8-A4F9-CD17E3BEC240}" presName="accentRepeatNode" presStyleLbl="solidFgAcc1" presStyleIdx="1" presStyleCnt="2" custScaleX="100948" custScaleY="101178" custLinFactNeighborX="284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CO"/>
        </a:p>
      </dgm:t>
    </dgm:pt>
  </dgm:ptLst>
  <dgm:cxnLst>
    <dgm:cxn modelId="{F9630B21-AC99-4FB6-9044-AA0B69A2F9FB}" type="presOf" srcId="{B844C917-99E2-4B08-A51C-A9E847B375E8}" destId="{923E056E-481C-4988-969F-A26E3E1BE2A7}" srcOrd="0" destOrd="0" presId="urn:microsoft.com/office/officeart/2008/layout/VerticalCurvedList"/>
    <dgm:cxn modelId="{C38FB978-83A7-4133-B063-F2BD693ECE5B}" type="presOf" srcId="{C024E95E-4CB8-44C8-A4F9-CD17E3BEC240}" destId="{37FEFE86-B845-4041-8B5E-9B34EFB7C961}" srcOrd="0" destOrd="0" presId="urn:microsoft.com/office/officeart/2008/layout/VerticalCurvedList"/>
    <dgm:cxn modelId="{71D873C1-3EF4-411E-889E-1D8AA3E82C56}" srcId="{B844C917-99E2-4B08-A51C-A9E847B375E8}" destId="{B0C9E54B-3B85-46C5-84DC-8EDAD6AEB27A}" srcOrd="0" destOrd="0" parTransId="{BD0A1796-7CD9-4E16-91E4-3A892C79D99C}" sibTransId="{50F51E91-458A-478B-A05E-E7765A66B354}"/>
    <dgm:cxn modelId="{2C49F90C-2F82-44AC-8B67-116CC8FD4431}" type="presOf" srcId="{B0C9E54B-3B85-46C5-84DC-8EDAD6AEB27A}" destId="{F2E83BFD-24F5-4976-B2A0-25C3DC8D4318}" srcOrd="0" destOrd="0" presId="urn:microsoft.com/office/officeart/2008/layout/VerticalCurvedList"/>
    <dgm:cxn modelId="{6F690BCE-1F6A-4212-A21F-7082AB1BA036}" srcId="{B844C917-99E2-4B08-A51C-A9E847B375E8}" destId="{C024E95E-4CB8-44C8-A4F9-CD17E3BEC240}" srcOrd="1" destOrd="0" parTransId="{5E93FCA1-0208-4378-9CE2-C5DBF4B4FAEC}" sibTransId="{5BBCFC29-67BD-4274-A8DA-C5C6B880E28D}"/>
    <dgm:cxn modelId="{A804F3DB-BA5C-4AAD-AB81-F2BA60F946F9}" type="presOf" srcId="{50F51E91-458A-478B-A05E-E7765A66B354}" destId="{1C536C46-6A44-4A60-B537-D4E3AD9E745D}" srcOrd="0" destOrd="0" presId="urn:microsoft.com/office/officeart/2008/layout/VerticalCurvedList"/>
    <dgm:cxn modelId="{1C3746F2-00C3-4556-9BBB-67913EDEA734}" type="presParOf" srcId="{923E056E-481C-4988-969F-A26E3E1BE2A7}" destId="{C046F856-C4E4-4AE8-86A1-EE1FC95A0D18}" srcOrd="0" destOrd="0" presId="urn:microsoft.com/office/officeart/2008/layout/VerticalCurvedList"/>
    <dgm:cxn modelId="{76B3F280-77F8-45AD-AAEC-8FB56AD8F53A}" type="presParOf" srcId="{C046F856-C4E4-4AE8-86A1-EE1FC95A0D18}" destId="{59148068-F4B2-4400-9FAA-868827E0A2C9}" srcOrd="0" destOrd="0" presId="urn:microsoft.com/office/officeart/2008/layout/VerticalCurvedList"/>
    <dgm:cxn modelId="{BAC32E59-5608-4337-8726-E42B73BCDD27}" type="presParOf" srcId="{59148068-F4B2-4400-9FAA-868827E0A2C9}" destId="{D84C296B-722F-4A0F-9729-A91372734789}" srcOrd="0" destOrd="0" presId="urn:microsoft.com/office/officeart/2008/layout/VerticalCurvedList"/>
    <dgm:cxn modelId="{20988CD0-3A88-49AC-B67F-E08A5BE89A31}" type="presParOf" srcId="{59148068-F4B2-4400-9FAA-868827E0A2C9}" destId="{1C536C46-6A44-4A60-B537-D4E3AD9E745D}" srcOrd="1" destOrd="0" presId="urn:microsoft.com/office/officeart/2008/layout/VerticalCurvedList"/>
    <dgm:cxn modelId="{F500F1DF-D7B4-40D3-B917-EF90E3FAFCAA}" type="presParOf" srcId="{59148068-F4B2-4400-9FAA-868827E0A2C9}" destId="{E5749919-871B-4A26-A341-63DF84A2E8D7}" srcOrd="2" destOrd="0" presId="urn:microsoft.com/office/officeart/2008/layout/VerticalCurvedList"/>
    <dgm:cxn modelId="{C6F45079-D682-4F63-94A5-6BAF5DE61A2C}" type="presParOf" srcId="{59148068-F4B2-4400-9FAA-868827E0A2C9}" destId="{D33E31EE-6859-41D4-94C3-B3546271A203}" srcOrd="3" destOrd="0" presId="urn:microsoft.com/office/officeart/2008/layout/VerticalCurvedList"/>
    <dgm:cxn modelId="{E787AB8F-465E-4CF0-81BD-A93D15245019}" type="presParOf" srcId="{C046F856-C4E4-4AE8-86A1-EE1FC95A0D18}" destId="{F2E83BFD-24F5-4976-B2A0-25C3DC8D4318}" srcOrd="1" destOrd="0" presId="urn:microsoft.com/office/officeart/2008/layout/VerticalCurvedList"/>
    <dgm:cxn modelId="{EB345CE2-34EF-461C-B8E3-7657AB80D4B8}" type="presParOf" srcId="{C046F856-C4E4-4AE8-86A1-EE1FC95A0D18}" destId="{4376D990-10C8-411B-AA23-3101EF1624E4}" srcOrd="2" destOrd="0" presId="urn:microsoft.com/office/officeart/2008/layout/VerticalCurvedList"/>
    <dgm:cxn modelId="{52E71E88-375D-4A81-8F3B-97D68AE8A2DB}" type="presParOf" srcId="{4376D990-10C8-411B-AA23-3101EF1624E4}" destId="{04AE8E27-284F-43F4-B12F-AB1E3F70EACB}" srcOrd="0" destOrd="0" presId="urn:microsoft.com/office/officeart/2008/layout/VerticalCurvedList"/>
    <dgm:cxn modelId="{E39EB955-7A6B-4121-8CE9-9E3BBCF5888B}" type="presParOf" srcId="{C046F856-C4E4-4AE8-86A1-EE1FC95A0D18}" destId="{37FEFE86-B845-4041-8B5E-9B34EFB7C961}" srcOrd="3" destOrd="0" presId="urn:microsoft.com/office/officeart/2008/layout/VerticalCurvedList"/>
    <dgm:cxn modelId="{E11E6911-7530-48A4-B0FF-E8F61787D91E}" type="presParOf" srcId="{C046F856-C4E4-4AE8-86A1-EE1FC95A0D18}" destId="{A6194D19-61CC-44F2-89F3-13C603253481}" srcOrd="4" destOrd="0" presId="urn:microsoft.com/office/officeart/2008/layout/VerticalCurvedList"/>
    <dgm:cxn modelId="{B7E3312B-652C-4310-AC3D-FC97FB72EA70}" type="presParOf" srcId="{A6194D19-61CC-44F2-89F3-13C603253481}" destId="{E5C6D03F-E702-455E-B36A-551FB58995A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536C46-6A44-4A60-B537-D4E3AD9E745D}">
      <dsp:nvSpPr>
        <dsp:cNvPr id="0" name=""/>
        <dsp:cNvSpPr/>
      </dsp:nvSpPr>
      <dsp:spPr>
        <a:xfrm>
          <a:off x="-4522724" y="-699121"/>
          <a:ext cx="5431509" cy="5431509"/>
        </a:xfrm>
        <a:prstGeom prst="blockArc">
          <a:avLst>
            <a:gd name="adj1" fmla="val 18900000"/>
            <a:gd name="adj2" fmla="val 2700000"/>
            <a:gd name="adj3" fmla="val 398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E83BFD-24F5-4976-B2A0-25C3DC8D4318}">
      <dsp:nvSpPr>
        <dsp:cNvPr id="0" name=""/>
        <dsp:cNvSpPr/>
      </dsp:nvSpPr>
      <dsp:spPr>
        <a:xfrm>
          <a:off x="744828" y="576192"/>
          <a:ext cx="7061568" cy="115222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577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kern="1200" dirty="0" smtClean="0">
              <a:solidFill>
                <a:schemeClr val="bg1"/>
              </a:solidFill>
              <a:latin typeface="Muli Light"/>
              <a:ea typeface="+mn-ea"/>
              <a:cs typeface="Muli Light"/>
            </a:rPr>
            <a:t>INSTRUMENTO UTILIZADO</a:t>
          </a:r>
          <a:endParaRPr lang="es-CO" sz="2800" kern="1200" dirty="0">
            <a:solidFill>
              <a:schemeClr val="bg1"/>
            </a:solidFill>
            <a:latin typeface="Muli Light"/>
            <a:ea typeface="+mn-ea"/>
            <a:cs typeface="Muli Light"/>
          </a:endParaRPr>
        </a:p>
      </dsp:txBody>
      <dsp:txXfrm>
        <a:off x="744828" y="576192"/>
        <a:ext cx="7061568" cy="1152223"/>
      </dsp:txXfrm>
    </dsp:sp>
    <dsp:sp modelId="{04AE8E27-284F-43F4-B12F-AB1E3F70EACB}">
      <dsp:nvSpPr>
        <dsp:cNvPr id="0" name=""/>
        <dsp:cNvSpPr/>
      </dsp:nvSpPr>
      <dsp:spPr>
        <a:xfrm>
          <a:off x="24688" y="432164"/>
          <a:ext cx="1440279" cy="144027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FEFE86-B845-4041-8B5E-9B34EFB7C961}">
      <dsp:nvSpPr>
        <dsp:cNvPr id="0" name=""/>
        <dsp:cNvSpPr/>
      </dsp:nvSpPr>
      <dsp:spPr>
        <a:xfrm>
          <a:off x="744828" y="2304850"/>
          <a:ext cx="7061568" cy="115222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57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solidFill>
                <a:schemeClr val="bg1"/>
              </a:solidFill>
              <a:latin typeface="Muli Light"/>
              <a:ea typeface="+mn-ea"/>
              <a:cs typeface="Muli Light"/>
            </a:rPr>
            <a:t>Resultados de la apropiación del código de integridad 2020</a:t>
          </a:r>
          <a:endParaRPr lang="es-CO" sz="2400" kern="1200" dirty="0">
            <a:solidFill>
              <a:schemeClr val="bg1"/>
            </a:solidFill>
            <a:latin typeface="Muli Light"/>
            <a:ea typeface="+mn-ea"/>
            <a:cs typeface="Muli Light"/>
          </a:endParaRPr>
        </a:p>
      </dsp:txBody>
      <dsp:txXfrm>
        <a:off x="744828" y="2304850"/>
        <a:ext cx="7061568" cy="1152223"/>
      </dsp:txXfrm>
    </dsp:sp>
    <dsp:sp modelId="{E5C6D03F-E702-455E-B36A-551FB58995AB}">
      <dsp:nvSpPr>
        <dsp:cNvPr id="0" name=""/>
        <dsp:cNvSpPr/>
      </dsp:nvSpPr>
      <dsp:spPr>
        <a:xfrm>
          <a:off x="58765" y="2152339"/>
          <a:ext cx="1453933" cy="145724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60956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8783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9321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7457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7470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3835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099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0669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3921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6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tquest.com/es/gracias-calculadora-muestr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://www.miagencia.gov.co/index.php/uncategorized/obramos-con-valor-contagiate-del-buen-trato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hyperlink" Target="http://www.miagencia.gov.co/index.php/uncategorized/obramos-con-valor-y-demostramos-que-nuestros-principios-no-tienen-fin/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://www.miagencia.gov.co/index.php/uncategorized/obramos-con-valor-contagiate-del-buen-trato/" TargetMode="External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://www.miagencia.gov.co/index.php/uncategorized/obramos-con-valor-y-demostramos-que-nuestros-principios-no-tienen-fin/" TargetMode="External"/><Relationship Id="rId4" Type="http://schemas.openxmlformats.org/officeDocument/2006/relationships/hyperlink" Target="http://www.miagencia.gov.co/index.php/uncategorized/obramos-con-valor-contagiate-del-buen-trato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/>
        </p:nvSpPr>
        <p:spPr>
          <a:xfrm>
            <a:off x="7835900" y="0"/>
            <a:ext cx="4500562" cy="6872287"/>
          </a:xfrm>
          <a:prstGeom prst="rect">
            <a:avLst/>
          </a:prstGeom>
          <a:solidFill>
            <a:srgbClr val="3366CC"/>
          </a:solidFill>
          <a:ln w="12700" cap="flat" cmpd="sng">
            <a:solidFill>
              <a:srgbClr val="4171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409825" y="-7937"/>
            <a:ext cx="10245725" cy="68802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>
            <a:spLocks noGrp="1"/>
          </p:cNvSpPr>
          <p:nvPr>
            <p:ph type="subTitle" idx="1"/>
          </p:nvPr>
        </p:nvSpPr>
        <p:spPr>
          <a:xfrm>
            <a:off x="8047000" y="4199500"/>
            <a:ext cx="4235700" cy="18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s-CO" sz="2800" b="1" dirty="0" smtClean="0">
                <a:solidFill>
                  <a:srgbClr val="FFFFFF"/>
                </a:solidFill>
                <a:latin typeface="Arial"/>
                <a:ea typeface="Work Sans"/>
                <a:cs typeface="Arial"/>
                <a:sym typeface="Arial"/>
              </a:rPr>
              <a:t>NIVEL DE APROPIACIÓN DEL CÓDIGO DE INTEGRIDAD</a:t>
            </a:r>
            <a:endParaRPr sz="2000" b="1" dirty="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76912" y="3082925"/>
            <a:ext cx="4584700" cy="69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/>
          <p:nvPr/>
        </p:nvSpPr>
        <p:spPr>
          <a:xfrm>
            <a:off x="-144462" y="0"/>
            <a:ext cx="12336462" cy="6946900"/>
          </a:xfrm>
          <a:prstGeom prst="rect">
            <a:avLst/>
          </a:prstGeom>
          <a:solidFill>
            <a:srgbClr val="DDE9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516589" y="324192"/>
            <a:ext cx="15576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3366CC"/>
              </a:buClr>
              <a:buSzPts val="800"/>
            </a:pPr>
            <a:r>
              <a:rPr lang="en-US" sz="800" dirty="0" smtClean="0">
                <a:solidFill>
                  <a:srgbClr val="3366CC"/>
                </a:solidFill>
                <a:latin typeface="Work Sans"/>
                <a:sym typeface="Work Sans"/>
              </a:rPr>
              <a:t>CÓDIGO DE INTEGRIDAD</a:t>
            </a:r>
            <a:endParaRPr lang="en-US" sz="800" dirty="0"/>
          </a:p>
        </p:txBody>
      </p:sp>
      <p:sp>
        <p:nvSpPr>
          <p:cNvPr id="116" name="Google Shape;116;p16"/>
          <p:cNvSpPr txBox="1"/>
          <p:nvPr/>
        </p:nvSpPr>
        <p:spPr>
          <a:xfrm>
            <a:off x="10715625" y="133350"/>
            <a:ext cx="1284300" cy="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CC"/>
              </a:buClr>
              <a:buSzPts val="800"/>
              <a:buFont typeface="Work Sans"/>
              <a:buNone/>
            </a:pPr>
            <a:r>
              <a:rPr lang="en-US" sz="800" b="1" i="0" u="none">
                <a:solidFill>
                  <a:srgbClr val="3366CC"/>
                </a:solidFill>
                <a:latin typeface="Work Sans"/>
                <a:ea typeface="Work Sans"/>
                <a:cs typeface="Work Sans"/>
                <a:sym typeface="Work Sans"/>
              </a:rPr>
              <a:t>APC-Colombia</a:t>
            </a:r>
            <a:endParaRPr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934791" y="850615"/>
            <a:ext cx="8671750" cy="10208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s-CO" sz="4000" dirty="0" smtClean="0">
                <a:solidFill>
                  <a:srgbClr val="225799"/>
                </a:solidFill>
                <a:latin typeface="Montserrat Regular"/>
                <a:cs typeface="Montserrat Regular"/>
              </a:rPr>
              <a:t>AGENDA DE TRABAJO</a:t>
            </a:r>
            <a:endParaRPr lang="es-CO" sz="4000" dirty="0">
              <a:solidFill>
                <a:srgbClr val="225799"/>
              </a:solidFill>
              <a:latin typeface="Montserrat Regular"/>
              <a:cs typeface="Montserrat Regular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370317685"/>
              </p:ext>
            </p:extLst>
          </p:nvPr>
        </p:nvGraphicFramePr>
        <p:xfrm>
          <a:off x="2891366" y="2038350"/>
          <a:ext cx="7824259" cy="4033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/>
        </p:nvSpPr>
        <p:spPr>
          <a:xfrm>
            <a:off x="-55562" y="0"/>
            <a:ext cx="12336462" cy="6946900"/>
          </a:xfrm>
          <a:prstGeom prst="rect">
            <a:avLst/>
          </a:prstGeom>
          <a:solidFill>
            <a:srgbClr val="DDE9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7"/>
          <p:cNvSpPr txBox="1">
            <a:spLocks noGrp="1"/>
          </p:cNvSpPr>
          <p:nvPr>
            <p:ph type="title"/>
          </p:nvPr>
        </p:nvSpPr>
        <p:spPr>
          <a:xfrm>
            <a:off x="5464175" y="276226"/>
            <a:ext cx="5964238" cy="100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366CC"/>
              </a:buClr>
              <a:buSzPts val="2300"/>
              <a:buFont typeface="Work Sans"/>
              <a:buNone/>
            </a:pPr>
            <a:r>
              <a:rPr lang="en-US" sz="3200" b="1" i="0" u="none" dirty="0" smtClean="0">
                <a:solidFill>
                  <a:srgbClr val="3366CC"/>
                </a:solidFill>
                <a:latin typeface="Work Sans"/>
                <a:ea typeface="Work Sans"/>
                <a:cs typeface="Work Sans"/>
                <a:sym typeface="Work Sans"/>
              </a:rPr>
              <a:t>INSTRUMENTO UTILIZADO</a:t>
            </a:r>
            <a:endParaRPr sz="6000" dirty="0"/>
          </a:p>
        </p:txBody>
      </p:sp>
      <p:sp>
        <p:nvSpPr>
          <p:cNvPr id="123" name="Google Shape;123;p17"/>
          <p:cNvSpPr txBox="1"/>
          <p:nvPr/>
        </p:nvSpPr>
        <p:spPr>
          <a:xfrm>
            <a:off x="144462" y="133350"/>
            <a:ext cx="1419225" cy="21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CC"/>
              </a:buClr>
              <a:buSzPts val="800"/>
              <a:buFont typeface="Work Sans"/>
              <a:buNone/>
            </a:pPr>
            <a:r>
              <a:rPr lang="en-US" sz="800" dirty="0" smtClean="0">
                <a:solidFill>
                  <a:srgbClr val="3366CC"/>
                </a:solidFill>
                <a:latin typeface="Work Sans"/>
                <a:sym typeface="Work Sans"/>
              </a:rPr>
              <a:t>CÓDIGO FR INTGRIDAD</a:t>
            </a:r>
            <a:endParaRPr dirty="0"/>
          </a:p>
        </p:txBody>
      </p:sp>
      <p:sp>
        <p:nvSpPr>
          <p:cNvPr id="124" name="Google Shape;124;p17"/>
          <p:cNvSpPr txBox="1"/>
          <p:nvPr/>
        </p:nvSpPr>
        <p:spPr>
          <a:xfrm>
            <a:off x="1900237" y="133350"/>
            <a:ext cx="1284287" cy="21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CC"/>
              </a:buClr>
              <a:buSzPts val="800"/>
              <a:buFont typeface="Work Sans"/>
              <a:buNone/>
            </a:pPr>
            <a:r>
              <a:rPr lang="en-US" sz="800" b="1" i="0" u="none">
                <a:solidFill>
                  <a:srgbClr val="3366CC"/>
                </a:solidFill>
                <a:latin typeface="Work Sans"/>
                <a:ea typeface="Work Sans"/>
                <a:cs typeface="Work Sans"/>
                <a:sym typeface="Work Sans"/>
              </a:rPr>
              <a:t>APC-Colombia</a:t>
            </a:r>
            <a:endParaRPr/>
          </a:p>
        </p:txBody>
      </p:sp>
      <p:sp>
        <p:nvSpPr>
          <p:cNvPr id="125" name="Google Shape;125;p17"/>
          <p:cNvSpPr txBox="1"/>
          <p:nvPr/>
        </p:nvSpPr>
        <p:spPr>
          <a:xfrm>
            <a:off x="5454650" y="4849812"/>
            <a:ext cx="6842125" cy="2117725"/>
          </a:xfrm>
          <a:prstGeom prst="rect">
            <a:avLst/>
          </a:prstGeom>
          <a:solidFill>
            <a:srgbClr val="9CC2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5464820" y="1310480"/>
            <a:ext cx="6824662" cy="1620837"/>
          </a:xfrm>
          <a:prstGeom prst="rect">
            <a:avLst/>
          </a:prstGeom>
          <a:solidFill>
            <a:srgbClr val="093D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7"/>
          <p:cNvSpPr txBox="1"/>
          <p:nvPr/>
        </p:nvSpPr>
        <p:spPr>
          <a:xfrm>
            <a:off x="5464175" y="2903537"/>
            <a:ext cx="6842125" cy="1944687"/>
          </a:xfrm>
          <a:prstGeom prst="rect">
            <a:avLst/>
          </a:prstGeom>
          <a:solidFill>
            <a:srgbClr val="2370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endParaRPr lang="es-CO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7"/>
          <p:cNvSpPr txBox="1"/>
          <p:nvPr/>
        </p:nvSpPr>
        <p:spPr>
          <a:xfrm>
            <a:off x="5695950" y="1409130"/>
            <a:ext cx="6403975" cy="1141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es-CO" sz="1800" dirty="0" smtClean="0">
                <a:solidFill>
                  <a:schemeClr val="bg1"/>
                </a:solidFill>
              </a:rPr>
              <a:t>Encuesta para medir </a:t>
            </a:r>
            <a:r>
              <a:rPr lang="es-CO" sz="1800" dirty="0">
                <a:solidFill>
                  <a:schemeClr val="bg1"/>
                </a:solidFill>
              </a:rPr>
              <a:t>el impacto de los 5 valores en la cotidianidad de </a:t>
            </a:r>
            <a:r>
              <a:rPr lang="es-CO" sz="1800" dirty="0" smtClean="0">
                <a:solidFill>
                  <a:schemeClr val="bg1"/>
                </a:solidFill>
              </a:rPr>
              <a:t>los servidores </a:t>
            </a:r>
            <a:r>
              <a:rPr lang="es-CO" sz="1800" dirty="0">
                <a:solidFill>
                  <a:schemeClr val="bg1"/>
                </a:solidFill>
              </a:rPr>
              <a:t>públicos</a:t>
            </a:r>
            <a:r>
              <a:rPr lang="es-CO" sz="18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es-CO" sz="1800" dirty="0" smtClean="0">
                <a:solidFill>
                  <a:schemeClr val="bg1"/>
                </a:solidFill>
              </a:rPr>
              <a:t>Consta de 6 indicadores de </a:t>
            </a:r>
            <a:r>
              <a:rPr lang="es-CO" sz="1800" dirty="0">
                <a:solidFill>
                  <a:schemeClr val="bg1"/>
                </a:solidFill>
              </a:rPr>
              <a:t>percepción, con los cuales se analiza la </a:t>
            </a:r>
            <a:r>
              <a:rPr lang="es-CO" sz="1800" dirty="0" smtClean="0">
                <a:solidFill>
                  <a:schemeClr val="bg1"/>
                </a:solidFill>
              </a:rPr>
              <a:t>apropiación de </a:t>
            </a:r>
            <a:r>
              <a:rPr lang="es-CO" sz="1800" dirty="0">
                <a:solidFill>
                  <a:schemeClr val="bg1"/>
                </a:solidFill>
              </a:rPr>
              <a:t>integridad en los servidores públicos colombianos.</a:t>
            </a:r>
            <a:endParaRPr sz="1800" b="1" dirty="0">
              <a:solidFill>
                <a:schemeClr val="bg1"/>
              </a:solidFill>
            </a:endParaRPr>
          </a:p>
        </p:txBody>
      </p:sp>
      <p:sp>
        <p:nvSpPr>
          <p:cNvPr id="21" name="Google Shape;128;p17"/>
          <p:cNvSpPr txBox="1"/>
          <p:nvPr/>
        </p:nvSpPr>
        <p:spPr>
          <a:xfrm>
            <a:off x="5741987" y="3074985"/>
            <a:ext cx="6311900" cy="16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es-CO" sz="2000" dirty="0">
                <a:solidFill>
                  <a:schemeClr val="bg1"/>
                </a:solidFill>
              </a:rPr>
              <a:t>Cada indicador se elabora mediante la información </a:t>
            </a:r>
            <a:r>
              <a:rPr lang="es-CO" sz="2000" dirty="0" smtClean="0">
                <a:solidFill>
                  <a:schemeClr val="bg1"/>
                </a:solidFill>
              </a:rPr>
              <a:t>obtenida en </a:t>
            </a:r>
            <a:r>
              <a:rPr lang="es-CO" sz="2000" dirty="0">
                <a:solidFill>
                  <a:schemeClr val="bg1"/>
                </a:solidFill>
              </a:rPr>
              <a:t>una encuesta de 30 preguntas, </a:t>
            </a:r>
            <a:r>
              <a:rPr lang="es-CO" sz="2000" dirty="0" smtClean="0">
                <a:solidFill>
                  <a:schemeClr val="bg1"/>
                </a:solidFill>
              </a:rPr>
              <a:t> adaptadas </a:t>
            </a:r>
            <a:r>
              <a:rPr lang="es-CO" sz="2000" dirty="0">
                <a:solidFill>
                  <a:schemeClr val="bg1"/>
                </a:solidFill>
              </a:rPr>
              <a:t>a </a:t>
            </a:r>
            <a:r>
              <a:rPr lang="es-CO" sz="2000" dirty="0" smtClean="0">
                <a:solidFill>
                  <a:schemeClr val="bg1"/>
                </a:solidFill>
              </a:rPr>
              <a:t>situaciones cotidianas </a:t>
            </a:r>
            <a:r>
              <a:rPr lang="es-CO" sz="2000" dirty="0">
                <a:solidFill>
                  <a:schemeClr val="bg1"/>
                </a:solidFill>
              </a:rPr>
              <a:t>de trabajo y enfocadas en integridad.</a:t>
            </a:r>
            <a:endParaRPr sz="2000" dirty="0">
              <a:solidFill>
                <a:schemeClr val="bg1"/>
              </a:solidFill>
            </a:endParaRPr>
          </a:p>
        </p:txBody>
      </p:sp>
      <p:sp>
        <p:nvSpPr>
          <p:cNvPr id="24" name="Google Shape;133;p17"/>
          <p:cNvSpPr txBox="1"/>
          <p:nvPr/>
        </p:nvSpPr>
        <p:spPr>
          <a:xfrm>
            <a:off x="5741987" y="5082061"/>
            <a:ext cx="6403975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9263"/>
            <a:r>
              <a:rPr lang="es-C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 Light"/>
                <a:cs typeface="Muli Light"/>
              </a:rPr>
              <a:t>Muestra </a:t>
            </a:r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 Light"/>
                <a:cs typeface="Muli Light"/>
              </a:rPr>
              <a:t>de </a:t>
            </a:r>
            <a:r>
              <a:rPr lang="es-C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 Light"/>
                <a:cs typeface="Muli Light"/>
              </a:rPr>
              <a:t>32 </a:t>
            </a:r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 Light"/>
                <a:cs typeface="Muli Light"/>
              </a:rPr>
              <a:t>servidores públicos, con  un margen de error máximo del </a:t>
            </a:r>
            <a:r>
              <a:rPr lang="es-C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 Light"/>
                <a:cs typeface="Muli Light"/>
              </a:rPr>
              <a:t>12 </a:t>
            </a:r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 Light"/>
                <a:cs typeface="Muli Light"/>
              </a:rPr>
              <a:t>% y un nivel de confianza del 90%. enlace: </a:t>
            </a:r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 Light"/>
                <a:cs typeface="Muli Light"/>
                <a:hlinkClick r:id="rId3"/>
              </a:rPr>
              <a:t>https://</a:t>
            </a:r>
            <a:r>
              <a:rPr lang="es-C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 Light"/>
                <a:cs typeface="Muli Light"/>
                <a:hlinkClick r:id="rId3"/>
              </a:rPr>
              <a:t>www.netquest.com/es/gracias-calculadora-muestra</a:t>
            </a:r>
            <a:r>
              <a:rPr lang="es-C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 Light"/>
                <a:cs typeface="Muli Light"/>
              </a:rPr>
              <a:t> </a:t>
            </a:r>
            <a:endParaRPr lang="es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li Light"/>
              <a:cs typeface="Muli Light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4"/>
          <a:srcRect l="13750" t="41234" r="70138" b="32453"/>
          <a:stretch/>
        </p:blipFill>
        <p:spPr>
          <a:xfrm>
            <a:off x="215774" y="1713865"/>
            <a:ext cx="4957370" cy="45541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0"/>
          <p:cNvSpPr txBox="1"/>
          <p:nvPr/>
        </p:nvSpPr>
        <p:spPr>
          <a:xfrm>
            <a:off x="0" y="0"/>
            <a:ext cx="12336462" cy="6872287"/>
          </a:xfrm>
          <a:prstGeom prst="rect">
            <a:avLst/>
          </a:prstGeom>
          <a:solidFill>
            <a:srgbClr val="3366CC"/>
          </a:solidFill>
          <a:ln w="12700" cap="flat" cmpd="sng">
            <a:solidFill>
              <a:srgbClr val="4171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0"/>
          <p:cNvSpPr txBox="1"/>
          <p:nvPr/>
        </p:nvSpPr>
        <p:spPr>
          <a:xfrm>
            <a:off x="2686050" y="2295776"/>
            <a:ext cx="4665662" cy="1566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Work Sans"/>
              <a:buNone/>
            </a:pPr>
            <a:endParaRPr dirty="0"/>
          </a:p>
        </p:txBody>
      </p:sp>
      <p:sp>
        <p:nvSpPr>
          <p:cNvPr id="215" name="Google Shape;215;p20"/>
          <p:cNvSpPr txBox="1"/>
          <p:nvPr/>
        </p:nvSpPr>
        <p:spPr>
          <a:xfrm>
            <a:off x="5121244" y="2485631"/>
            <a:ext cx="7070756" cy="2157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>
              <a:lnSpc>
                <a:spcPct val="90000"/>
              </a:lnSpc>
              <a:buClr>
                <a:schemeClr val="lt1"/>
              </a:buClr>
              <a:buSzPts val="3600"/>
            </a:pPr>
            <a:r>
              <a:rPr lang="es-CO" sz="1800" dirty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Calibri"/>
              </a:rPr>
              <a:t>“En cuanto a la meta del indicador del Plan estratégico sectorial, APC Colombia superó la meta en </a:t>
            </a:r>
            <a:r>
              <a:rPr lang="es-CO" sz="1800" dirty="0" smtClean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Calibri"/>
              </a:rPr>
              <a:t>26,25 </a:t>
            </a:r>
            <a:r>
              <a:rPr lang="es-CO" sz="1800" dirty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Calibri"/>
              </a:rPr>
              <a:t>puntos porcentuales para lo proyectado en la vigencia </a:t>
            </a:r>
            <a:r>
              <a:rPr lang="es-CO" sz="1800" dirty="0" smtClean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Calibri"/>
              </a:rPr>
              <a:t>2020.</a:t>
            </a:r>
          </a:p>
          <a:p>
            <a:pPr lvl="0" algn="r">
              <a:lnSpc>
                <a:spcPct val="90000"/>
              </a:lnSpc>
              <a:buClr>
                <a:schemeClr val="lt1"/>
              </a:buClr>
              <a:buSzPts val="3600"/>
            </a:pPr>
            <a:endParaRPr lang="es-CO" sz="1800" dirty="0">
              <a:solidFill>
                <a:schemeClr val="lt1"/>
              </a:solidFill>
              <a:latin typeface="Work Sans"/>
              <a:ea typeface="Work Sans"/>
              <a:cs typeface="Work Sans"/>
              <a:sym typeface="Calibri"/>
            </a:endParaRPr>
          </a:p>
          <a:p>
            <a:pPr lvl="0" algn="r">
              <a:lnSpc>
                <a:spcPct val="90000"/>
              </a:lnSpc>
              <a:buClr>
                <a:schemeClr val="lt1"/>
              </a:buClr>
              <a:buSzPts val="3600"/>
            </a:pPr>
            <a:r>
              <a:rPr lang="es-CO" sz="1800" dirty="0" smtClean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Calibri"/>
              </a:rPr>
              <a:t>De acuerdo con el instrumento utilizado para </a:t>
            </a:r>
            <a:r>
              <a:rPr lang="es-CO" sz="1800" dirty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Calibri"/>
              </a:rPr>
              <a:t>la medición "Caja de herramientas", </a:t>
            </a:r>
            <a:r>
              <a:rPr lang="es-CO" sz="1800" dirty="0" smtClean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Calibri"/>
              </a:rPr>
              <a:t>los </a:t>
            </a:r>
            <a:r>
              <a:rPr lang="es-CO" sz="1800" dirty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Calibri"/>
              </a:rPr>
              <a:t>resultados obtenidos son superiores al </a:t>
            </a:r>
            <a:r>
              <a:rPr lang="es-CO" sz="1800" dirty="0" smtClean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Calibri"/>
              </a:rPr>
              <a:t>rango de 81%, por lo que </a:t>
            </a:r>
            <a:r>
              <a:rPr lang="es-CO" sz="1800" b="1" i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"/>
                <a:ea typeface="Work Sans"/>
                <a:cs typeface="Work Sans"/>
                <a:sym typeface="Calibri"/>
              </a:rPr>
              <a:t>se </a:t>
            </a:r>
            <a:r>
              <a:rPr lang="es-CO" sz="1800" b="1" i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"/>
                <a:ea typeface="Work Sans"/>
                <a:cs typeface="Work Sans"/>
                <a:sym typeface="Calibri"/>
              </a:rPr>
              <a:t>puede decir que los servidores públicos de APC Colombia han tomado con </a:t>
            </a:r>
            <a:r>
              <a:rPr lang="es-CO" sz="1800" b="1" i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"/>
                <a:ea typeface="Work Sans"/>
                <a:cs typeface="Work Sans"/>
                <a:sym typeface="Calibri"/>
              </a:rPr>
              <a:t>apropiación </a:t>
            </a:r>
            <a:r>
              <a:rPr lang="es-CO" sz="1800" b="1" i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k Sans"/>
                <a:ea typeface="Work Sans"/>
                <a:cs typeface="Work Sans"/>
                <a:sym typeface="Calibri"/>
              </a:rPr>
              <a:t>el código de integridad como herramienta para actuar y pensar. </a:t>
            </a:r>
            <a:endParaRPr lang="es-CO" sz="1800" b="1" i="1" dirty="0" smtClean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rk Sans"/>
              <a:ea typeface="Work Sans"/>
              <a:cs typeface="Work Sans"/>
              <a:sym typeface="Calibri"/>
            </a:endParaRPr>
          </a:p>
          <a:p>
            <a:pPr lvl="0" algn="r">
              <a:lnSpc>
                <a:spcPct val="90000"/>
              </a:lnSpc>
              <a:buClr>
                <a:schemeClr val="lt1"/>
              </a:buClr>
              <a:buSzPts val="3600"/>
            </a:pPr>
            <a:endParaRPr lang="es-CO" sz="1800" dirty="0">
              <a:solidFill>
                <a:schemeClr val="lt1"/>
              </a:solidFill>
              <a:latin typeface="Work Sans"/>
              <a:ea typeface="Work Sans"/>
              <a:cs typeface="Work Sans"/>
              <a:sym typeface="Calibri"/>
            </a:endParaRPr>
          </a:p>
          <a:p>
            <a:pPr lvl="0" algn="r">
              <a:lnSpc>
                <a:spcPct val="90000"/>
              </a:lnSpc>
              <a:buClr>
                <a:schemeClr val="lt1"/>
              </a:buClr>
              <a:buSzPts val="3600"/>
            </a:pPr>
            <a:endParaRPr lang="es-CO" sz="1800" dirty="0" smtClean="0">
              <a:solidFill>
                <a:schemeClr val="lt1"/>
              </a:solidFill>
              <a:latin typeface="Work Sans"/>
              <a:ea typeface="Work Sans"/>
              <a:cs typeface="Work Sans"/>
              <a:sym typeface="Calibri"/>
            </a:endParaRPr>
          </a:p>
          <a:p>
            <a:pPr lvl="0" algn="r">
              <a:lnSpc>
                <a:spcPct val="90000"/>
              </a:lnSpc>
              <a:buClr>
                <a:schemeClr val="lt1"/>
              </a:buClr>
              <a:buSzPts val="3600"/>
            </a:pPr>
            <a:r>
              <a:rPr lang="es-CO" sz="1800" dirty="0" smtClean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Calibri"/>
              </a:rPr>
              <a:t> </a:t>
            </a:r>
            <a:endParaRPr sz="1800" dirty="0">
              <a:solidFill>
                <a:schemeClr val="lt1"/>
              </a:solidFill>
              <a:latin typeface="Work Sans"/>
              <a:ea typeface="Work Sans"/>
              <a:cs typeface="Work Sans"/>
              <a:sym typeface="Calibri"/>
            </a:endParaRPr>
          </a:p>
        </p:txBody>
      </p:sp>
      <p:sp>
        <p:nvSpPr>
          <p:cNvPr id="9" name="Google Shape;122;p17"/>
          <p:cNvSpPr txBox="1">
            <a:spLocks/>
          </p:cNvSpPr>
          <p:nvPr/>
        </p:nvSpPr>
        <p:spPr>
          <a:xfrm>
            <a:off x="308765" y="510484"/>
            <a:ext cx="11825323" cy="100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>
              <a:lnSpc>
                <a:spcPct val="80000"/>
              </a:lnSpc>
              <a:buClr>
                <a:srgbClr val="3366CC"/>
              </a:buClr>
              <a:buSzPts val="2300"/>
            </a:pPr>
            <a:r>
              <a:rPr lang="es-CO" sz="3200" b="1" dirty="0" smtClean="0">
                <a:solidFill>
                  <a:schemeClr val="bg1"/>
                </a:solidFill>
                <a:latin typeface="Work Sans"/>
                <a:sym typeface="Work Sans"/>
              </a:rPr>
              <a:t>Análisis de resultados </a:t>
            </a:r>
            <a:br>
              <a:rPr lang="es-CO" sz="3200" b="1" dirty="0" smtClean="0">
                <a:solidFill>
                  <a:schemeClr val="bg1"/>
                </a:solidFill>
                <a:latin typeface="Work Sans"/>
                <a:sym typeface="Work Sans"/>
              </a:rPr>
            </a:br>
            <a:r>
              <a:rPr lang="es-CO" sz="3200" b="1" dirty="0" smtClean="0">
                <a:solidFill>
                  <a:schemeClr val="bg1"/>
                </a:solidFill>
                <a:latin typeface="Work Sans"/>
                <a:sym typeface="Work Sans"/>
              </a:rPr>
              <a:t>Nivel de apropiación Código de Integridad      </a:t>
            </a:r>
            <a:r>
              <a:rPr lang="es-CO" sz="4800" b="1" dirty="0" smtClean="0">
                <a:solidFill>
                  <a:schemeClr val="bg1"/>
                </a:solidFill>
                <a:latin typeface="Work Sans"/>
                <a:sym typeface="Work Sans"/>
              </a:rPr>
              <a:t>91,25%</a:t>
            </a:r>
            <a:endParaRPr lang="es-CO" sz="8800" dirty="0">
              <a:solidFill>
                <a:schemeClr val="bg1"/>
              </a:solidFill>
            </a:endParaRPr>
          </a:p>
        </p:txBody>
      </p:sp>
      <p:pic>
        <p:nvPicPr>
          <p:cNvPr id="7" name="Picture 2" descr="familia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8" r="9446"/>
          <a:stretch/>
        </p:blipFill>
        <p:spPr bwMode="auto">
          <a:xfrm>
            <a:off x="-177274" y="2163882"/>
            <a:ext cx="5591246" cy="349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59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/>
          <p:nvPr/>
        </p:nvSpPr>
        <p:spPr>
          <a:xfrm>
            <a:off x="10334625" y="-569912"/>
            <a:ext cx="18573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3162" y="5360987"/>
            <a:ext cx="177800" cy="46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8762" y="5360987"/>
            <a:ext cx="177800" cy="468312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8"/>
          <p:cNvSpPr/>
          <p:nvPr/>
        </p:nvSpPr>
        <p:spPr>
          <a:xfrm>
            <a:off x="3013075" y="2100262"/>
            <a:ext cx="103187" cy="104775"/>
          </a:xfrm>
          <a:prstGeom prst="ellipse">
            <a:avLst/>
          </a:prstGeom>
          <a:solidFill>
            <a:srgbClr val="2370B1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8"/>
          <p:cNvSpPr/>
          <p:nvPr/>
        </p:nvSpPr>
        <p:spPr>
          <a:xfrm>
            <a:off x="3005137" y="3411537"/>
            <a:ext cx="103187" cy="104775"/>
          </a:xfrm>
          <a:prstGeom prst="ellipse">
            <a:avLst/>
          </a:prstGeom>
          <a:solidFill>
            <a:srgbClr val="2370B1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8"/>
          <p:cNvSpPr/>
          <p:nvPr/>
        </p:nvSpPr>
        <p:spPr>
          <a:xfrm>
            <a:off x="3005137" y="4484687"/>
            <a:ext cx="103187" cy="104775"/>
          </a:xfrm>
          <a:prstGeom prst="ellipse">
            <a:avLst/>
          </a:prstGeom>
          <a:solidFill>
            <a:srgbClr val="2370B1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8"/>
          <p:cNvSpPr/>
          <p:nvPr/>
        </p:nvSpPr>
        <p:spPr>
          <a:xfrm>
            <a:off x="3005137" y="5584825"/>
            <a:ext cx="103187" cy="104775"/>
          </a:xfrm>
          <a:prstGeom prst="ellipse">
            <a:avLst/>
          </a:prstGeom>
          <a:solidFill>
            <a:srgbClr val="2370B1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8"/>
          <p:cNvSpPr txBox="1"/>
          <p:nvPr/>
        </p:nvSpPr>
        <p:spPr>
          <a:xfrm>
            <a:off x="-144462" y="-9526"/>
            <a:ext cx="12336462" cy="6946900"/>
          </a:xfrm>
          <a:prstGeom prst="rect">
            <a:avLst/>
          </a:prstGeom>
          <a:solidFill>
            <a:srgbClr val="DDE9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FFFFFF"/>
              </a:buClr>
              <a:buSzPts val="1800"/>
            </a:pPr>
            <a:endParaRPr lang="es-CO" smtClean="0">
              <a:hlinkClick r:id="rId4"/>
            </a:endParaRPr>
          </a:p>
          <a:p>
            <a:pPr lvl="0" algn="ctr">
              <a:buClr>
                <a:srgbClr val="FFFFFF"/>
              </a:buClr>
              <a:buSzPts val="1800"/>
            </a:pPr>
            <a:endParaRPr lang="es-CO" smtClean="0">
              <a:hlinkClick r:id="rId4"/>
            </a:endParaRPr>
          </a:p>
          <a:p>
            <a:pPr lvl="0" algn="ctr">
              <a:buClr>
                <a:srgbClr val="FFFFFF"/>
              </a:buClr>
              <a:buSzPts val="1800"/>
            </a:pPr>
            <a:endParaRPr lang="es-CO" smtClean="0">
              <a:hlinkClick r:id="rId4"/>
            </a:endParaRPr>
          </a:p>
          <a:p>
            <a:pPr lvl="0" algn="ctr">
              <a:buClr>
                <a:srgbClr val="FFFFFF"/>
              </a:buClr>
              <a:buSzPts val="1800"/>
            </a:pPr>
            <a:endParaRPr lang="es-CO" smtClean="0">
              <a:hlinkClick r:id="rId4"/>
            </a:endParaRPr>
          </a:p>
          <a:p>
            <a:pPr lvl="0" algn="ctr">
              <a:buClr>
                <a:srgbClr val="FFFFFF"/>
              </a:buClr>
              <a:buSzPts val="1800"/>
            </a:pPr>
            <a:endParaRPr lang="es-CO" smtClean="0">
              <a:hlinkClick r:id="rId4"/>
            </a:endParaRPr>
          </a:p>
          <a:p>
            <a:pPr lvl="0" algn="ctr">
              <a:buClr>
                <a:srgbClr val="FFFFFF"/>
              </a:buClr>
              <a:buSzPts val="1800"/>
            </a:pPr>
            <a:endParaRPr lang="es-CO" smtClean="0">
              <a:hlinkClick r:id="rId4"/>
            </a:endParaRPr>
          </a:p>
          <a:p>
            <a:pPr lvl="0" algn="ctr">
              <a:buClr>
                <a:srgbClr val="FFFFFF"/>
              </a:buClr>
              <a:buSzPts val="1800"/>
            </a:pPr>
            <a:endParaRPr lang="es-CO" smtClean="0">
              <a:hlinkClick r:id="rId4"/>
            </a:endParaRPr>
          </a:p>
          <a:p>
            <a:pPr lvl="0" algn="ctr">
              <a:buClr>
                <a:srgbClr val="FFFFFF"/>
              </a:buClr>
              <a:buSzPts val="1800"/>
            </a:pPr>
            <a:endParaRPr lang="es-CO" smtClean="0">
              <a:hlinkClick r:id="rId4"/>
            </a:endParaRPr>
          </a:p>
          <a:p>
            <a:pPr lvl="0" algn="ctr">
              <a:buClr>
                <a:srgbClr val="FFFFFF"/>
              </a:buClr>
              <a:buSzPts val="1800"/>
            </a:pPr>
            <a:endParaRPr lang="es-CO" smtClean="0">
              <a:hlinkClick r:id="rId4"/>
            </a:endParaRPr>
          </a:p>
          <a:p>
            <a:pPr lvl="0" algn="ctr">
              <a:buClr>
                <a:srgbClr val="FFFFFF"/>
              </a:buClr>
              <a:buSzPts val="1800"/>
            </a:pPr>
            <a:endParaRPr lang="es-CO" smtClean="0">
              <a:hlinkClick r:id="rId4"/>
            </a:endParaRPr>
          </a:p>
          <a:p>
            <a:pPr lvl="0" algn="ctr">
              <a:buClr>
                <a:srgbClr val="FFFFFF"/>
              </a:buClr>
              <a:buSzPts val="1800"/>
            </a:pPr>
            <a:endParaRPr lang="es-CO" smtClean="0">
              <a:hlinkClick r:id="rId4"/>
            </a:endParaRPr>
          </a:p>
          <a:p>
            <a:pPr lvl="0" algn="ctr">
              <a:buClr>
                <a:srgbClr val="FFFFFF"/>
              </a:buClr>
              <a:buSzPts val="1800"/>
            </a:pPr>
            <a:endParaRPr lang="es-CO" smtClean="0">
              <a:hlinkClick r:id="rId4"/>
            </a:endParaRPr>
          </a:p>
          <a:p>
            <a:pPr lvl="0" algn="ctr">
              <a:buClr>
                <a:srgbClr val="FFFFFF"/>
              </a:buClr>
              <a:buSzPts val="1800"/>
            </a:pPr>
            <a:endParaRPr lang="es-CO" smtClean="0">
              <a:hlinkClick r:id="rId4"/>
            </a:endParaRPr>
          </a:p>
          <a:p>
            <a:pPr lvl="0" algn="ctr">
              <a:buClr>
                <a:srgbClr val="FFFFFF"/>
              </a:buClr>
              <a:buSzPts val="1800"/>
            </a:pPr>
            <a:endParaRPr lang="es-CO" smtClean="0">
              <a:hlinkClick r:id="rId4"/>
            </a:endParaRPr>
          </a:p>
          <a:p>
            <a:pPr lvl="0" algn="ctr">
              <a:buClr>
                <a:srgbClr val="FFFFFF"/>
              </a:buClr>
              <a:buSzPts val="1800"/>
            </a:pPr>
            <a:endParaRPr lang="es-CO" smtClean="0">
              <a:hlinkClick r:id="rId4"/>
            </a:endParaRPr>
          </a:p>
          <a:p>
            <a:pPr lvl="0" algn="ctr">
              <a:buClr>
                <a:srgbClr val="FFFFFF"/>
              </a:buClr>
              <a:buSzPts val="1800"/>
            </a:pPr>
            <a:endParaRPr lang="es-CO" smtClean="0">
              <a:hlinkClick r:id="rId4"/>
            </a:endParaRPr>
          </a:p>
          <a:p>
            <a:pPr lvl="0" algn="ctr">
              <a:buClr>
                <a:srgbClr val="FFFFFF"/>
              </a:buClr>
              <a:buSzPts val="1800"/>
            </a:pPr>
            <a:endParaRPr lang="es-CO" smtClean="0">
              <a:hlinkClick r:id="rId4"/>
            </a:endParaRPr>
          </a:p>
          <a:p>
            <a:pPr lvl="0" algn="ctr">
              <a:buClr>
                <a:srgbClr val="FFFFFF"/>
              </a:buClr>
              <a:buSzPts val="1800"/>
            </a:pPr>
            <a:endParaRPr lang="es-CO" smtClean="0">
              <a:hlinkClick r:id="rId4"/>
            </a:endParaRPr>
          </a:p>
          <a:p>
            <a:pPr lvl="0" algn="ctr">
              <a:buClr>
                <a:srgbClr val="FFFFFF"/>
              </a:buClr>
              <a:buSzPts val="1800"/>
            </a:pPr>
            <a:endParaRPr lang="es-CO" smtClean="0">
              <a:hlinkClick r:id="rId4"/>
            </a:endParaRPr>
          </a:p>
          <a:p>
            <a:pPr lvl="0" algn="ctr">
              <a:buClr>
                <a:srgbClr val="FFFFFF"/>
              </a:buClr>
              <a:buSzPts val="1800"/>
            </a:pPr>
            <a:endParaRPr lang="es-CO" smtClean="0">
              <a:hlinkClick r:id="rId4"/>
            </a:endParaRPr>
          </a:p>
          <a:p>
            <a:pPr lvl="0" algn="ctr">
              <a:buClr>
                <a:srgbClr val="FFFFFF"/>
              </a:buClr>
              <a:buSzPts val="1800"/>
            </a:pPr>
            <a:endParaRPr lang="es-CO" smtClean="0">
              <a:hlinkClick r:id="rId4"/>
            </a:endParaRPr>
          </a:p>
          <a:p>
            <a:pPr lvl="0" algn="ctr">
              <a:buClr>
                <a:srgbClr val="FFFFFF"/>
              </a:buClr>
              <a:buSzPts val="1800"/>
            </a:pPr>
            <a:endParaRPr lang="es-CO" smtClean="0">
              <a:hlinkClick r:id="rId4"/>
            </a:endParaRPr>
          </a:p>
          <a:p>
            <a:pPr lvl="0" algn="ctr">
              <a:buClr>
                <a:srgbClr val="FFFFFF"/>
              </a:buClr>
              <a:buSzPts val="1800"/>
            </a:pPr>
            <a:endParaRPr lang="es-CO" dirty="0">
              <a:hlinkClick r:id="rId4"/>
            </a:endParaRPr>
          </a:p>
        </p:txBody>
      </p:sp>
      <p:sp>
        <p:nvSpPr>
          <p:cNvPr id="191" name="Google Shape;191;p18"/>
          <p:cNvSpPr txBox="1"/>
          <p:nvPr/>
        </p:nvSpPr>
        <p:spPr>
          <a:xfrm>
            <a:off x="144462" y="133350"/>
            <a:ext cx="1419225" cy="21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3366CC"/>
              </a:buClr>
              <a:buSzPts val="800"/>
            </a:pPr>
            <a:r>
              <a:rPr lang="en-US" sz="800" dirty="0" smtClean="0">
                <a:solidFill>
                  <a:srgbClr val="3366CC"/>
                </a:solidFill>
                <a:latin typeface="Work Sans"/>
                <a:sym typeface="Work Sans"/>
              </a:rPr>
              <a:t>CODIGO DE INTEGRIDAD</a:t>
            </a:r>
            <a:endParaRPr lang="en-US" sz="800" dirty="0">
              <a:solidFill>
                <a:srgbClr val="3366CC"/>
              </a:solidFill>
              <a:latin typeface="Work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CC"/>
              </a:buClr>
              <a:buSzPts val="800"/>
              <a:buFont typeface="Work Sans"/>
              <a:buNone/>
            </a:pPr>
            <a:endParaRPr dirty="0"/>
          </a:p>
        </p:txBody>
      </p:sp>
      <p:sp>
        <p:nvSpPr>
          <p:cNvPr id="192" name="Google Shape;192;p18"/>
          <p:cNvSpPr txBox="1"/>
          <p:nvPr/>
        </p:nvSpPr>
        <p:spPr>
          <a:xfrm>
            <a:off x="1900237" y="133350"/>
            <a:ext cx="1284287" cy="21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CC"/>
              </a:buClr>
              <a:buSzPts val="800"/>
              <a:buFont typeface="Work Sans"/>
              <a:buNone/>
            </a:pPr>
            <a:r>
              <a:rPr lang="en-US" sz="800" b="1" i="0" u="none" dirty="0">
                <a:solidFill>
                  <a:srgbClr val="3366CC"/>
                </a:solidFill>
                <a:latin typeface="Work Sans"/>
                <a:ea typeface="Work Sans"/>
                <a:cs typeface="Work Sans"/>
                <a:sym typeface="Work Sans"/>
              </a:rPr>
              <a:t>APC-Colombia</a:t>
            </a:r>
            <a:endParaRPr dirty="0"/>
          </a:p>
        </p:txBody>
      </p:sp>
      <p:sp>
        <p:nvSpPr>
          <p:cNvPr id="54" name="Google Shape;122;p17"/>
          <p:cNvSpPr txBox="1">
            <a:spLocks noGrp="1"/>
          </p:cNvSpPr>
          <p:nvPr>
            <p:ph type="title"/>
          </p:nvPr>
        </p:nvSpPr>
        <p:spPr>
          <a:xfrm>
            <a:off x="-34784" y="175286"/>
            <a:ext cx="10154285" cy="1351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366CC"/>
              </a:buClr>
              <a:buSzPts val="2300"/>
              <a:buFont typeface="Work Sans"/>
              <a:buNone/>
            </a:pPr>
            <a:r>
              <a:rPr lang="en-US" sz="3200" b="1" dirty="0" err="1" smtClean="0">
                <a:solidFill>
                  <a:srgbClr val="3366CC"/>
                </a:solidFill>
                <a:latin typeface="Work Sans"/>
                <a:sym typeface="Work Sans"/>
              </a:rPr>
              <a:t>Analisis</a:t>
            </a:r>
            <a:r>
              <a:rPr lang="en-US" sz="3200" b="1" dirty="0" smtClean="0">
                <a:solidFill>
                  <a:srgbClr val="3366CC"/>
                </a:solidFill>
                <a:latin typeface="Work Sans"/>
                <a:sym typeface="Work Sans"/>
              </a:rPr>
              <a:t> de </a:t>
            </a:r>
            <a:r>
              <a:rPr lang="en-US" sz="3200" b="1" dirty="0" err="1" smtClean="0">
                <a:solidFill>
                  <a:srgbClr val="3366CC"/>
                </a:solidFill>
                <a:latin typeface="Work Sans"/>
                <a:sym typeface="Work Sans"/>
              </a:rPr>
              <a:t>resultados</a:t>
            </a:r>
            <a:r>
              <a:rPr lang="en-US" sz="3200" b="1" dirty="0" smtClean="0">
                <a:solidFill>
                  <a:srgbClr val="3366CC"/>
                </a:solidFill>
                <a:latin typeface="Work Sans"/>
                <a:sym typeface="Work Sans"/>
              </a:rPr>
              <a:t> </a:t>
            </a:r>
            <a:br>
              <a:rPr lang="en-US" sz="3200" b="1" dirty="0" smtClean="0">
                <a:solidFill>
                  <a:srgbClr val="3366CC"/>
                </a:solidFill>
                <a:latin typeface="Work Sans"/>
                <a:sym typeface="Work Sans"/>
              </a:rPr>
            </a:br>
            <a:r>
              <a:rPr lang="en-US" sz="3200" b="1" dirty="0" err="1" smtClean="0">
                <a:solidFill>
                  <a:srgbClr val="3366CC"/>
                </a:solidFill>
                <a:latin typeface="Work Sans"/>
                <a:sym typeface="Work Sans"/>
              </a:rPr>
              <a:t>Nivel</a:t>
            </a:r>
            <a:r>
              <a:rPr lang="en-US" sz="3200" b="1" dirty="0" smtClean="0">
                <a:solidFill>
                  <a:srgbClr val="3366CC"/>
                </a:solidFill>
                <a:latin typeface="Work Sans"/>
                <a:sym typeface="Work Sans"/>
              </a:rPr>
              <a:t> de </a:t>
            </a:r>
            <a:r>
              <a:rPr lang="en-US" sz="3200" b="1" dirty="0" err="1" smtClean="0">
                <a:solidFill>
                  <a:srgbClr val="3366CC"/>
                </a:solidFill>
                <a:latin typeface="Work Sans"/>
                <a:sym typeface="Work Sans"/>
              </a:rPr>
              <a:t>apropiación</a:t>
            </a:r>
            <a:r>
              <a:rPr lang="en-US" sz="3200" b="1" dirty="0" smtClean="0">
                <a:solidFill>
                  <a:srgbClr val="3366CC"/>
                </a:solidFill>
                <a:latin typeface="Work Sans"/>
                <a:sym typeface="Work Sans"/>
              </a:rPr>
              <a:t> </a:t>
            </a:r>
            <a:r>
              <a:rPr lang="en-US" sz="3200" b="1" dirty="0" err="1" smtClean="0">
                <a:solidFill>
                  <a:srgbClr val="3366CC"/>
                </a:solidFill>
                <a:latin typeface="Work Sans"/>
                <a:sym typeface="Work Sans"/>
              </a:rPr>
              <a:t>Código</a:t>
            </a:r>
            <a:r>
              <a:rPr lang="en-US" sz="3200" b="1" dirty="0" smtClean="0">
                <a:solidFill>
                  <a:srgbClr val="3366CC"/>
                </a:solidFill>
                <a:latin typeface="Work Sans"/>
                <a:sym typeface="Work Sans"/>
              </a:rPr>
              <a:t> de </a:t>
            </a:r>
            <a:r>
              <a:rPr lang="en-US" sz="3200" b="1" dirty="0" err="1" smtClean="0">
                <a:solidFill>
                  <a:srgbClr val="3366CC"/>
                </a:solidFill>
                <a:latin typeface="Work Sans"/>
                <a:sym typeface="Work Sans"/>
              </a:rPr>
              <a:t>Integridad</a:t>
            </a:r>
            <a:r>
              <a:rPr lang="en-US" sz="3200" b="1" dirty="0" smtClean="0">
                <a:solidFill>
                  <a:srgbClr val="3366CC"/>
                </a:solidFill>
                <a:latin typeface="Work Sans"/>
                <a:sym typeface="Work Sans"/>
              </a:rPr>
              <a:t> 2020</a:t>
            </a:r>
            <a:endParaRPr sz="6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656" y="1351006"/>
            <a:ext cx="5612476" cy="260982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6780" y="4180165"/>
            <a:ext cx="5394352" cy="254004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72" y="1954570"/>
            <a:ext cx="5882163" cy="3270125"/>
          </a:xfrm>
          <a:prstGeom prst="rect">
            <a:avLst/>
          </a:prstGeom>
        </p:spPr>
      </p:pic>
      <p:sp>
        <p:nvSpPr>
          <p:cNvPr id="18" name="Google Shape;192;p18"/>
          <p:cNvSpPr txBox="1"/>
          <p:nvPr/>
        </p:nvSpPr>
        <p:spPr>
          <a:xfrm>
            <a:off x="10874466" y="1362099"/>
            <a:ext cx="1284287" cy="21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CC"/>
              </a:buClr>
              <a:buSzPts val="800"/>
              <a:buFont typeface="Work Sans"/>
              <a:buNone/>
            </a:pPr>
            <a:r>
              <a:rPr lang="en-US" sz="800" b="1" i="0" u="none" dirty="0" err="1" smtClean="0">
                <a:solidFill>
                  <a:srgbClr val="3366CC"/>
                </a:solidFill>
                <a:latin typeface="Work Sans"/>
                <a:ea typeface="Work Sans"/>
                <a:cs typeface="Work Sans"/>
                <a:sym typeface="Work Sans"/>
              </a:rPr>
              <a:t>Vigencia</a:t>
            </a:r>
            <a:r>
              <a:rPr lang="en-US" sz="800" b="1" i="0" u="none" dirty="0" smtClean="0">
                <a:solidFill>
                  <a:srgbClr val="3366CC"/>
                </a:solidFill>
                <a:latin typeface="Work Sans"/>
                <a:ea typeface="Work Sans"/>
                <a:cs typeface="Work Sans"/>
                <a:sym typeface="Work Sans"/>
              </a:rPr>
              <a:t> 2020</a:t>
            </a:r>
            <a:endParaRPr dirty="0"/>
          </a:p>
        </p:txBody>
      </p:sp>
      <p:sp>
        <p:nvSpPr>
          <p:cNvPr id="20" name="Google Shape;192;p18"/>
          <p:cNvSpPr txBox="1"/>
          <p:nvPr/>
        </p:nvSpPr>
        <p:spPr>
          <a:xfrm>
            <a:off x="45505" y="5450185"/>
            <a:ext cx="6022450" cy="967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CC"/>
              </a:buClr>
              <a:buSzPts val="800"/>
              <a:buFont typeface="Work Sans"/>
              <a:buNone/>
            </a:pPr>
            <a:r>
              <a:rPr lang="en-US" sz="1100" i="1" dirty="0">
                <a:solidFill>
                  <a:schemeClr val="tx1"/>
                </a:solidFill>
                <a:sym typeface="Work Sans"/>
              </a:rPr>
              <a:t>Para la </a:t>
            </a:r>
            <a:r>
              <a:rPr lang="en-US" sz="1100" i="1" dirty="0" err="1">
                <a:solidFill>
                  <a:schemeClr val="tx1"/>
                </a:solidFill>
                <a:sym typeface="Work Sans"/>
              </a:rPr>
              <a:t>vigencia</a:t>
            </a:r>
            <a:r>
              <a:rPr lang="en-US" sz="1100" i="1" dirty="0">
                <a:solidFill>
                  <a:schemeClr val="tx1"/>
                </a:solidFill>
                <a:sym typeface="Work Sans"/>
              </a:rPr>
              <a:t> 2019, APC Colombia </a:t>
            </a:r>
            <a:r>
              <a:rPr lang="en-US" sz="1100" i="1" dirty="0" err="1">
                <a:solidFill>
                  <a:schemeClr val="tx1"/>
                </a:solidFill>
                <a:sym typeface="Work Sans"/>
              </a:rPr>
              <a:t>obtuvo</a:t>
            </a:r>
            <a:r>
              <a:rPr lang="en-US" sz="1100" i="1" dirty="0">
                <a:solidFill>
                  <a:schemeClr val="tx1"/>
                </a:solidFill>
                <a:sym typeface="Work Sans"/>
              </a:rPr>
              <a:t> un </a:t>
            </a:r>
            <a:r>
              <a:rPr lang="en-US" sz="1100" i="1" dirty="0" err="1">
                <a:solidFill>
                  <a:schemeClr val="tx1"/>
                </a:solidFill>
                <a:sym typeface="Work Sans"/>
              </a:rPr>
              <a:t>puntaje</a:t>
            </a:r>
            <a:r>
              <a:rPr lang="en-US" sz="1100" i="1" dirty="0">
                <a:solidFill>
                  <a:schemeClr val="tx1"/>
                </a:solidFill>
                <a:sym typeface="Work Sans"/>
              </a:rPr>
              <a:t> </a:t>
            </a:r>
            <a:r>
              <a:rPr lang="en-US" sz="1100" i="1" dirty="0" err="1" smtClean="0">
                <a:solidFill>
                  <a:schemeClr val="tx1"/>
                </a:solidFill>
                <a:sym typeface="Work Sans"/>
              </a:rPr>
              <a:t>consolidado</a:t>
            </a:r>
            <a:r>
              <a:rPr lang="en-US" sz="1100" i="1" dirty="0" smtClean="0">
                <a:solidFill>
                  <a:schemeClr val="tx1"/>
                </a:solidFill>
                <a:sym typeface="Work Sans"/>
              </a:rPr>
              <a:t> </a:t>
            </a:r>
            <a:r>
              <a:rPr lang="en-US" sz="1100" i="1" dirty="0">
                <a:solidFill>
                  <a:schemeClr val="tx1"/>
                </a:solidFill>
                <a:sym typeface="Work Sans"/>
              </a:rPr>
              <a:t>de </a:t>
            </a:r>
            <a:r>
              <a:rPr lang="en-US" sz="1100" i="1" dirty="0" err="1" smtClean="0">
                <a:solidFill>
                  <a:schemeClr val="tx1"/>
                </a:solidFill>
                <a:sym typeface="Work Sans"/>
              </a:rPr>
              <a:t>apropiación</a:t>
            </a:r>
            <a:r>
              <a:rPr lang="en-US" sz="1100" i="1" dirty="0" smtClean="0">
                <a:solidFill>
                  <a:schemeClr val="tx1"/>
                </a:solidFill>
                <a:sym typeface="Work Sans"/>
              </a:rPr>
              <a:t> del CI de </a:t>
            </a:r>
            <a:r>
              <a:rPr lang="en-US" sz="1100" i="1" dirty="0">
                <a:solidFill>
                  <a:schemeClr val="tx1"/>
                </a:solidFill>
                <a:sym typeface="Work Sans"/>
              </a:rPr>
              <a:t>86,37%, </a:t>
            </a:r>
            <a:r>
              <a:rPr lang="en-US" sz="1100" i="1" dirty="0" err="1">
                <a:solidFill>
                  <a:schemeClr val="tx1"/>
                </a:solidFill>
                <a:sym typeface="Work Sans"/>
              </a:rPr>
              <a:t>superando</a:t>
            </a:r>
            <a:r>
              <a:rPr lang="en-US" sz="1100" i="1" dirty="0">
                <a:solidFill>
                  <a:schemeClr val="tx1"/>
                </a:solidFill>
                <a:sym typeface="Work Sans"/>
              </a:rPr>
              <a:t> la meta sectorial </a:t>
            </a:r>
            <a:r>
              <a:rPr lang="en-US" sz="1100" i="1" dirty="0" err="1">
                <a:solidFill>
                  <a:schemeClr val="tx1"/>
                </a:solidFill>
                <a:sym typeface="Work Sans"/>
              </a:rPr>
              <a:t>en</a:t>
            </a:r>
            <a:r>
              <a:rPr lang="en-US" sz="1100" i="1" dirty="0">
                <a:solidFill>
                  <a:schemeClr val="tx1"/>
                </a:solidFill>
                <a:sym typeface="Work Sans"/>
              </a:rPr>
              <a:t> 26,37 </a:t>
            </a:r>
            <a:r>
              <a:rPr lang="en-US" sz="1100" i="1" dirty="0" err="1">
                <a:solidFill>
                  <a:schemeClr val="tx1"/>
                </a:solidFill>
                <a:sym typeface="Work Sans"/>
              </a:rPr>
              <a:t>puntos</a:t>
            </a:r>
            <a:r>
              <a:rPr lang="en-US" sz="1100" i="1" dirty="0">
                <a:solidFill>
                  <a:schemeClr val="tx1"/>
                </a:solidFill>
                <a:sym typeface="Work Sans"/>
              </a:rPr>
              <a:t> </a:t>
            </a:r>
            <a:r>
              <a:rPr lang="en-US" sz="1100" i="1" dirty="0" err="1">
                <a:solidFill>
                  <a:schemeClr val="tx1"/>
                </a:solidFill>
                <a:sym typeface="Work Sans"/>
              </a:rPr>
              <a:t>porcentuales</a:t>
            </a:r>
            <a:r>
              <a:rPr lang="en-US" sz="1100" i="1" dirty="0">
                <a:solidFill>
                  <a:schemeClr val="tx1"/>
                </a:solidFill>
                <a:sym typeface="Work Sans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CC"/>
              </a:buClr>
              <a:buSzPts val="800"/>
              <a:buFont typeface="Work Sans"/>
              <a:buNone/>
            </a:pPr>
            <a:r>
              <a:rPr lang="es-CO" sz="1100" i="1" dirty="0" smtClean="0">
                <a:solidFill>
                  <a:schemeClr val="tx1"/>
                </a:solidFill>
              </a:rPr>
              <a:t>De acuerdo con los resultado del 2020, se observa una mayor apropiación por parte de los servidores, relacionada con la aprehensión y vivencia de los valores en su día a día.</a:t>
            </a:r>
            <a:endParaRPr sz="11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/>
          <p:nvPr/>
        </p:nvSpPr>
        <p:spPr>
          <a:xfrm>
            <a:off x="10334625" y="-569912"/>
            <a:ext cx="18573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3162" y="5360987"/>
            <a:ext cx="177800" cy="46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8762" y="5360987"/>
            <a:ext cx="177800" cy="468312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8"/>
          <p:cNvSpPr/>
          <p:nvPr/>
        </p:nvSpPr>
        <p:spPr>
          <a:xfrm>
            <a:off x="3013075" y="2100262"/>
            <a:ext cx="103187" cy="104775"/>
          </a:xfrm>
          <a:prstGeom prst="ellipse">
            <a:avLst/>
          </a:prstGeom>
          <a:solidFill>
            <a:srgbClr val="2370B1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8"/>
          <p:cNvSpPr/>
          <p:nvPr/>
        </p:nvSpPr>
        <p:spPr>
          <a:xfrm>
            <a:off x="3005137" y="3411537"/>
            <a:ext cx="103187" cy="104775"/>
          </a:xfrm>
          <a:prstGeom prst="ellipse">
            <a:avLst/>
          </a:prstGeom>
          <a:solidFill>
            <a:srgbClr val="2370B1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8"/>
          <p:cNvSpPr/>
          <p:nvPr/>
        </p:nvSpPr>
        <p:spPr>
          <a:xfrm>
            <a:off x="3005137" y="4484687"/>
            <a:ext cx="103187" cy="104775"/>
          </a:xfrm>
          <a:prstGeom prst="ellipse">
            <a:avLst/>
          </a:prstGeom>
          <a:solidFill>
            <a:srgbClr val="2370B1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8"/>
          <p:cNvSpPr/>
          <p:nvPr/>
        </p:nvSpPr>
        <p:spPr>
          <a:xfrm>
            <a:off x="3005137" y="5584825"/>
            <a:ext cx="103187" cy="104775"/>
          </a:xfrm>
          <a:prstGeom prst="ellipse">
            <a:avLst/>
          </a:prstGeom>
          <a:solidFill>
            <a:srgbClr val="2370B1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8"/>
          <p:cNvSpPr txBox="1"/>
          <p:nvPr/>
        </p:nvSpPr>
        <p:spPr>
          <a:xfrm>
            <a:off x="-46572" y="0"/>
            <a:ext cx="12336462" cy="6946900"/>
          </a:xfrm>
          <a:prstGeom prst="rect">
            <a:avLst/>
          </a:prstGeom>
          <a:solidFill>
            <a:srgbClr val="DDE9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FFFFFF"/>
              </a:buClr>
              <a:buSzPts val="1800"/>
            </a:pPr>
            <a:endParaRPr lang="es-CO" dirty="0" smtClean="0">
              <a:hlinkClick r:id="rId4"/>
            </a:endParaRPr>
          </a:p>
          <a:p>
            <a:pPr lvl="0" algn="ctr">
              <a:buClr>
                <a:srgbClr val="FFFFFF"/>
              </a:buClr>
              <a:buSzPts val="1800"/>
            </a:pPr>
            <a:endParaRPr lang="es-CO" dirty="0">
              <a:hlinkClick r:id="rId4"/>
            </a:endParaRPr>
          </a:p>
          <a:p>
            <a:pPr lvl="0" algn="ctr">
              <a:buClr>
                <a:srgbClr val="FFFFFF"/>
              </a:buClr>
              <a:buSzPts val="1800"/>
            </a:pPr>
            <a:endParaRPr lang="es-CO" dirty="0" smtClean="0">
              <a:hlinkClick r:id="rId4"/>
            </a:endParaRPr>
          </a:p>
          <a:p>
            <a:pPr lvl="0" algn="ctr">
              <a:buClr>
                <a:srgbClr val="FFFFFF"/>
              </a:buClr>
              <a:buSzPts val="1800"/>
            </a:pPr>
            <a:endParaRPr lang="es-CO" dirty="0">
              <a:hlinkClick r:id="rId4"/>
            </a:endParaRPr>
          </a:p>
          <a:p>
            <a:pPr lvl="0" algn="ctr">
              <a:buClr>
                <a:srgbClr val="FFFFFF"/>
              </a:buClr>
              <a:buSzPts val="1800"/>
            </a:pPr>
            <a:endParaRPr lang="es-CO" dirty="0" smtClean="0">
              <a:hlinkClick r:id="rId4"/>
            </a:endParaRPr>
          </a:p>
          <a:p>
            <a:pPr lvl="0" algn="ctr">
              <a:buClr>
                <a:srgbClr val="FFFFFF"/>
              </a:buClr>
              <a:buSzPts val="1800"/>
            </a:pPr>
            <a:endParaRPr lang="es-CO" dirty="0">
              <a:hlinkClick r:id="rId4"/>
            </a:endParaRPr>
          </a:p>
          <a:p>
            <a:pPr lvl="0" algn="ctr">
              <a:buClr>
                <a:srgbClr val="FFFFFF"/>
              </a:buClr>
              <a:buSzPts val="1800"/>
            </a:pPr>
            <a:endParaRPr lang="es-CO" dirty="0" smtClean="0">
              <a:hlinkClick r:id="rId4"/>
            </a:endParaRPr>
          </a:p>
          <a:p>
            <a:pPr lvl="0" algn="ctr">
              <a:buClr>
                <a:srgbClr val="FFFFFF"/>
              </a:buClr>
              <a:buSzPts val="1800"/>
            </a:pPr>
            <a:endParaRPr lang="es-CO" dirty="0">
              <a:hlinkClick r:id="rId4"/>
            </a:endParaRPr>
          </a:p>
          <a:p>
            <a:pPr lvl="0" algn="ctr">
              <a:buClr>
                <a:srgbClr val="FFFFFF"/>
              </a:buClr>
              <a:buSzPts val="1800"/>
            </a:pPr>
            <a:endParaRPr lang="es-CO" dirty="0" smtClean="0">
              <a:hlinkClick r:id="rId4"/>
            </a:endParaRPr>
          </a:p>
          <a:p>
            <a:pPr lvl="0" algn="ctr">
              <a:buClr>
                <a:srgbClr val="FFFFFF"/>
              </a:buClr>
              <a:buSzPts val="1800"/>
            </a:pPr>
            <a:endParaRPr lang="es-CO" dirty="0">
              <a:hlinkClick r:id="rId4"/>
            </a:endParaRPr>
          </a:p>
          <a:p>
            <a:pPr lvl="0" algn="ctr">
              <a:buClr>
                <a:srgbClr val="FFFFFF"/>
              </a:buClr>
              <a:buSzPts val="1800"/>
            </a:pPr>
            <a:endParaRPr lang="es-CO" dirty="0" smtClean="0">
              <a:hlinkClick r:id="rId4"/>
            </a:endParaRPr>
          </a:p>
          <a:p>
            <a:pPr lvl="0" algn="ctr">
              <a:buClr>
                <a:srgbClr val="FFFFFF"/>
              </a:buClr>
              <a:buSzPts val="1800"/>
            </a:pPr>
            <a:endParaRPr lang="es-CO" dirty="0">
              <a:hlinkClick r:id="rId4"/>
            </a:endParaRPr>
          </a:p>
          <a:p>
            <a:pPr lvl="0" algn="ctr">
              <a:buClr>
                <a:srgbClr val="FFFFFF"/>
              </a:buClr>
              <a:buSzPts val="1800"/>
            </a:pPr>
            <a:endParaRPr lang="es-CO" dirty="0" smtClean="0">
              <a:hlinkClick r:id="rId4"/>
            </a:endParaRPr>
          </a:p>
          <a:p>
            <a:pPr lvl="0" algn="ctr">
              <a:buClr>
                <a:srgbClr val="FFFFFF"/>
              </a:buClr>
              <a:buSzPts val="1800"/>
            </a:pPr>
            <a:endParaRPr lang="es-CO" dirty="0">
              <a:hlinkClick r:id="rId4"/>
            </a:endParaRPr>
          </a:p>
          <a:p>
            <a:pPr lvl="0" algn="ctr">
              <a:buClr>
                <a:srgbClr val="FFFFFF"/>
              </a:buClr>
              <a:buSzPts val="1800"/>
            </a:pPr>
            <a:endParaRPr lang="es-CO" dirty="0" smtClean="0">
              <a:hlinkClick r:id="rId4"/>
            </a:endParaRPr>
          </a:p>
          <a:p>
            <a:pPr lvl="0" algn="ctr">
              <a:buClr>
                <a:srgbClr val="FFFFFF"/>
              </a:buClr>
              <a:buSzPts val="1800"/>
            </a:pPr>
            <a:endParaRPr lang="es-CO" dirty="0">
              <a:hlinkClick r:id="rId4"/>
            </a:endParaRPr>
          </a:p>
          <a:p>
            <a:pPr lvl="0" algn="ctr">
              <a:buClr>
                <a:srgbClr val="FFFFFF"/>
              </a:buClr>
              <a:buSzPts val="1800"/>
            </a:pPr>
            <a:endParaRPr lang="es-CO" dirty="0" smtClean="0">
              <a:hlinkClick r:id="rId4"/>
            </a:endParaRPr>
          </a:p>
          <a:p>
            <a:pPr lvl="0" algn="ctr">
              <a:buClr>
                <a:srgbClr val="FFFFFF"/>
              </a:buClr>
              <a:buSzPts val="1800"/>
            </a:pPr>
            <a:endParaRPr lang="es-CO" dirty="0">
              <a:hlinkClick r:id="rId4"/>
            </a:endParaRPr>
          </a:p>
          <a:p>
            <a:pPr lvl="0" algn="ctr">
              <a:buClr>
                <a:srgbClr val="FFFFFF"/>
              </a:buClr>
              <a:buSzPts val="1800"/>
            </a:pPr>
            <a:endParaRPr lang="es-CO" dirty="0" smtClean="0">
              <a:hlinkClick r:id="rId4"/>
            </a:endParaRPr>
          </a:p>
          <a:p>
            <a:pPr lvl="0" algn="ctr">
              <a:buClr>
                <a:srgbClr val="FFFFFF"/>
              </a:buClr>
              <a:buSzPts val="1800"/>
            </a:pPr>
            <a:endParaRPr lang="es-CO" dirty="0">
              <a:hlinkClick r:id="rId4"/>
            </a:endParaRPr>
          </a:p>
          <a:p>
            <a:pPr lvl="0" algn="ctr">
              <a:buClr>
                <a:srgbClr val="FFFFFF"/>
              </a:buClr>
              <a:buSzPts val="1800"/>
            </a:pPr>
            <a:endParaRPr lang="es-CO" dirty="0" smtClean="0">
              <a:hlinkClick r:id="rId4"/>
            </a:endParaRPr>
          </a:p>
          <a:p>
            <a:pPr lvl="0" algn="ctr">
              <a:buClr>
                <a:srgbClr val="FFFFFF"/>
              </a:buClr>
              <a:buSzPts val="1800"/>
            </a:pPr>
            <a:endParaRPr lang="es-CO" dirty="0">
              <a:hlinkClick r:id="rId4"/>
            </a:endParaRPr>
          </a:p>
          <a:p>
            <a:pPr lvl="0" algn="ctr">
              <a:buClr>
                <a:srgbClr val="FFFFFF"/>
              </a:buClr>
              <a:buSzPts val="1800"/>
            </a:pPr>
            <a:endParaRPr lang="es-CO" dirty="0" smtClean="0">
              <a:hlinkClick r:id="rId4"/>
            </a:endParaRPr>
          </a:p>
          <a:p>
            <a:pPr lvl="0" algn="ctr">
              <a:buClr>
                <a:srgbClr val="FFFFFF"/>
              </a:buClr>
              <a:buSzPts val="1800"/>
            </a:pPr>
            <a:endParaRPr lang="es-CO" dirty="0">
              <a:hlinkClick r:id="rId4"/>
            </a:endParaRPr>
          </a:p>
          <a:p>
            <a:pPr lvl="0" algn="ctr">
              <a:buClr>
                <a:srgbClr val="FFFFFF"/>
              </a:buClr>
              <a:buSzPts val="1800"/>
            </a:pPr>
            <a:endParaRPr lang="es-CO" dirty="0" smtClean="0">
              <a:hlinkClick r:id="rId4"/>
            </a:endParaRPr>
          </a:p>
          <a:p>
            <a:pPr lvl="0" algn="ctr">
              <a:buClr>
                <a:srgbClr val="FFFFFF"/>
              </a:buClr>
              <a:buSzPts val="1800"/>
            </a:pPr>
            <a:endParaRPr lang="es-CO" dirty="0">
              <a:hlinkClick r:id="rId4"/>
            </a:endParaRPr>
          </a:p>
          <a:p>
            <a:pPr lvl="0" algn="ctr">
              <a:buClr>
                <a:srgbClr val="FFFFFF"/>
              </a:buClr>
              <a:buSzPts val="1800"/>
            </a:pPr>
            <a:endParaRPr lang="es-CO" dirty="0" smtClean="0">
              <a:hlinkClick r:id="rId4"/>
            </a:endParaRPr>
          </a:p>
          <a:p>
            <a:pPr lvl="0" algn="ctr">
              <a:buClr>
                <a:srgbClr val="FFFFFF"/>
              </a:buClr>
              <a:buSzPts val="1800"/>
            </a:pPr>
            <a:r>
              <a:rPr lang="es-CO" dirty="0">
                <a:hlinkClick r:id="rId5"/>
              </a:rPr>
              <a:t>http://www.miagencia.gov.co/index.php/uncategorized/obramos-con-valor-y-demostramos-que-nuestros-principios-no-tienen-fin</a:t>
            </a:r>
            <a:r>
              <a:rPr lang="es-CO" dirty="0" smtClean="0">
                <a:hlinkClick r:id="rId5"/>
              </a:rPr>
              <a:t>/</a:t>
            </a:r>
            <a:r>
              <a:rPr lang="es-CO" dirty="0" smtClean="0"/>
              <a:t> </a:t>
            </a:r>
            <a:endParaRPr lang="es-CO" dirty="0"/>
          </a:p>
        </p:txBody>
      </p:sp>
      <p:sp>
        <p:nvSpPr>
          <p:cNvPr id="191" name="Google Shape;191;p18"/>
          <p:cNvSpPr txBox="1"/>
          <p:nvPr/>
        </p:nvSpPr>
        <p:spPr>
          <a:xfrm>
            <a:off x="144462" y="133350"/>
            <a:ext cx="1419225" cy="21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3366CC"/>
              </a:buClr>
              <a:buSzPts val="800"/>
            </a:pPr>
            <a:r>
              <a:rPr lang="en-US" sz="800" dirty="0" smtClean="0">
                <a:solidFill>
                  <a:srgbClr val="3366CC"/>
                </a:solidFill>
                <a:latin typeface="Work Sans"/>
                <a:sym typeface="Work Sans"/>
              </a:rPr>
              <a:t>CÓDIGO DE INTEGRIDAD</a:t>
            </a:r>
            <a:endParaRPr lang="en-US" sz="800" dirty="0">
              <a:solidFill>
                <a:srgbClr val="3366CC"/>
              </a:solidFill>
              <a:latin typeface="Work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CC"/>
              </a:buClr>
              <a:buSzPts val="800"/>
              <a:buFont typeface="Work Sans"/>
              <a:buNone/>
            </a:pPr>
            <a:endParaRPr dirty="0"/>
          </a:p>
        </p:txBody>
      </p:sp>
      <p:sp>
        <p:nvSpPr>
          <p:cNvPr id="192" name="Google Shape;192;p18"/>
          <p:cNvSpPr txBox="1"/>
          <p:nvPr/>
        </p:nvSpPr>
        <p:spPr>
          <a:xfrm>
            <a:off x="1900237" y="133350"/>
            <a:ext cx="1284287" cy="21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CC"/>
              </a:buClr>
              <a:buSzPts val="800"/>
              <a:buFont typeface="Work Sans"/>
              <a:buNone/>
            </a:pPr>
            <a:r>
              <a:rPr lang="en-US" sz="800" b="1" i="0" u="none">
                <a:solidFill>
                  <a:srgbClr val="3366CC"/>
                </a:solidFill>
                <a:latin typeface="Work Sans"/>
                <a:ea typeface="Work Sans"/>
                <a:cs typeface="Work Sans"/>
                <a:sym typeface="Work Sans"/>
              </a:rPr>
              <a:t>APC-Colombia</a:t>
            </a:r>
            <a:endParaRPr/>
          </a:p>
        </p:txBody>
      </p:sp>
      <p:sp>
        <p:nvSpPr>
          <p:cNvPr id="54" name="Google Shape;122;p17"/>
          <p:cNvSpPr txBox="1">
            <a:spLocks noGrp="1"/>
          </p:cNvSpPr>
          <p:nvPr>
            <p:ph type="title"/>
          </p:nvPr>
        </p:nvSpPr>
        <p:spPr>
          <a:xfrm>
            <a:off x="1766370" y="473868"/>
            <a:ext cx="8568255" cy="100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ctr">
              <a:lnSpc>
                <a:spcPct val="80000"/>
              </a:lnSpc>
              <a:buClr>
                <a:srgbClr val="3366CC"/>
              </a:buClr>
              <a:buSzPts val="2300"/>
            </a:pPr>
            <a:r>
              <a:rPr lang="en-US" sz="3200" b="1" i="1" dirty="0" smtClean="0">
                <a:solidFill>
                  <a:srgbClr val="3366CC"/>
                </a:solidFill>
                <a:latin typeface="Work Sans"/>
                <a:sym typeface="Work Sans"/>
              </a:rPr>
              <a:t>¡</a:t>
            </a:r>
            <a:r>
              <a:rPr lang="en-US" sz="3200" b="1" i="1" dirty="0" err="1" smtClean="0">
                <a:solidFill>
                  <a:srgbClr val="3366CC"/>
                </a:solidFill>
                <a:latin typeface="Work Sans"/>
                <a:sym typeface="Work Sans"/>
              </a:rPr>
              <a:t>obramos</a:t>
            </a:r>
            <a:r>
              <a:rPr lang="en-US" sz="3200" b="1" i="1" dirty="0" smtClean="0">
                <a:solidFill>
                  <a:srgbClr val="3366CC"/>
                </a:solidFill>
                <a:latin typeface="Work Sans"/>
                <a:sym typeface="Work Sans"/>
              </a:rPr>
              <a:t> con valor y </a:t>
            </a:r>
            <a:r>
              <a:rPr lang="en-US" sz="3200" b="1" i="1" dirty="0" err="1" smtClean="0">
                <a:solidFill>
                  <a:srgbClr val="3366CC"/>
                </a:solidFill>
                <a:latin typeface="Work Sans"/>
                <a:sym typeface="Work Sans"/>
              </a:rPr>
              <a:t>demostramos</a:t>
            </a:r>
            <a:r>
              <a:rPr lang="en-US" sz="3200" b="1" i="1" dirty="0">
                <a:solidFill>
                  <a:srgbClr val="3366CC"/>
                </a:solidFill>
                <a:latin typeface="Work Sans"/>
                <a:sym typeface="Work Sans"/>
              </a:rPr>
              <a:t> que </a:t>
            </a:r>
            <a:r>
              <a:rPr lang="en-US" sz="3200" b="1" i="1" dirty="0" err="1" smtClean="0">
                <a:solidFill>
                  <a:srgbClr val="3366CC"/>
                </a:solidFill>
                <a:latin typeface="Work Sans"/>
                <a:sym typeface="Work Sans"/>
              </a:rPr>
              <a:t>nuestros</a:t>
            </a:r>
            <a:r>
              <a:rPr lang="en-US" sz="3200" b="1" i="1" dirty="0" smtClean="0">
                <a:solidFill>
                  <a:srgbClr val="3366CC"/>
                </a:solidFill>
                <a:latin typeface="Work Sans"/>
                <a:sym typeface="Work Sans"/>
              </a:rPr>
              <a:t> </a:t>
            </a:r>
            <a:r>
              <a:rPr lang="en-US" sz="3200" b="1" i="1" dirty="0" err="1">
                <a:solidFill>
                  <a:srgbClr val="3366CC"/>
                </a:solidFill>
                <a:latin typeface="Work Sans"/>
                <a:sym typeface="Work Sans"/>
              </a:rPr>
              <a:t>principios</a:t>
            </a:r>
            <a:r>
              <a:rPr lang="en-US" sz="3200" b="1" i="1" dirty="0">
                <a:solidFill>
                  <a:srgbClr val="3366CC"/>
                </a:solidFill>
                <a:latin typeface="Work Sans"/>
                <a:sym typeface="Work Sans"/>
              </a:rPr>
              <a:t> no </a:t>
            </a:r>
            <a:r>
              <a:rPr lang="en-US" sz="3200" b="1" i="1" dirty="0" err="1">
                <a:solidFill>
                  <a:srgbClr val="3366CC"/>
                </a:solidFill>
                <a:latin typeface="Work Sans"/>
                <a:sym typeface="Work Sans"/>
              </a:rPr>
              <a:t>tienen</a:t>
            </a:r>
            <a:r>
              <a:rPr lang="en-US" sz="3200" b="1" i="1" dirty="0">
                <a:solidFill>
                  <a:srgbClr val="3366CC"/>
                </a:solidFill>
                <a:latin typeface="Work Sans"/>
                <a:sym typeface="Work Sans"/>
              </a:rPr>
              <a:t> </a:t>
            </a:r>
            <a:r>
              <a:rPr lang="en-US" sz="3200" b="1" i="1" dirty="0" smtClean="0">
                <a:solidFill>
                  <a:srgbClr val="3366CC"/>
                </a:solidFill>
                <a:latin typeface="Work Sans"/>
                <a:sym typeface="Work Sans"/>
              </a:rPr>
              <a:t>fin!</a:t>
            </a:r>
            <a:endParaRPr sz="6000" i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6"/>
          <a:srcRect l="1189" t="57675" r="66782" b="12956"/>
          <a:stretch/>
        </p:blipFill>
        <p:spPr>
          <a:xfrm>
            <a:off x="152431" y="1604961"/>
            <a:ext cx="3902043" cy="200081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1658" y="1604961"/>
            <a:ext cx="2190750" cy="21907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2338" y="1671258"/>
            <a:ext cx="2190750" cy="21907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32924" y="3779294"/>
            <a:ext cx="2190750" cy="21907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9884" y="3642289"/>
            <a:ext cx="1952854" cy="195285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70937" y="3845591"/>
            <a:ext cx="2190750" cy="219075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26292" y="3588997"/>
            <a:ext cx="1964980" cy="196498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68006" y="1604961"/>
            <a:ext cx="2190750" cy="219075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13964" y="3845591"/>
            <a:ext cx="219075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07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/>
          <p:nvPr/>
        </p:nvSpPr>
        <p:spPr>
          <a:xfrm>
            <a:off x="10334625" y="-569912"/>
            <a:ext cx="18573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3162" y="5360987"/>
            <a:ext cx="177800" cy="46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8762" y="5360987"/>
            <a:ext cx="177800" cy="468312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8"/>
          <p:cNvSpPr/>
          <p:nvPr/>
        </p:nvSpPr>
        <p:spPr>
          <a:xfrm>
            <a:off x="3013075" y="2100262"/>
            <a:ext cx="103187" cy="104775"/>
          </a:xfrm>
          <a:prstGeom prst="ellipse">
            <a:avLst/>
          </a:prstGeom>
          <a:solidFill>
            <a:srgbClr val="2370B1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8"/>
          <p:cNvSpPr/>
          <p:nvPr/>
        </p:nvSpPr>
        <p:spPr>
          <a:xfrm>
            <a:off x="3005137" y="3411537"/>
            <a:ext cx="103187" cy="104775"/>
          </a:xfrm>
          <a:prstGeom prst="ellipse">
            <a:avLst/>
          </a:prstGeom>
          <a:solidFill>
            <a:srgbClr val="2370B1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8"/>
          <p:cNvSpPr/>
          <p:nvPr/>
        </p:nvSpPr>
        <p:spPr>
          <a:xfrm>
            <a:off x="3005137" y="4484687"/>
            <a:ext cx="103187" cy="104775"/>
          </a:xfrm>
          <a:prstGeom prst="ellipse">
            <a:avLst/>
          </a:prstGeom>
          <a:solidFill>
            <a:srgbClr val="2370B1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8"/>
          <p:cNvSpPr/>
          <p:nvPr/>
        </p:nvSpPr>
        <p:spPr>
          <a:xfrm>
            <a:off x="3005137" y="5584825"/>
            <a:ext cx="103187" cy="104775"/>
          </a:xfrm>
          <a:prstGeom prst="ellipse">
            <a:avLst/>
          </a:prstGeom>
          <a:solidFill>
            <a:srgbClr val="2370B1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8"/>
          <p:cNvSpPr txBox="1"/>
          <p:nvPr/>
        </p:nvSpPr>
        <p:spPr>
          <a:xfrm>
            <a:off x="-46572" y="0"/>
            <a:ext cx="12336462" cy="6946900"/>
          </a:xfrm>
          <a:prstGeom prst="rect">
            <a:avLst/>
          </a:prstGeom>
          <a:solidFill>
            <a:srgbClr val="DDE9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FFFFFF"/>
              </a:buClr>
              <a:buSzPts val="1800"/>
            </a:pPr>
            <a:endParaRPr lang="es-CO" dirty="0" smtClean="0">
              <a:hlinkClick r:id="rId4"/>
            </a:endParaRPr>
          </a:p>
          <a:p>
            <a:pPr lvl="0" algn="ctr">
              <a:buClr>
                <a:srgbClr val="FFFFFF"/>
              </a:buClr>
              <a:buSzPts val="1800"/>
            </a:pPr>
            <a:endParaRPr lang="es-CO" dirty="0">
              <a:hlinkClick r:id="rId4"/>
            </a:endParaRPr>
          </a:p>
          <a:p>
            <a:pPr lvl="0" algn="ctr">
              <a:buClr>
                <a:srgbClr val="FFFFFF"/>
              </a:buClr>
              <a:buSzPts val="1800"/>
            </a:pPr>
            <a:endParaRPr lang="es-CO" dirty="0" smtClean="0">
              <a:hlinkClick r:id="rId4"/>
            </a:endParaRPr>
          </a:p>
          <a:p>
            <a:pPr lvl="0" algn="ctr">
              <a:buClr>
                <a:srgbClr val="FFFFFF"/>
              </a:buClr>
              <a:buSzPts val="1800"/>
            </a:pPr>
            <a:endParaRPr lang="es-CO" dirty="0">
              <a:hlinkClick r:id="rId4"/>
            </a:endParaRPr>
          </a:p>
          <a:p>
            <a:pPr lvl="0" algn="ctr">
              <a:buClr>
                <a:srgbClr val="FFFFFF"/>
              </a:buClr>
              <a:buSzPts val="1800"/>
            </a:pPr>
            <a:endParaRPr lang="es-CO" dirty="0" smtClean="0">
              <a:hlinkClick r:id="rId4"/>
            </a:endParaRPr>
          </a:p>
          <a:p>
            <a:pPr lvl="0" algn="ctr">
              <a:buClr>
                <a:srgbClr val="FFFFFF"/>
              </a:buClr>
              <a:buSzPts val="1800"/>
            </a:pPr>
            <a:endParaRPr lang="es-CO" dirty="0">
              <a:hlinkClick r:id="rId4"/>
            </a:endParaRPr>
          </a:p>
          <a:p>
            <a:pPr lvl="0" algn="ctr">
              <a:buClr>
                <a:srgbClr val="FFFFFF"/>
              </a:buClr>
              <a:buSzPts val="1800"/>
            </a:pPr>
            <a:endParaRPr lang="es-CO" dirty="0" smtClean="0">
              <a:hlinkClick r:id="rId4"/>
            </a:endParaRPr>
          </a:p>
          <a:p>
            <a:pPr lvl="0" algn="ctr">
              <a:buClr>
                <a:srgbClr val="FFFFFF"/>
              </a:buClr>
              <a:buSzPts val="1800"/>
            </a:pPr>
            <a:endParaRPr lang="es-CO" dirty="0">
              <a:hlinkClick r:id="rId4"/>
            </a:endParaRPr>
          </a:p>
          <a:p>
            <a:pPr lvl="0" algn="ctr">
              <a:buClr>
                <a:srgbClr val="FFFFFF"/>
              </a:buClr>
              <a:buSzPts val="1800"/>
            </a:pPr>
            <a:endParaRPr lang="es-CO" dirty="0" smtClean="0">
              <a:hlinkClick r:id="rId4"/>
            </a:endParaRPr>
          </a:p>
          <a:p>
            <a:pPr lvl="0" algn="ctr">
              <a:buClr>
                <a:srgbClr val="FFFFFF"/>
              </a:buClr>
              <a:buSzPts val="1800"/>
            </a:pPr>
            <a:endParaRPr lang="es-CO" dirty="0">
              <a:hlinkClick r:id="rId4"/>
            </a:endParaRPr>
          </a:p>
          <a:p>
            <a:pPr lvl="0" algn="ctr">
              <a:buClr>
                <a:srgbClr val="FFFFFF"/>
              </a:buClr>
              <a:buSzPts val="1800"/>
            </a:pPr>
            <a:endParaRPr lang="es-CO" dirty="0" smtClean="0">
              <a:hlinkClick r:id="rId4"/>
            </a:endParaRPr>
          </a:p>
          <a:p>
            <a:pPr lvl="0" algn="ctr">
              <a:buClr>
                <a:srgbClr val="FFFFFF"/>
              </a:buClr>
              <a:buSzPts val="1800"/>
            </a:pPr>
            <a:endParaRPr lang="es-CO" dirty="0">
              <a:hlinkClick r:id="rId4"/>
            </a:endParaRPr>
          </a:p>
          <a:p>
            <a:pPr lvl="0" algn="ctr">
              <a:buClr>
                <a:srgbClr val="FFFFFF"/>
              </a:buClr>
              <a:buSzPts val="1800"/>
            </a:pPr>
            <a:endParaRPr lang="es-CO" dirty="0" smtClean="0">
              <a:hlinkClick r:id="rId4"/>
            </a:endParaRPr>
          </a:p>
          <a:p>
            <a:pPr lvl="0" algn="ctr">
              <a:buClr>
                <a:srgbClr val="FFFFFF"/>
              </a:buClr>
              <a:buSzPts val="1800"/>
            </a:pPr>
            <a:endParaRPr lang="es-CO" dirty="0">
              <a:hlinkClick r:id="rId4"/>
            </a:endParaRPr>
          </a:p>
          <a:p>
            <a:pPr lvl="0" algn="ctr">
              <a:buClr>
                <a:srgbClr val="FFFFFF"/>
              </a:buClr>
              <a:buSzPts val="1800"/>
            </a:pPr>
            <a:endParaRPr lang="es-CO" dirty="0" smtClean="0">
              <a:hlinkClick r:id="rId4"/>
            </a:endParaRPr>
          </a:p>
          <a:p>
            <a:pPr lvl="0" algn="ctr">
              <a:buClr>
                <a:srgbClr val="FFFFFF"/>
              </a:buClr>
              <a:buSzPts val="1800"/>
            </a:pPr>
            <a:endParaRPr lang="es-CO" dirty="0">
              <a:hlinkClick r:id="rId4"/>
            </a:endParaRPr>
          </a:p>
          <a:p>
            <a:pPr lvl="0" algn="ctr">
              <a:buClr>
                <a:srgbClr val="FFFFFF"/>
              </a:buClr>
              <a:buSzPts val="1800"/>
            </a:pPr>
            <a:endParaRPr lang="es-CO" dirty="0" smtClean="0">
              <a:hlinkClick r:id="rId4"/>
            </a:endParaRPr>
          </a:p>
          <a:p>
            <a:pPr lvl="0" algn="ctr">
              <a:buClr>
                <a:srgbClr val="FFFFFF"/>
              </a:buClr>
              <a:buSzPts val="1800"/>
            </a:pPr>
            <a:endParaRPr lang="es-CO" dirty="0">
              <a:hlinkClick r:id="rId4"/>
            </a:endParaRPr>
          </a:p>
          <a:p>
            <a:pPr lvl="0" algn="ctr">
              <a:buClr>
                <a:srgbClr val="FFFFFF"/>
              </a:buClr>
              <a:buSzPts val="1800"/>
            </a:pPr>
            <a:endParaRPr lang="es-CO" dirty="0" smtClean="0">
              <a:hlinkClick r:id="rId4"/>
            </a:endParaRPr>
          </a:p>
          <a:p>
            <a:pPr lvl="0" algn="ctr">
              <a:buClr>
                <a:srgbClr val="FFFFFF"/>
              </a:buClr>
              <a:buSzPts val="1800"/>
            </a:pPr>
            <a:endParaRPr lang="es-CO" dirty="0">
              <a:hlinkClick r:id="rId4"/>
            </a:endParaRPr>
          </a:p>
          <a:p>
            <a:pPr lvl="0" algn="ctr">
              <a:buClr>
                <a:srgbClr val="FFFFFF"/>
              </a:buClr>
              <a:buSzPts val="1800"/>
            </a:pPr>
            <a:endParaRPr lang="es-CO" dirty="0" smtClean="0">
              <a:hlinkClick r:id="rId4"/>
            </a:endParaRPr>
          </a:p>
          <a:p>
            <a:pPr lvl="0" algn="ctr">
              <a:buClr>
                <a:srgbClr val="FFFFFF"/>
              </a:buClr>
              <a:buSzPts val="1800"/>
            </a:pPr>
            <a:endParaRPr lang="es-CO" dirty="0">
              <a:hlinkClick r:id="rId4"/>
            </a:endParaRPr>
          </a:p>
          <a:p>
            <a:pPr lvl="0" algn="ctr">
              <a:buClr>
                <a:srgbClr val="FFFFFF"/>
              </a:buClr>
              <a:buSzPts val="1800"/>
            </a:pPr>
            <a:endParaRPr lang="es-CO" dirty="0" smtClean="0">
              <a:hlinkClick r:id="rId4"/>
            </a:endParaRPr>
          </a:p>
          <a:p>
            <a:pPr lvl="0" algn="ctr">
              <a:buClr>
                <a:srgbClr val="FFFFFF"/>
              </a:buClr>
              <a:buSzPts val="1800"/>
            </a:pPr>
            <a:endParaRPr lang="es-CO" dirty="0">
              <a:hlinkClick r:id="rId4"/>
            </a:endParaRPr>
          </a:p>
          <a:p>
            <a:pPr lvl="0" algn="ctr">
              <a:buClr>
                <a:srgbClr val="FFFFFF"/>
              </a:buClr>
              <a:buSzPts val="1800"/>
            </a:pPr>
            <a:endParaRPr lang="es-CO" dirty="0" smtClean="0">
              <a:hlinkClick r:id="rId4"/>
            </a:endParaRPr>
          </a:p>
          <a:p>
            <a:pPr lvl="0" algn="ctr">
              <a:buClr>
                <a:srgbClr val="FFFFFF"/>
              </a:buClr>
              <a:buSzPts val="1800"/>
            </a:pPr>
            <a:endParaRPr lang="es-CO" dirty="0">
              <a:hlinkClick r:id="rId4"/>
            </a:endParaRPr>
          </a:p>
          <a:p>
            <a:pPr lvl="0" algn="ctr">
              <a:buClr>
                <a:srgbClr val="FFFFFF"/>
              </a:buClr>
              <a:buSzPts val="1800"/>
            </a:pPr>
            <a:endParaRPr lang="es-CO" dirty="0" smtClean="0">
              <a:hlinkClick r:id="rId4"/>
            </a:endParaRPr>
          </a:p>
          <a:p>
            <a:pPr lvl="0" algn="ctr">
              <a:buClr>
                <a:srgbClr val="FFFFFF"/>
              </a:buClr>
              <a:buSzPts val="1800"/>
            </a:pPr>
            <a:r>
              <a:rPr lang="es-CO" dirty="0">
                <a:hlinkClick r:id="rId5"/>
              </a:rPr>
              <a:t>http://www.miagencia.gov.co/index.php/uncategorized/un-dia-de-la-familia-con-mucho-valor/ </a:t>
            </a:r>
            <a:r>
              <a:rPr lang="es-CO" dirty="0" smtClean="0"/>
              <a:t> </a:t>
            </a:r>
            <a:endParaRPr lang="es-CO" dirty="0"/>
          </a:p>
        </p:txBody>
      </p:sp>
      <p:sp>
        <p:nvSpPr>
          <p:cNvPr id="191" name="Google Shape;191;p18"/>
          <p:cNvSpPr txBox="1"/>
          <p:nvPr/>
        </p:nvSpPr>
        <p:spPr>
          <a:xfrm>
            <a:off x="144462" y="133350"/>
            <a:ext cx="1419225" cy="21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3366CC"/>
              </a:buClr>
              <a:buSzPts val="800"/>
            </a:pPr>
            <a:r>
              <a:rPr lang="en-US" sz="800" dirty="0" smtClean="0">
                <a:solidFill>
                  <a:srgbClr val="3366CC"/>
                </a:solidFill>
                <a:latin typeface="Work Sans"/>
                <a:sym typeface="Work Sans"/>
              </a:rPr>
              <a:t>CÓDIGO DE INTEGRIDAD</a:t>
            </a:r>
            <a:endParaRPr lang="en-US" sz="800" dirty="0">
              <a:solidFill>
                <a:srgbClr val="3366CC"/>
              </a:solidFill>
              <a:latin typeface="Work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CC"/>
              </a:buClr>
              <a:buSzPts val="800"/>
              <a:buFont typeface="Work Sans"/>
              <a:buNone/>
            </a:pPr>
            <a:endParaRPr dirty="0"/>
          </a:p>
        </p:txBody>
      </p:sp>
      <p:sp>
        <p:nvSpPr>
          <p:cNvPr id="192" name="Google Shape;192;p18"/>
          <p:cNvSpPr txBox="1"/>
          <p:nvPr/>
        </p:nvSpPr>
        <p:spPr>
          <a:xfrm>
            <a:off x="1900237" y="133350"/>
            <a:ext cx="1284287" cy="21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CC"/>
              </a:buClr>
              <a:buSzPts val="800"/>
              <a:buFont typeface="Work Sans"/>
              <a:buNone/>
            </a:pPr>
            <a:r>
              <a:rPr lang="en-US" sz="800" b="1" i="0" u="none">
                <a:solidFill>
                  <a:srgbClr val="3366CC"/>
                </a:solidFill>
                <a:latin typeface="Work Sans"/>
                <a:ea typeface="Work Sans"/>
                <a:cs typeface="Work Sans"/>
                <a:sym typeface="Work Sans"/>
              </a:rPr>
              <a:t>APC-Colombia</a:t>
            </a:r>
            <a:endParaRPr/>
          </a:p>
        </p:txBody>
      </p:sp>
      <p:sp>
        <p:nvSpPr>
          <p:cNvPr id="54" name="Google Shape;122;p17"/>
          <p:cNvSpPr txBox="1">
            <a:spLocks noGrp="1"/>
          </p:cNvSpPr>
          <p:nvPr>
            <p:ph type="title"/>
          </p:nvPr>
        </p:nvSpPr>
        <p:spPr>
          <a:xfrm>
            <a:off x="1766370" y="473868"/>
            <a:ext cx="8568255" cy="100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ctr">
              <a:lnSpc>
                <a:spcPct val="80000"/>
              </a:lnSpc>
              <a:buClr>
                <a:srgbClr val="3366CC"/>
              </a:buClr>
              <a:buSzPts val="2300"/>
            </a:pPr>
            <a:r>
              <a:rPr lang="en-US" sz="3200" b="1" i="1" dirty="0" smtClean="0">
                <a:solidFill>
                  <a:srgbClr val="3366CC"/>
                </a:solidFill>
                <a:latin typeface="Work Sans"/>
                <a:sym typeface="Work Sans"/>
              </a:rPr>
              <a:t>¡</a:t>
            </a:r>
            <a:r>
              <a:rPr lang="en-US" sz="3200" b="1" i="1" dirty="0" err="1" smtClean="0">
                <a:solidFill>
                  <a:srgbClr val="3366CC"/>
                </a:solidFill>
                <a:latin typeface="Work Sans"/>
                <a:sym typeface="Work Sans"/>
              </a:rPr>
              <a:t>obramos</a:t>
            </a:r>
            <a:r>
              <a:rPr lang="en-US" sz="3200" b="1" i="1" dirty="0" smtClean="0">
                <a:solidFill>
                  <a:srgbClr val="3366CC"/>
                </a:solidFill>
                <a:latin typeface="Work Sans"/>
                <a:sym typeface="Work Sans"/>
              </a:rPr>
              <a:t> con valor y </a:t>
            </a:r>
            <a:r>
              <a:rPr lang="en-US" sz="3200" b="1" i="1" dirty="0" err="1" smtClean="0">
                <a:solidFill>
                  <a:srgbClr val="3366CC"/>
                </a:solidFill>
                <a:latin typeface="Work Sans"/>
                <a:sym typeface="Work Sans"/>
              </a:rPr>
              <a:t>demostramos</a:t>
            </a:r>
            <a:r>
              <a:rPr lang="en-US" sz="3200" b="1" i="1" dirty="0">
                <a:solidFill>
                  <a:srgbClr val="3366CC"/>
                </a:solidFill>
                <a:latin typeface="Work Sans"/>
                <a:sym typeface="Work Sans"/>
              </a:rPr>
              <a:t> que </a:t>
            </a:r>
            <a:r>
              <a:rPr lang="en-US" sz="3200" b="1" i="1" dirty="0" err="1" smtClean="0">
                <a:solidFill>
                  <a:srgbClr val="3366CC"/>
                </a:solidFill>
                <a:latin typeface="Work Sans"/>
                <a:sym typeface="Work Sans"/>
              </a:rPr>
              <a:t>nuestros</a:t>
            </a:r>
            <a:r>
              <a:rPr lang="en-US" sz="3200" b="1" i="1" dirty="0" smtClean="0">
                <a:solidFill>
                  <a:srgbClr val="3366CC"/>
                </a:solidFill>
                <a:latin typeface="Work Sans"/>
                <a:sym typeface="Work Sans"/>
              </a:rPr>
              <a:t> </a:t>
            </a:r>
            <a:r>
              <a:rPr lang="en-US" sz="3200" b="1" i="1" dirty="0" err="1">
                <a:solidFill>
                  <a:srgbClr val="3366CC"/>
                </a:solidFill>
                <a:latin typeface="Work Sans"/>
                <a:sym typeface="Work Sans"/>
              </a:rPr>
              <a:t>principios</a:t>
            </a:r>
            <a:r>
              <a:rPr lang="en-US" sz="3200" b="1" i="1" dirty="0">
                <a:solidFill>
                  <a:srgbClr val="3366CC"/>
                </a:solidFill>
                <a:latin typeface="Work Sans"/>
                <a:sym typeface="Work Sans"/>
              </a:rPr>
              <a:t> no </a:t>
            </a:r>
            <a:r>
              <a:rPr lang="en-US" sz="3200" b="1" i="1" dirty="0" err="1">
                <a:solidFill>
                  <a:srgbClr val="3366CC"/>
                </a:solidFill>
                <a:latin typeface="Work Sans"/>
                <a:sym typeface="Work Sans"/>
              </a:rPr>
              <a:t>tienen</a:t>
            </a:r>
            <a:r>
              <a:rPr lang="en-US" sz="3200" b="1" i="1" dirty="0">
                <a:solidFill>
                  <a:srgbClr val="3366CC"/>
                </a:solidFill>
                <a:latin typeface="Work Sans"/>
                <a:sym typeface="Work Sans"/>
              </a:rPr>
              <a:t> </a:t>
            </a:r>
            <a:r>
              <a:rPr lang="en-US" sz="3200" b="1" i="1" dirty="0" smtClean="0">
                <a:solidFill>
                  <a:srgbClr val="3366CC"/>
                </a:solidFill>
                <a:latin typeface="Work Sans"/>
                <a:sym typeface="Work Sans"/>
              </a:rPr>
              <a:t>fin!</a:t>
            </a:r>
            <a:endParaRPr sz="6000" i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6"/>
          <a:srcRect t="3432"/>
          <a:stretch/>
        </p:blipFill>
        <p:spPr>
          <a:xfrm>
            <a:off x="1900237" y="1478755"/>
            <a:ext cx="8112298" cy="440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9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0"/>
          <p:cNvSpPr txBox="1"/>
          <p:nvPr/>
        </p:nvSpPr>
        <p:spPr>
          <a:xfrm>
            <a:off x="0" y="0"/>
            <a:ext cx="12336462" cy="6872287"/>
          </a:xfrm>
          <a:prstGeom prst="rect">
            <a:avLst/>
          </a:prstGeom>
          <a:solidFill>
            <a:srgbClr val="3366CC"/>
          </a:solidFill>
          <a:ln w="12700" cap="flat" cmpd="sng">
            <a:solidFill>
              <a:srgbClr val="4171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0"/>
          <p:cNvSpPr txBox="1"/>
          <p:nvPr/>
        </p:nvSpPr>
        <p:spPr>
          <a:xfrm>
            <a:off x="2686050" y="2295776"/>
            <a:ext cx="4665662" cy="1566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Work Sans"/>
              <a:buNone/>
            </a:pPr>
            <a:endParaRPr dirty="0"/>
          </a:p>
        </p:txBody>
      </p:sp>
      <p:sp>
        <p:nvSpPr>
          <p:cNvPr id="215" name="Google Shape;215;p20"/>
          <p:cNvSpPr txBox="1"/>
          <p:nvPr/>
        </p:nvSpPr>
        <p:spPr>
          <a:xfrm>
            <a:off x="2788492" y="1870264"/>
            <a:ext cx="7070756" cy="2157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>
              <a:lnSpc>
                <a:spcPct val="90000"/>
              </a:lnSpc>
              <a:buClr>
                <a:schemeClr val="lt1"/>
              </a:buClr>
              <a:buSzPts val="3600"/>
            </a:pPr>
            <a:endParaRPr sz="3200" dirty="0">
              <a:solidFill>
                <a:schemeClr val="lt1"/>
              </a:solidFill>
              <a:latin typeface="Work Sans"/>
              <a:ea typeface="Work Sans"/>
              <a:cs typeface="Work Sans"/>
              <a:sym typeface="Calibri"/>
            </a:endParaRPr>
          </a:p>
        </p:txBody>
      </p:sp>
      <p:sp>
        <p:nvSpPr>
          <p:cNvPr id="216" name="Google Shape;216;p20"/>
          <p:cNvSpPr txBox="1">
            <a:spLocks noGrp="1"/>
          </p:cNvSpPr>
          <p:nvPr>
            <p:ph type="subTitle" idx="1"/>
          </p:nvPr>
        </p:nvSpPr>
        <p:spPr>
          <a:xfrm>
            <a:off x="7921783" y="5392737"/>
            <a:ext cx="38749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US" sz="5400" b="1" i="0" u="none" dirty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Gracias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323</Words>
  <Application>Microsoft Office PowerPoint</Application>
  <PresentationFormat>Panorámica</PresentationFormat>
  <Paragraphs>110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Calibri</vt:lpstr>
      <vt:lpstr>Work Sans</vt:lpstr>
      <vt:lpstr>Arial</vt:lpstr>
      <vt:lpstr>Muli Light</vt:lpstr>
      <vt:lpstr>Montserrat Regular</vt:lpstr>
      <vt:lpstr>Tema de Office</vt:lpstr>
      <vt:lpstr>Presentación de PowerPoint</vt:lpstr>
      <vt:lpstr>Presentación de PowerPoint</vt:lpstr>
      <vt:lpstr>INSTRUMENTO UTILIZADO</vt:lpstr>
      <vt:lpstr>Presentación de PowerPoint</vt:lpstr>
      <vt:lpstr>Analisis de resultados  Nivel de apropiación Código de Integridad 2020</vt:lpstr>
      <vt:lpstr>¡obramos con valor y demostramos que nuestros principios no tienen fin!</vt:lpstr>
      <vt:lpstr>¡obramos con valor y demostramos que nuestros principios no tienen fin!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Silvia Rocio Gomez Sandoval</dc:creator>
  <cp:lastModifiedBy>Silvia Rocio Gomez Sandoval</cp:lastModifiedBy>
  <cp:revision>63</cp:revision>
  <dcterms:modified xsi:type="dcterms:W3CDTF">2021-08-18T18:06:56Z</dcterms:modified>
</cp:coreProperties>
</file>