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303" r:id="rId4"/>
    <p:sldId id="304" r:id="rId5"/>
    <p:sldId id="264" r:id="rId6"/>
    <p:sldId id="289" r:id="rId7"/>
    <p:sldId id="301" r:id="rId8"/>
    <p:sldId id="290" r:id="rId9"/>
    <p:sldId id="291" r:id="rId10"/>
    <p:sldId id="292" r:id="rId11"/>
    <p:sldId id="293" r:id="rId12"/>
    <p:sldId id="294" r:id="rId13"/>
    <p:sldId id="296" r:id="rId14"/>
    <p:sldId id="297" r:id="rId15"/>
    <p:sldId id="298" r:id="rId16"/>
    <p:sldId id="302" r:id="rId17"/>
    <p:sldId id="286" r:id="rId18"/>
    <p:sldId id="306" r:id="rId19"/>
    <p:sldId id="267"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45DDFA00-CB50-40BB-94AF-B3980A936104}">
          <p14:sldIdLst>
            <p14:sldId id="262"/>
            <p14:sldId id="263"/>
            <p14:sldId id="303"/>
            <p14:sldId id="304"/>
            <p14:sldId id="264"/>
            <p14:sldId id="289"/>
            <p14:sldId id="301"/>
            <p14:sldId id="290"/>
            <p14:sldId id="291"/>
            <p14:sldId id="292"/>
            <p14:sldId id="293"/>
            <p14:sldId id="294"/>
            <p14:sldId id="296"/>
            <p14:sldId id="297"/>
            <p14:sldId id="298"/>
            <p14:sldId id="302"/>
            <p14:sldId id="286"/>
            <p14:sldId id="306"/>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720"/>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3"/>
              <c:layout>
                <c:manualLayout>
                  <c:x val="-1.0442469701058573E-2"/>
                  <c:y val="2.78826160116775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tx>
                <c:rich>
                  <a:bodyPr/>
                  <a:lstStyle/>
                  <a:p>
                    <a:r>
                      <a:rPr lang="en-US"/>
                      <a:t> $</a:t>
                    </a:r>
                    <a:r>
                      <a:rPr lang="en-US" smtClean="0"/>
                      <a:t>36.000.000,00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'Actividades Binestar '!$M$55:$M$62</c:f>
              <c:strCache>
                <c:ptCount val="8"/>
                <c:pt idx="0">
                  <c:v>Componente de Prevención y promoción de la salud</c:v>
                </c:pt>
                <c:pt idx="1">
                  <c:v>Componente de Familia</c:v>
                </c:pt>
                <c:pt idx="2">
                  <c:v>Componente de Deporte</c:v>
                </c:pt>
                <c:pt idx="3">
                  <c:v>Componente Fortalecimiento de Clima y Cultura Organizacional</c:v>
                </c:pt>
                <c:pt idx="4">
                  <c:v>Preparación y Reconocimientos</c:v>
                </c:pt>
                <c:pt idx="5">
                  <c:v>Componente Educación Formal</c:v>
                </c:pt>
                <c:pt idx="6">
                  <c:v>Estratégia Sectorial</c:v>
                </c:pt>
                <c:pt idx="7">
                  <c:v>Plan de Incentivos 2018</c:v>
                </c:pt>
              </c:strCache>
            </c:strRef>
          </c:cat>
          <c:val>
            <c:numRef>
              <c:f>'Actividades Binestar '!$N$55:$N$62</c:f>
              <c:numCache>
                <c:formatCode>_("$"* #,##0.00_);_("$"* \(#,##0.00\);_("$"* "-"??_);_(@_)</c:formatCode>
                <c:ptCount val="8"/>
                <c:pt idx="0">
                  <c:v>69721000</c:v>
                </c:pt>
                <c:pt idx="1">
                  <c:v>58050000</c:v>
                </c:pt>
                <c:pt idx="2">
                  <c:v>22450000</c:v>
                </c:pt>
                <c:pt idx="3">
                  <c:v>9200000</c:v>
                </c:pt>
                <c:pt idx="4">
                  <c:v>3000000</c:v>
                </c:pt>
                <c:pt idx="5">
                  <c:v>0</c:v>
                </c:pt>
                <c:pt idx="6">
                  <c:v>0</c:v>
                </c:pt>
                <c:pt idx="7">
                  <c:v>35000000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1338897742435493E-2"/>
          <c:y val="0.60283720041991717"/>
          <c:w val="0.90166352445380948"/>
          <c:h val="0.3738596427319046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latin typeface="+mn-lt"/>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3.1338897742435493E-2"/>
          <c:y val="0.60283720041991717"/>
          <c:w val="0.90166352445380948"/>
          <c:h val="0.3738596427319046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latin typeface="+mn-lt"/>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0.1963</cdr:x>
      <cdr:y>0.51228</cdr:y>
    </cdr:from>
    <cdr:to>
      <cdr:x>0.8037</cdr:x>
      <cdr:y>0.58023</cdr:y>
    </cdr:to>
    <cdr:sp macro="" textlink="">
      <cdr:nvSpPr>
        <cdr:cNvPr id="6" name="CuadroTexto 8"/>
        <cdr:cNvSpPr txBox="1"/>
      </cdr:nvSpPr>
      <cdr:spPr>
        <a:xfrm xmlns:a="http://schemas.openxmlformats.org/drawingml/2006/main">
          <a:off x="1674472" y="2784425"/>
          <a:ext cx="518122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O" sz="1800" b="1" dirty="0" smtClean="0">
              <a:solidFill>
                <a:srgbClr val="C41720"/>
              </a:solidFill>
              <a:latin typeface="+mn-lt"/>
            </a:rPr>
            <a:t>Total Inversión PEI 2018  $198.421.000,00 </a:t>
          </a:r>
          <a:endParaRPr lang="es-CO" sz="1800" b="1" dirty="0">
            <a:solidFill>
              <a:srgbClr val="C41720"/>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0.02158</cdr:y>
    </cdr:from>
    <cdr:to>
      <cdr:x>1</cdr:x>
      <cdr:y>0.2608</cdr:y>
    </cdr:to>
    <cdr:sp macro="" textlink="">
      <cdr:nvSpPr>
        <cdr:cNvPr id="3" name="Título 1"/>
        <cdr:cNvSpPr>
          <a:spLocks xmlns:a="http://schemas.openxmlformats.org/drawingml/2006/main" noGrp="1"/>
        </cdr:cNvSpPr>
      </cdr:nvSpPr>
      <cdr:spPr>
        <a:xfrm xmlns:a="http://schemas.openxmlformats.org/drawingml/2006/main">
          <a:off x="0" y="119592"/>
          <a:ext cx="8530166" cy="1325563"/>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pPr algn="ctr"/>
          <a:r>
            <a:rPr lang="es-CO" b="1" dirty="0" smtClean="0"/>
            <a:t/>
          </a:r>
          <a:br>
            <a:rPr lang="es-CO" b="1" dirty="0" smtClean="0"/>
          </a:br>
          <a:r>
            <a:rPr lang="es-CO" b="1" dirty="0" smtClean="0">
              <a:latin typeface="+mn-lt"/>
            </a:rPr>
            <a:t>Plan </a:t>
          </a:r>
          <a:r>
            <a:rPr lang="es-CO" b="1" dirty="0">
              <a:latin typeface="+mn-lt"/>
            </a:rPr>
            <a:t>de Estímulos e Incentivos </a:t>
          </a:r>
          <a:br>
            <a:rPr lang="es-CO" b="1" dirty="0">
              <a:latin typeface="+mn-lt"/>
            </a:rPr>
          </a:br>
          <a:r>
            <a:rPr lang="es-CO" b="1" dirty="0">
              <a:latin typeface="+mn-lt"/>
            </a:rPr>
            <a:t>APC-Colombia 2018</a:t>
          </a:r>
          <a:br>
            <a:rPr lang="es-CO" b="1" dirty="0">
              <a:latin typeface="+mn-lt"/>
            </a:rPr>
          </a:br>
          <a:endParaRPr lang="es-CO" dirty="0">
            <a:latin typeface="+mn-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284238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301272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204969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14253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10822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317479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116418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42775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228126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41269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B66858-2DA2-48B4-87EF-D3C3E20F4FEB}" type="datetimeFigureOut">
              <a:rPr lang="es-CO" smtClean="0"/>
              <a:pPr/>
              <a:t>26/03/2018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9672F2-2897-4F79-BAEB-2932E8CEBA08}" type="slidenum">
              <a:rPr lang="es-CO" smtClean="0"/>
              <a:pPr/>
              <a:t>‹Nº›</a:t>
            </a:fld>
            <a:endParaRPr lang="es-CO"/>
          </a:p>
        </p:txBody>
      </p:sp>
    </p:spTree>
    <p:extLst>
      <p:ext uri="{BB962C8B-B14F-4D97-AF65-F5344CB8AC3E}">
        <p14:creationId xmlns:p14="http://schemas.microsoft.com/office/powerpoint/2010/main" val="94040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descr="Plantilla_Power Point_2017-06.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52345"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66858-2DA2-48B4-87EF-D3C3E20F4FEB}" type="datetimeFigureOut">
              <a:rPr lang="es-CO" smtClean="0"/>
              <a:pPr/>
              <a:t>26/03/2018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672F2-2897-4F79-BAEB-2932E8CEBA08}" type="slidenum">
              <a:rPr lang="es-CO" smtClean="0"/>
              <a:pPr/>
              <a:t>‹Nº›</a:t>
            </a:fld>
            <a:endParaRPr lang="es-CO"/>
          </a:p>
        </p:txBody>
      </p:sp>
    </p:spTree>
    <p:extLst>
      <p:ext uri="{BB962C8B-B14F-4D97-AF65-F5344CB8AC3E}">
        <p14:creationId xmlns:p14="http://schemas.microsoft.com/office/powerpoint/2010/main" val="79030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4643858" y="1649391"/>
            <a:ext cx="6607836" cy="96851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500" b="1" dirty="0">
                <a:latin typeface="+mn-lt"/>
              </a:rPr>
              <a:t>Plan de Estímulos e Incentivos </a:t>
            </a:r>
          </a:p>
          <a:p>
            <a:r>
              <a:rPr lang="es-CO" sz="3500" b="1" dirty="0">
                <a:latin typeface="+mn-lt"/>
              </a:rPr>
              <a:t>APC-Colombia </a:t>
            </a:r>
            <a:r>
              <a:rPr lang="es-CO" sz="3500" b="1" dirty="0" smtClean="0">
                <a:latin typeface="+mn-lt"/>
              </a:rPr>
              <a:t>2018</a:t>
            </a:r>
            <a:endParaRPr lang="es-CO" sz="3500" b="1" dirty="0">
              <a:latin typeface="+mn-lt"/>
            </a:endParaRPr>
          </a:p>
        </p:txBody>
      </p:sp>
      <p:sp>
        <p:nvSpPr>
          <p:cNvPr id="2" name="Rectángulo 1"/>
          <p:cNvSpPr/>
          <p:nvPr/>
        </p:nvSpPr>
        <p:spPr>
          <a:xfrm>
            <a:off x="4899776" y="2976479"/>
            <a:ext cx="6096000" cy="923330"/>
          </a:xfrm>
          <a:prstGeom prst="rect">
            <a:avLst/>
          </a:prstGeom>
        </p:spPr>
        <p:txBody>
          <a:bodyPr>
            <a:spAutoFit/>
          </a:bodyPr>
          <a:lstStyle/>
          <a:p>
            <a:pPr algn="ctr"/>
            <a:r>
              <a:rPr lang="es-CO" b="1" dirty="0" smtClean="0"/>
              <a:t>Objetivo: </a:t>
            </a:r>
          </a:p>
          <a:p>
            <a:pPr algn="ctr"/>
            <a:r>
              <a:rPr lang="es-CO" dirty="0" smtClean="0"/>
              <a:t>Potenciar </a:t>
            </a:r>
            <a:r>
              <a:rPr lang="es-CO" dirty="0"/>
              <a:t>la calidad de vida de las personas que hacen parte del equipo de trabajo de la </a:t>
            </a:r>
            <a:r>
              <a:rPr lang="es-CO" dirty="0" smtClean="0"/>
              <a:t>Agencia.</a:t>
            </a:r>
            <a:endParaRPr lang="es-CO" dirty="0"/>
          </a:p>
        </p:txBody>
      </p:sp>
    </p:spTree>
    <p:extLst>
      <p:ext uri="{BB962C8B-B14F-4D97-AF65-F5344CB8AC3E}">
        <p14:creationId xmlns:p14="http://schemas.microsoft.com/office/powerpoint/2010/main" val="82035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257408"/>
            <a:ext cx="7721600"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Componente </a:t>
            </a:r>
            <a:r>
              <a:rPr lang="es-CO" sz="2000" b="1" dirty="0">
                <a:solidFill>
                  <a:schemeClr val="bg1"/>
                </a:solidFill>
              </a:rPr>
              <a:t>de Fortalecimiento de Clima y Cultura </a:t>
            </a:r>
            <a:r>
              <a:rPr lang="es-CO" sz="2000" b="1" dirty="0" smtClean="0">
                <a:solidFill>
                  <a:schemeClr val="bg1"/>
                </a:solidFill>
              </a:rPr>
              <a:t>Organizacional</a:t>
            </a:r>
            <a:endParaRPr lang="es-ES"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Tabla 9"/>
          <p:cNvGraphicFramePr>
            <a:graphicFrameLocks noGrp="1"/>
          </p:cNvGraphicFramePr>
          <p:nvPr>
            <p:extLst>
              <p:ext uri="{D42A27DB-BD31-4B8C-83A1-F6EECF244321}">
                <p14:modId xmlns:p14="http://schemas.microsoft.com/office/powerpoint/2010/main" val="4149441581"/>
              </p:ext>
            </p:extLst>
          </p:nvPr>
        </p:nvGraphicFramePr>
        <p:xfrm>
          <a:off x="307975" y="983147"/>
          <a:ext cx="9259358" cy="5186159"/>
        </p:xfrm>
        <a:graphic>
          <a:graphicData uri="http://schemas.openxmlformats.org/drawingml/2006/table">
            <a:tbl>
              <a:tblPr>
                <a:effectLst>
                  <a:innerShdw blurRad="114300">
                    <a:prstClr val="black"/>
                  </a:innerShdw>
                </a:effectLst>
              </a:tblPr>
              <a:tblGrid>
                <a:gridCol w="1173584"/>
                <a:gridCol w="1481560"/>
                <a:gridCol w="932606"/>
                <a:gridCol w="5671608"/>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772">
                <a:tc>
                  <a:txBody>
                    <a:bodyPr/>
                    <a:lstStyle/>
                    <a:p>
                      <a:pPr algn="ctr" fontAlgn="ctr"/>
                      <a:r>
                        <a:rPr lang="es-CO" sz="1100" b="1" i="0" u="none" strike="noStrike" dirty="0">
                          <a:solidFill>
                            <a:srgbClr val="000000"/>
                          </a:solidFill>
                          <a:effectLst/>
                          <a:latin typeface="Calibri" panose="020F0502020204030204" pitchFamily="34" charset="0"/>
                        </a:rPr>
                        <a:t>Cumpleaños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1 día completo laboral de permiso </a:t>
                      </a:r>
                      <a:r>
                        <a:rPr lang="es-CO" sz="1100" b="0" i="0" u="none" strike="noStrike" dirty="0" smtClean="0">
                          <a:solidFill>
                            <a:srgbClr val="000000"/>
                          </a:solidFill>
                          <a:effectLst/>
                          <a:latin typeface="Calibri" panose="020F0502020204030204" pitchFamily="34" charset="0"/>
                        </a:rPr>
                        <a:t>remunerado </a:t>
                      </a:r>
                      <a:r>
                        <a:rPr lang="es-CO" sz="1100" b="0" i="0" u="none" strike="noStrike" dirty="0">
                          <a:solidFill>
                            <a:srgbClr val="000000"/>
                          </a:solidFill>
                          <a:effectLst/>
                          <a:latin typeface="Calibri" panose="020F0502020204030204" pitchFamily="34" charset="0"/>
                        </a:rPr>
                        <a:t>por cumpleaños, para propiciar el balance entre la vida laboral y personal del servidor público </a:t>
                      </a:r>
                      <a:r>
                        <a:rPr lang="es-CO" sz="1100" b="0" i="0" u="none" strike="noStrike" dirty="0" smtClean="0">
                          <a:solidFill>
                            <a:srgbClr val="000000"/>
                          </a:solidFill>
                          <a:effectLst/>
                          <a:latin typeface="Calibri" panose="020F0502020204030204" pitchFamily="34" charset="0"/>
                        </a:rPr>
                        <a:t>.</a:t>
                      </a:r>
                    </a:p>
                    <a:p>
                      <a:pPr algn="ctr" fontAlgn="ctr"/>
                      <a:r>
                        <a:rPr lang="es-CO" sz="1100" b="0" i="0" u="none" strike="noStrike" dirty="0" smtClean="0">
                          <a:solidFill>
                            <a:srgbClr val="000000"/>
                          </a:solidFill>
                          <a:effectLst/>
                          <a:latin typeface="Calibri" panose="020F0502020204030204" pitchFamily="34" charset="0"/>
                        </a:rPr>
                        <a:t>(Resolución </a:t>
                      </a:r>
                      <a:r>
                        <a:rPr lang="es-CO" sz="1100" b="0" i="0" u="none" strike="noStrike" dirty="0">
                          <a:solidFill>
                            <a:srgbClr val="000000"/>
                          </a:solidFill>
                          <a:effectLst/>
                          <a:latin typeface="Calibri" panose="020F0502020204030204" pitchFamily="34" charset="0"/>
                        </a:rPr>
                        <a:t>No. 373 del 01 de Septiembre de 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4680">
                <a:tc>
                  <a:txBody>
                    <a:bodyPr/>
                    <a:lstStyle/>
                    <a:p>
                      <a:pPr algn="ctr" fontAlgn="ctr"/>
                      <a:r>
                        <a:rPr lang="es-CO" sz="1100" b="1" i="0" u="none" strike="noStrike" dirty="0">
                          <a:solidFill>
                            <a:srgbClr val="000000"/>
                          </a:solidFill>
                          <a:effectLst/>
                          <a:latin typeface="Calibri" panose="020F0502020204030204" pitchFamily="34" charset="0"/>
                        </a:rPr>
                        <a:t>Viernes Feliz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Disfrute del último viernes hábil del mes, la jornada laboral será de 07:00 a.m. a 03:00 p.m., con el objetivo de estimular y mantener un clima laboral agradable y mejorar la calidad de vida de los servidores </a:t>
                      </a:r>
                      <a:r>
                        <a:rPr lang="es-CO" sz="1100" b="0" i="0" u="none" strike="noStrike" dirty="0" smtClean="0">
                          <a:solidFill>
                            <a:srgbClr val="000000"/>
                          </a:solidFill>
                          <a:effectLst/>
                          <a:latin typeface="Calibri" panose="020F0502020204030204" pitchFamily="34" charset="0"/>
                        </a:rPr>
                        <a:t>públicos.</a:t>
                      </a:r>
                    </a:p>
                    <a:p>
                      <a:pPr algn="ctr" fontAlgn="ctr"/>
                      <a:r>
                        <a:rPr lang="es-CO" sz="1100" b="0" i="0" u="none" strike="noStrike" dirty="0" smtClean="0">
                          <a:solidFill>
                            <a:srgbClr val="000000"/>
                          </a:solidFill>
                          <a:effectLst/>
                          <a:latin typeface="Calibri" panose="020F0502020204030204" pitchFamily="34" charset="0"/>
                        </a:rPr>
                        <a:t>(</a:t>
                      </a:r>
                      <a:r>
                        <a:rPr lang="es-CO" sz="1100" b="0" i="0" u="none" strike="noStrike" dirty="0">
                          <a:solidFill>
                            <a:srgbClr val="000000"/>
                          </a:solidFill>
                          <a:effectLst/>
                          <a:latin typeface="Calibri" panose="020F0502020204030204" pitchFamily="34" charset="0"/>
                        </a:rPr>
                        <a:t>Circular No. 007 del 21 de marzo de 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2826">
                <a:tc>
                  <a:txBody>
                    <a:bodyPr/>
                    <a:lstStyle/>
                    <a:p>
                      <a:pPr algn="ctr" fontAlgn="ctr"/>
                      <a:r>
                        <a:rPr lang="es-CO" sz="1100" b="1" i="0" u="none" strike="noStrike" dirty="0">
                          <a:solidFill>
                            <a:srgbClr val="000000"/>
                          </a:solidFill>
                          <a:effectLst/>
                          <a:latin typeface="Calibri" panose="020F0502020204030204" pitchFamily="34" charset="0"/>
                        </a:rPr>
                        <a:t>Cortando distancia con la familia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1 día hábil de </a:t>
                      </a:r>
                      <a:r>
                        <a:rPr lang="es-CO" sz="1100" b="0" i="0" u="none" strike="noStrike" dirty="0" smtClean="0">
                          <a:solidFill>
                            <a:srgbClr val="000000"/>
                          </a:solidFill>
                          <a:effectLst/>
                          <a:latin typeface="Calibri" panose="020F0502020204030204" pitchFamily="34" charset="0"/>
                        </a:rPr>
                        <a:t>descanso </a:t>
                      </a:r>
                      <a:r>
                        <a:rPr lang="es-CO" sz="1100" b="0" i="0" u="none" strike="noStrike" dirty="0">
                          <a:solidFill>
                            <a:srgbClr val="000000"/>
                          </a:solidFill>
                          <a:effectLst/>
                          <a:latin typeface="Calibri" panose="020F0502020204030204" pitchFamily="34" charset="0"/>
                        </a:rPr>
                        <a:t>antes o </a:t>
                      </a:r>
                      <a:r>
                        <a:rPr lang="es-CO" sz="1100" b="0" i="0" u="none" strike="noStrike" dirty="0" smtClean="0">
                          <a:solidFill>
                            <a:srgbClr val="000000"/>
                          </a:solidFill>
                          <a:effectLst/>
                          <a:latin typeface="Calibri" panose="020F0502020204030204" pitchFamily="34" charset="0"/>
                        </a:rPr>
                        <a:t>después </a:t>
                      </a:r>
                      <a:r>
                        <a:rPr lang="es-CO" sz="1100" b="0" i="0" u="none" strike="noStrike" dirty="0">
                          <a:solidFill>
                            <a:srgbClr val="000000"/>
                          </a:solidFill>
                          <a:effectLst/>
                          <a:latin typeface="Calibri" panose="020F0502020204030204" pitchFamily="34" charset="0"/>
                        </a:rPr>
                        <a:t>de un fin de semana con puente </a:t>
                      </a:r>
                      <a:r>
                        <a:rPr lang="es-CO" sz="1100" b="0" i="0" u="none" strike="noStrike" dirty="0" smtClean="0">
                          <a:solidFill>
                            <a:srgbClr val="000000"/>
                          </a:solidFill>
                          <a:effectLst/>
                          <a:latin typeface="Calibri" panose="020F0502020204030204" pitchFamily="34" charset="0"/>
                        </a:rPr>
                        <a:t>festivo,</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para </a:t>
                      </a:r>
                      <a:r>
                        <a:rPr lang="es-CO" sz="1100" b="0" i="0" u="none" strike="noStrike" dirty="0">
                          <a:solidFill>
                            <a:srgbClr val="000000"/>
                          </a:solidFill>
                          <a:effectLst/>
                          <a:latin typeface="Calibri" panose="020F0502020204030204" pitchFamily="34" charset="0"/>
                        </a:rPr>
                        <a:t>viajar o visitar a su familia, con la posibilidad de compensar tiempo en APC-Colombia, iniciativa que busca fortalecer el equilibrio entre la vida personal y </a:t>
                      </a:r>
                      <a:r>
                        <a:rPr lang="es-CO" sz="1100" b="0" i="0" u="none" strike="noStrike" dirty="0" smtClean="0">
                          <a:solidFill>
                            <a:srgbClr val="000000"/>
                          </a:solidFill>
                          <a:effectLst/>
                          <a:latin typeface="Calibri" panose="020F0502020204030204" pitchFamily="34" charset="0"/>
                        </a:rPr>
                        <a:t>familiar</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de </a:t>
                      </a:r>
                      <a:r>
                        <a:rPr lang="es-CO" sz="1100" b="0" i="0" u="none" strike="noStrike" dirty="0">
                          <a:solidFill>
                            <a:srgbClr val="000000"/>
                          </a:solidFill>
                          <a:effectLst/>
                          <a:latin typeface="Calibri" panose="020F0502020204030204" pitchFamily="34" charset="0"/>
                        </a:rPr>
                        <a:t>los servidores </a:t>
                      </a:r>
                      <a:r>
                        <a:rPr lang="es-CO" sz="1100" b="0" i="0" u="none" strike="noStrike" dirty="0" smtClean="0">
                          <a:solidFill>
                            <a:srgbClr val="000000"/>
                          </a:solidFill>
                          <a:effectLst/>
                          <a:latin typeface="Calibri" panose="020F0502020204030204" pitchFamily="34" charset="0"/>
                        </a:rPr>
                        <a:t>públicos.</a:t>
                      </a:r>
                    </a:p>
                    <a:p>
                      <a:pPr algn="ctr" fontAlgn="ctr"/>
                      <a:r>
                        <a:rPr lang="es-CO" sz="1100" b="0" i="0" u="none" strike="noStrike" dirty="0" smtClean="0">
                          <a:solidFill>
                            <a:srgbClr val="000000"/>
                          </a:solidFill>
                          <a:effectLst/>
                          <a:latin typeface="Calibri" panose="020F0502020204030204" pitchFamily="34" charset="0"/>
                        </a:rPr>
                        <a:t>(</a:t>
                      </a:r>
                      <a:r>
                        <a:rPr lang="es-CO" sz="1100" b="0" i="0" u="none" strike="noStrike" dirty="0">
                          <a:solidFill>
                            <a:srgbClr val="000000"/>
                          </a:solidFill>
                          <a:effectLst/>
                          <a:latin typeface="Calibri" panose="020F0502020204030204" pitchFamily="34" charset="0"/>
                        </a:rPr>
                        <a:t>Circular No. 10 del 08 de junio de </a:t>
                      </a:r>
                      <a:r>
                        <a:rPr lang="es-CO" sz="1100" b="0" i="0" u="none" strike="noStrike" dirty="0" smtClean="0">
                          <a:solidFill>
                            <a:srgbClr val="000000"/>
                          </a:solidFill>
                          <a:effectLst/>
                          <a:latin typeface="Calibri" panose="020F0502020204030204" pitchFamily="34" charset="0"/>
                        </a:rPr>
                        <a:t>2016 y</a:t>
                      </a:r>
                      <a:r>
                        <a:rPr lang="es-CO" sz="1100" b="0" i="0" u="none" strike="noStrike" baseline="0" dirty="0" smtClean="0">
                          <a:solidFill>
                            <a:srgbClr val="000000"/>
                          </a:solidFill>
                          <a:effectLst/>
                          <a:latin typeface="Calibri" panose="020F0502020204030204" pitchFamily="34" charset="0"/>
                        </a:rPr>
                        <a:t> Programación para a vigencia 2018</a:t>
                      </a:r>
                      <a:r>
                        <a:rPr lang="es-CO" sz="1100" b="0" i="0" u="none" strike="noStrike" dirty="0" smtClean="0">
                          <a:solidFill>
                            <a:srgbClr val="000000"/>
                          </a:solidFill>
                          <a:effectLst/>
                          <a:latin typeface="Calibri" panose="020F0502020204030204" pitchFamily="34" charset="0"/>
                        </a:rPr>
                        <a:t>).</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2111">
                <a:tc>
                  <a:txBody>
                    <a:bodyPr/>
                    <a:lstStyle/>
                    <a:p>
                      <a:pPr algn="ctr" fontAlgn="ctr"/>
                      <a:r>
                        <a:rPr lang="es-CO" sz="1100" b="1" i="0" u="none" strike="noStrike">
                          <a:solidFill>
                            <a:srgbClr val="000000"/>
                          </a:solidFill>
                          <a:effectLst/>
                          <a:latin typeface="Calibri" panose="020F0502020204030204" pitchFamily="34" charset="0"/>
                        </a:rPr>
                        <a:t>Teletrabajo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APC-Colombia, adopta la iniciativa a su interior, a </a:t>
                      </a:r>
                      <a:r>
                        <a:rPr lang="es-CO" sz="1100" b="0" i="0" u="none" strike="noStrike" dirty="0" smtClean="0">
                          <a:solidFill>
                            <a:srgbClr val="000000"/>
                          </a:solidFill>
                          <a:effectLst/>
                          <a:latin typeface="Calibri" panose="020F0502020204030204" pitchFamily="34" charset="0"/>
                        </a:rPr>
                        <a:t>través </a:t>
                      </a:r>
                      <a:r>
                        <a:rPr lang="es-CO" sz="1100" b="0" i="0" u="none" strike="noStrike" dirty="0">
                          <a:solidFill>
                            <a:srgbClr val="000000"/>
                          </a:solidFill>
                          <a:effectLst/>
                          <a:latin typeface="Calibri" panose="020F0502020204030204" pitchFamily="34" charset="0"/>
                        </a:rPr>
                        <a:t>de </a:t>
                      </a:r>
                      <a:r>
                        <a:rPr lang="es-CO" sz="1100" b="0" i="0" u="none" strike="noStrike" dirty="0" smtClean="0">
                          <a:solidFill>
                            <a:srgbClr val="000000"/>
                          </a:solidFill>
                          <a:effectLst/>
                          <a:latin typeface="Calibri" panose="020F0502020204030204" pitchFamily="34" charset="0"/>
                        </a:rPr>
                        <a:t>políticas </a:t>
                      </a:r>
                      <a:r>
                        <a:rPr lang="es-CO" sz="1100" b="0" i="0" u="none" strike="noStrike" dirty="0">
                          <a:solidFill>
                            <a:srgbClr val="000000"/>
                          </a:solidFill>
                          <a:effectLst/>
                          <a:latin typeface="Calibri" panose="020F0502020204030204" pitchFamily="34" charset="0"/>
                        </a:rPr>
                        <a:t>encaminadas a promover el clima </a:t>
                      </a:r>
                      <a:r>
                        <a:rPr lang="es-CO" sz="1100" b="0" i="0" u="none" strike="noStrike" dirty="0" smtClean="0">
                          <a:solidFill>
                            <a:srgbClr val="000000"/>
                          </a:solidFill>
                          <a:effectLst/>
                          <a:latin typeface="Calibri" panose="020F0502020204030204" pitchFamily="34" charset="0"/>
                        </a:rPr>
                        <a:t>organizacional </a:t>
                      </a:r>
                      <a:r>
                        <a:rPr lang="es-CO" sz="1100" b="0" i="0" u="none" strike="noStrike" dirty="0">
                          <a:solidFill>
                            <a:srgbClr val="000000"/>
                          </a:solidFill>
                          <a:effectLst/>
                          <a:latin typeface="Calibri" panose="020F0502020204030204" pitchFamily="34" charset="0"/>
                        </a:rPr>
                        <a:t>y flexibilizar la jornada laboral para los servidores públicos, implementando otra </a:t>
                      </a:r>
                      <a:r>
                        <a:rPr lang="es-CO" sz="1100" b="0" i="0" u="none" strike="noStrike" dirty="0" smtClean="0">
                          <a:solidFill>
                            <a:srgbClr val="000000"/>
                          </a:solidFill>
                          <a:effectLst/>
                          <a:latin typeface="Calibri" panose="020F0502020204030204" pitchFamily="34" charset="0"/>
                        </a:rPr>
                        <a:t>forma </a:t>
                      </a:r>
                      <a:r>
                        <a:rPr lang="es-CO" sz="1100" b="0" i="0" u="none" strike="noStrike" dirty="0">
                          <a:solidFill>
                            <a:srgbClr val="000000"/>
                          </a:solidFill>
                          <a:effectLst/>
                          <a:latin typeface="Calibri" panose="020F0502020204030204" pitchFamily="34" charset="0"/>
                        </a:rPr>
                        <a:t>de organización laboral, enfatiza una relación de trabajo más humano, buscando fortalecer lo público, a través de la cultura de resultado por objetivos que repercutirá de forma directa en la productividad, eficiencia, fomentando la </a:t>
                      </a:r>
                      <a:r>
                        <a:rPr lang="es-CO" sz="1100" b="0" i="0" u="none" strike="noStrike" dirty="0" smtClean="0">
                          <a:solidFill>
                            <a:srgbClr val="000000"/>
                          </a:solidFill>
                          <a:effectLst/>
                          <a:latin typeface="Calibri" panose="020F0502020204030204" pitchFamily="34" charset="0"/>
                        </a:rPr>
                        <a:t>innovación </a:t>
                      </a:r>
                      <a:r>
                        <a:rPr lang="es-CO" sz="1100" b="0" i="0" u="none" strike="noStrike" dirty="0">
                          <a:solidFill>
                            <a:srgbClr val="000000"/>
                          </a:solidFill>
                          <a:effectLst/>
                          <a:latin typeface="Calibri" panose="020F0502020204030204" pitchFamily="34" charset="0"/>
                        </a:rPr>
                        <a:t>organizacional y fortaleciendo la gestión de la administración </a:t>
                      </a:r>
                      <a:r>
                        <a:rPr lang="es-CO" sz="1100" b="0" i="0" u="none" strike="noStrike" dirty="0" smtClean="0">
                          <a:solidFill>
                            <a:srgbClr val="000000"/>
                          </a:solidFill>
                          <a:effectLst/>
                          <a:latin typeface="Calibri" panose="020F0502020204030204" pitchFamily="34" charset="0"/>
                        </a:rPr>
                        <a:t>de </a:t>
                      </a:r>
                      <a:r>
                        <a:rPr lang="es-CO" sz="1100" b="0" i="0" u="none" strike="noStrike" dirty="0">
                          <a:solidFill>
                            <a:srgbClr val="000000"/>
                          </a:solidFill>
                          <a:effectLst/>
                          <a:latin typeface="Calibri" panose="020F0502020204030204" pitchFamily="34" charset="0"/>
                        </a:rPr>
                        <a:t>los </a:t>
                      </a:r>
                      <a:r>
                        <a:rPr lang="es-CO" sz="1100" b="0" i="0" u="none" strike="noStrike" dirty="0" smtClean="0">
                          <a:solidFill>
                            <a:srgbClr val="000000"/>
                          </a:solidFill>
                          <a:effectLst/>
                          <a:latin typeface="Calibri" panose="020F0502020204030204" pitchFamily="34" charset="0"/>
                        </a:rPr>
                        <a:t>público. </a:t>
                      </a:r>
                    </a:p>
                    <a:p>
                      <a:pPr algn="ctr" fontAlgn="ctr"/>
                      <a:r>
                        <a:rPr lang="es-CO" sz="1100" b="0" i="0" u="none" strike="noStrike" dirty="0" smtClean="0">
                          <a:solidFill>
                            <a:srgbClr val="000000"/>
                          </a:solidFill>
                          <a:effectLst/>
                          <a:latin typeface="Calibri" panose="020F0502020204030204" pitchFamily="34" charset="0"/>
                        </a:rPr>
                        <a:t>(</a:t>
                      </a:r>
                      <a:r>
                        <a:rPr lang="es-CO" sz="1100" b="0" i="0" u="none" strike="noStrike" dirty="0">
                          <a:solidFill>
                            <a:srgbClr val="000000"/>
                          </a:solidFill>
                          <a:effectLst/>
                          <a:latin typeface="Calibri" panose="020F0502020204030204" pitchFamily="34" charset="0"/>
                        </a:rPr>
                        <a:t>Resolución No. 226 del 03 de junio de 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45694">
                <a:tc>
                  <a:txBody>
                    <a:bodyPr/>
                    <a:lstStyle/>
                    <a:p>
                      <a:pPr algn="ctr" fontAlgn="ctr"/>
                      <a:r>
                        <a:rPr lang="es-CO" sz="1100" b="1" i="0" u="none" strike="noStrike" dirty="0">
                          <a:solidFill>
                            <a:srgbClr val="000000"/>
                          </a:solidFill>
                          <a:effectLst/>
                          <a:latin typeface="Calibri" panose="020F0502020204030204" pitchFamily="34" charset="0"/>
                        </a:rPr>
                        <a:t>Horario laboral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APC-Colombia, adopta la iniciativa a su interior, a </a:t>
                      </a:r>
                      <a:r>
                        <a:rPr lang="es-CO" sz="1100" b="0" i="0" u="none" strike="noStrike" dirty="0" smtClean="0">
                          <a:solidFill>
                            <a:srgbClr val="000000"/>
                          </a:solidFill>
                          <a:effectLst/>
                          <a:latin typeface="Calibri" panose="020F0502020204030204" pitchFamily="34" charset="0"/>
                        </a:rPr>
                        <a:t>través </a:t>
                      </a:r>
                      <a:r>
                        <a:rPr lang="es-CO" sz="1100" b="0" i="0" u="none" strike="noStrike" dirty="0">
                          <a:solidFill>
                            <a:srgbClr val="000000"/>
                          </a:solidFill>
                          <a:effectLst/>
                          <a:latin typeface="Calibri" panose="020F0502020204030204" pitchFamily="34" charset="0"/>
                        </a:rPr>
                        <a:t>de </a:t>
                      </a:r>
                      <a:r>
                        <a:rPr lang="es-CO" sz="1100" b="0" i="0" u="none" strike="noStrike" dirty="0" smtClean="0">
                          <a:solidFill>
                            <a:srgbClr val="000000"/>
                          </a:solidFill>
                          <a:effectLst/>
                          <a:latin typeface="Calibri" panose="020F0502020204030204" pitchFamily="34" charset="0"/>
                        </a:rPr>
                        <a:t>políticas </a:t>
                      </a:r>
                      <a:r>
                        <a:rPr lang="es-CO" sz="1100" b="0" i="0" u="none" strike="noStrike" dirty="0">
                          <a:solidFill>
                            <a:srgbClr val="000000"/>
                          </a:solidFill>
                          <a:effectLst/>
                          <a:latin typeface="Calibri" panose="020F0502020204030204" pitchFamily="34" charset="0"/>
                        </a:rPr>
                        <a:t>encaminadas a promover el clima </a:t>
                      </a:r>
                      <a:r>
                        <a:rPr lang="es-CO" sz="1100" b="0" i="0" u="none" strike="noStrike" dirty="0" smtClean="0">
                          <a:solidFill>
                            <a:srgbClr val="000000"/>
                          </a:solidFill>
                          <a:effectLst/>
                          <a:latin typeface="Calibri" panose="020F0502020204030204" pitchFamily="34" charset="0"/>
                        </a:rPr>
                        <a:t>organizacional </a:t>
                      </a:r>
                      <a:r>
                        <a:rPr lang="es-CO" sz="1100" b="0" i="0" u="none" strike="noStrike" dirty="0">
                          <a:solidFill>
                            <a:srgbClr val="000000"/>
                          </a:solidFill>
                          <a:effectLst/>
                          <a:latin typeface="Calibri" panose="020F0502020204030204" pitchFamily="34" charset="0"/>
                        </a:rPr>
                        <a:t>y flexibilizar la jornada laboral ordinaria y la especial flexible para los servidores públicos, propiciando </a:t>
                      </a:r>
                      <a:r>
                        <a:rPr lang="es-CO" sz="1100" b="0" i="0" u="none" strike="noStrike" dirty="0" smtClean="0">
                          <a:solidFill>
                            <a:srgbClr val="000000"/>
                          </a:solidFill>
                          <a:effectLst/>
                          <a:latin typeface="Calibri" panose="020F0502020204030204" pitchFamily="34" charset="0"/>
                        </a:rPr>
                        <a:t>así </a:t>
                      </a:r>
                      <a:r>
                        <a:rPr lang="es-CO" sz="1100" b="0" i="0" u="none" strike="noStrike" dirty="0">
                          <a:solidFill>
                            <a:srgbClr val="000000"/>
                          </a:solidFill>
                          <a:effectLst/>
                          <a:latin typeface="Calibri" panose="020F0502020204030204" pitchFamily="34" charset="0"/>
                        </a:rPr>
                        <a:t>niveles de satisfacción, motivación y </a:t>
                      </a:r>
                      <a:r>
                        <a:rPr lang="es-CO" sz="1100" b="0" i="0" u="none" strike="noStrike" dirty="0" smtClean="0">
                          <a:solidFill>
                            <a:srgbClr val="000000"/>
                          </a:solidFill>
                          <a:effectLst/>
                          <a:latin typeface="Calibri" panose="020F0502020204030204" pitchFamily="34" charset="0"/>
                        </a:rPr>
                        <a:t>productividad .</a:t>
                      </a:r>
                    </a:p>
                    <a:p>
                      <a:pPr algn="ctr" fontAlgn="ctr"/>
                      <a:r>
                        <a:rPr lang="es-CO" sz="1100" b="0" i="0" u="none" strike="noStrike" dirty="0" smtClean="0">
                          <a:solidFill>
                            <a:srgbClr val="000000"/>
                          </a:solidFill>
                          <a:effectLst/>
                          <a:latin typeface="Calibri" panose="020F0502020204030204" pitchFamily="34" charset="0"/>
                        </a:rPr>
                        <a:t>(Resolución </a:t>
                      </a:r>
                      <a:r>
                        <a:rPr lang="es-CO" sz="1100" b="0" i="0" u="none" strike="noStrike" dirty="0">
                          <a:solidFill>
                            <a:srgbClr val="000000"/>
                          </a:solidFill>
                          <a:effectLst/>
                          <a:latin typeface="Calibri" panose="020F0502020204030204" pitchFamily="34" charset="0"/>
                        </a:rPr>
                        <a:t>No. 252 del 12 de junio de 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1" name="Imagen 10"/>
          <p:cNvPicPr>
            <a:picLocks noChangeAspect="1"/>
          </p:cNvPicPr>
          <p:nvPr/>
        </p:nvPicPr>
        <p:blipFill>
          <a:blip r:embed="rId3"/>
          <a:stretch>
            <a:fillRect/>
          </a:stretch>
        </p:blipFill>
        <p:spPr>
          <a:xfrm>
            <a:off x="10181166" y="1394058"/>
            <a:ext cx="1477433" cy="2581275"/>
          </a:xfrm>
          <a:prstGeom prst="rect">
            <a:avLst/>
          </a:prstGeom>
        </p:spPr>
      </p:pic>
      <p:sp>
        <p:nvSpPr>
          <p:cNvPr id="14" name="Rectángulo 13"/>
          <p:cNvSpPr/>
          <p:nvPr/>
        </p:nvSpPr>
        <p:spPr>
          <a:xfrm>
            <a:off x="9914466" y="4076933"/>
            <a:ext cx="2010834" cy="1350200"/>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a:t>Políticas de fortalecimiento de la calidad de vida laboral</a:t>
            </a:r>
            <a:endParaRPr lang="es-ES" sz="2000" b="1" dirty="0"/>
          </a:p>
        </p:txBody>
      </p:sp>
    </p:spTree>
    <p:extLst>
      <p:ext uri="{BB962C8B-B14F-4D97-AF65-F5344CB8AC3E}">
        <p14:creationId xmlns:p14="http://schemas.microsoft.com/office/powerpoint/2010/main" val="1828730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Tabla 9"/>
          <p:cNvGraphicFramePr>
            <a:graphicFrameLocks noGrp="1"/>
          </p:cNvGraphicFramePr>
          <p:nvPr>
            <p:extLst>
              <p:ext uri="{D42A27DB-BD31-4B8C-83A1-F6EECF244321}">
                <p14:modId xmlns:p14="http://schemas.microsoft.com/office/powerpoint/2010/main" val="2085122905"/>
              </p:ext>
            </p:extLst>
          </p:nvPr>
        </p:nvGraphicFramePr>
        <p:xfrm>
          <a:off x="2676605" y="1093764"/>
          <a:ext cx="9152722" cy="4750680"/>
        </p:xfrm>
        <a:graphic>
          <a:graphicData uri="http://schemas.openxmlformats.org/drawingml/2006/table">
            <a:tbl>
              <a:tblPr>
                <a:effectLst>
                  <a:innerShdw blurRad="114300">
                    <a:prstClr val="black"/>
                  </a:innerShdw>
                </a:effectLst>
              </a:tblPr>
              <a:tblGrid>
                <a:gridCol w="1513430"/>
                <a:gridCol w="1493134"/>
                <a:gridCol w="856527"/>
                <a:gridCol w="5289631"/>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3844">
                <a:tc>
                  <a:txBody>
                    <a:bodyPr/>
                    <a:lstStyle/>
                    <a:p>
                      <a:pPr algn="ctr" fontAlgn="ctr"/>
                      <a:r>
                        <a:rPr lang="es-CO" sz="1100" b="1" i="0" u="none" strike="noStrike" dirty="0">
                          <a:solidFill>
                            <a:srgbClr val="000000"/>
                          </a:solidFill>
                          <a:effectLst/>
                          <a:latin typeface="Calibri" panose="020F0502020204030204" pitchFamily="34" charset="0"/>
                        </a:rPr>
                        <a:t>Día </a:t>
                      </a:r>
                      <a:r>
                        <a:rPr lang="es-CO" sz="1100" b="1" i="0" u="none" strike="noStrike" dirty="0" smtClean="0">
                          <a:solidFill>
                            <a:srgbClr val="000000"/>
                          </a:solidFill>
                          <a:effectLst/>
                          <a:latin typeface="Calibri" panose="020F0502020204030204" pitchFamily="34" charset="0"/>
                        </a:rPr>
                        <a:t>de</a:t>
                      </a:r>
                      <a:r>
                        <a:rPr lang="es-CO" sz="1100" b="1" i="0" u="none" strike="noStrike" baseline="0" dirty="0" smtClean="0">
                          <a:solidFill>
                            <a:srgbClr val="000000"/>
                          </a:solidFill>
                          <a:effectLst/>
                          <a:latin typeface="Calibri" panose="020F0502020204030204" pitchFamily="34" charset="0"/>
                        </a:rPr>
                        <a:t> la Secretaria y </a:t>
                      </a:r>
                      <a:r>
                        <a:rPr lang="es-CO" sz="1100" b="1" i="0" u="none" strike="noStrike" dirty="0" smtClean="0">
                          <a:solidFill>
                            <a:srgbClr val="000000"/>
                          </a:solidFill>
                          <a:effectLst/>
                          <a:latin typeface="Calibri" panose="020F0502020204030204" pitchFamily="34" charset="0"/>
                        </a:rPr>
                        <a:t>Conductores:</a:t>
                      </a:r>
                    </a:p>
                    <a:p>
                      <a:pPr algn="ctr" fontAlgn="ctr"/>
                      <a:r>
                        <a:rPr lang="es-CO" sz="1100" b="1" i="0" u="none" strike="noStrike" dirty="0" smtClean="0">
                          <a:solidFill>
                            <a:srgbClr val="000000"/>
                          </a:solidFill>
                          <a:effectLst/>
                          <a:latin typeface="Calibri" panose="020F0502020204030204" pitchFamily="34" charset="0"/>
                        </a:rPr>
                        <a:t> "Taller aprovechamiento </a:t>
                      </a:r>
                      <a:r>
                        <a:rPr lang="es-CO" sz="1100" b="1" i="0" u="none" strike="noStrike" dirty="0">
                          <a:solidFill>
                            <a:srgbClr val="000000"/>
                          </a:solidFill>
                          <a:effectLst/>
                          <a:latin typeface="Calibri" panose="020F0502020204030204" pitchFamily="34" charset="0"/>
                        </a:rPr>
                        <a:t>del tiempo libre"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17</a:t>
                      </a:r>
                      <a:r>
                        <a:rPr lang="es-CO" sz="1100" b="0" i="0" u="none" strike="noStrike" baseline="0" dirty="0" smtClean="0">
                          <a:solidFill>
                            <a:srgbClr val="000000"/>
                          </a:solidFill>
                          <a:effectLst/>
                          <a:latin typeface="Calibri" panose="020F0502020204030204" pitchFamily="34" charset="0"/>
                        </a:rPr>
                        <a:t> Servidores 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Julio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APC-Colombia,</a:t>
                      </a:r>
                      <a:r>
                        <a:rPr lang="es-CO" sz="1100" b="0" i="0" u="none" strike="noStrike" baseline="0" dirty="0" smtClean="0">
                          <a:solidFill>
                            <a:srgbClr val="000000"/>
                          </a:solidFill>
                          <a:effectLst/>
                          <a:latin typeface="+mn-lt"/>
                        </a:rPr>
                        <a:t> </a:t>
                      </a:r>
                      <a:r>
                        <a:rPr lang="es-CO" sz="1100" b="0" i="0" u="none" strike="noStrike" dirty="0" smtClean="0">
                          <a:solidFill>
                            <a:srgbClr val="000000"/>
                          </a:solidFill>
                          <a:effectLst/>
                          <a:latin typeface="+mn-lt"/>
                        </a:rPr>
                        <a:t>con el objetivo de estimular y mantener un clima laboral agradable y mejorar la calidad de vida de los servidores públicos,</a:t>
                      </a:r>
                      <a:r>
                        <a:rPr lang="es-CO" sz="1100" b="0" i="0" u="none" strike="noStrike" baseline="0" dirty="0" smtClean="0">
                          <a:solidFill>
                            <a:srgbClr val="000000"/>
                          </a:solidFill>
                          <a:effectLst/>
                          <a:latin typeface="+mn-lt"/>
                        </a:rPr>
                        <a:t> </a:t>
                      </a:r>
                      <a:r>
                        <a:rPr lang="es-CO" sz="1100" b="0" i="0" u="none" strike="noStrike" dirty="0" smtClean="0">
                          <a:solidFill>
                            <a:srgbClr val="000000"/>
                          </a:solidFill>
                          <a:effectLst/>
                          <a:latin typeface="+mn-lt"/>
                        </a:rPr>
                        <a:t>celebra</a:t>
                      </a:r>
                      <a:r>
                        <a:rPr lang="es-CO" sz="1100" b="0" i="0" u="none" strike="noStrike" baseline="0" dirty="0" smtClean="0">
                          <a:solidFill>
                            <a:srgbClr val="000000"/>
                          </a:solidFill>
                          <a:effectLst/>
                          <a:latin typeface="+mn-lt"/>
                        </a:rPr>
                        <a:t> el día de las  Secretarias y los Conductores. Expresándoles la gratitud que la Agencia tiene por su trabajo y dedicación , a quienes se les entregará: 1 Bono de </a:t>
                      </a:r>
                      <a:r>
                        <a:rPr lang="es-CO" sz="1100" b="0" i="0" u="none" strike="noStrike" baseline="0" dirty="0" err="1" smtClean="0">
                          <a:solidFill>
                            <a:srgbClr val="000000"/>
                          </a:solidFill>
                          <a:effectLst/>
                          <a:latin typeface="+mn-lt"/>
                        </a:rPr>
                        <a:t>sodexo</a:t>
                      </a:r>
                      <a:r>
                        <a:rPr lang="es-CO" sz="1100" b="0" i="0" u="none" strike="noStrike" baseline="0" dirty="0" smtClean="0">
                          <a:solidFill>
                            <a:srgbClr val="000000"/>
                          </a:solidFill>
                          <a:effectLst/>
                          <a:latin typeface="+mn-lt"/>
                        </a:rPr>
                        <a:t> o su equi</a:t>
                      </a:r>
                      <a:r>
                        <a:rPr lang="es-CO" sz="1100" b="0" i="0" u="none" strike="noStrike" dirty="0" smtClean="0">
                          <a:solidFill>
                            <a:srgbClr val="000000"/>
                          </a:solidFill>
                          <a:effectLst/>
                          <a:latin typeface="+mn-lt"/>
                        </a:rPr>
                        <a:t>valente por la suma de  $50.000 para cada uno. La actividad</a:t>
                      </a:r>
                      <a:r>
                        <a:rPr lang="es-CO" sz="1100" b="0" i="0" u="none" strike="noStrike" baseline="0" dirty="0" smtClean="0">
                          <a:solidFill>
                            <a:srgbClr val="000000"/>
                          </a:solidFill>
                          <a:effectLst/>
                          <a:latin typeface="+mn-lt"/>
                        </a:rPr>
                        <a:t> d</a:t>
                      </a:r>
                      <a:r>
                        <a:rPr lang="es-CO" sz="1100" b="0" i="0" u="none" strike="noStrike" dirty="0" smtClean="0">
                          <a:solidFill>
                            <a:srgbClr val="000000"/>
                          </a:solidFill>
                          <a:effectLst/>
                          <a:latin typeface="+mn-lt"/>
                        </a:rPr>
                        <a:t>ebe incluir:</a:t>
                      </a:r>
                      <a:r>
                        <a:rPr lang="es-CO" sz="1100" b="0" i="0" u="none" strike="noStrike" baseline="0" dirty="0" smtClean="0">
                          <a:solidFill>
                            <a:srgbClr val="000000"/>
                          </a:solidFill>
                          <a:effectLst/>
                          <a:latin typeface="+mn-lt"/>
                        </a:rPr>
                        <a:t> E</a:t>
                      </a:r>
                      <a:r>
                        <a:rPr lang="es-CO" sz="1100" b="0" i="0" u="none" strike="noStrike" dirty="0" smtClean="0">
                          <a:solidFill>
                            <a:srgbClr val="000000"/>
                          </a:solidFill>
                          <a:effectLst/>
                          <a:latin typeface="+mn-lt"/>
                        </a:rPr>
                        <a:t>ntrada, almuerzo y bebida, entre otros.</a:t>
                      </a:r>
                      <a:r>
                        <a:rPr lang="es-CO" sz="1100" b="0" i="0" u="none" strike="noStrike" baseline="0" dirty="0" smtClean="0">
                          <a:solidFill>
                            <a:srgbClr val="000000"/>
                          </a:solidFill>
                          <a:effectLst/>
                          <a:latin typeface="+mn-lt"/>
                        </a:rPr>
                        <a:t> </a:t>
                      </a:r>
                      <a:endParaRPr lang="es-CO" sz="1100" b="0" i="0" u="none" strike="noStrike" dirty="0" smtClean="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0146">
                <a:tc>
                  <a:txBody>
                    <a:bodyPr/>
                    <a:lstStyle/>
                    <a:p>
                      <a:pPr algn="ctr" fontAlgn="ctr"/>
                      <a:r>
                        <a:rPr lang="es-CO" sz="1100" b="1" i="0" u="none" strike="noStrike" dirty="0" smtClean="0">
                          <a:solidFill>
                            <a:schemeClr val="tx1"/>
                          </a:solidFill>
                          <a:effectLst/>
                          <a:latin typeface="Calibri" panose="020F0502020204030204" pitchFamily="34" charset="0"/>
                        </a:rPr>
                        <a:t>Día</a:t>
                      </a:r>
                      <a:r>
                        <a:rPr lang="es-CO" sz="1100" b="1" i="0" u="none" strike="noStrike" baseline="0" dirty="0" smtClean="0">
                          <a:solidFill>
                            <a:schemeClr val="tx1"/>
                          </a:solidFill>
                          <a:effectLst/>
                          <a:latin typeface="Calibri" panose="020F0502020204030204" pitchFamily="34" charset="0"/>
                        </a:rPr>
                        <a:t> del Servidor Público</a:t>
                      </a:r>
                      <a:endParaRPr lang="es-CO" sz="1100" b="1" i="0" u="none" strike="noStrike" dirty="0" smtClean="0">
                        <a:solidFill>
                          <a:schemeClr val="tx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chemeClr val="tx1"/>
                          </a:solidFill>
                          <a:effectLst/>
                          <a:latin typeface="Calibri" panose="020F0502020204030204" pitchFamily="34" charset="0"/>
                        </a:rPr>
                        <a:t>Servidores públicos  </a:t>
                      </a:r>
                      <a:endParaRPr lang="es-CO" sz="11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chemeClr val="tx1"/>
                          </a:solidFill>
                          <a:effectLst/>
                          <a:latin typeface="Calibri" panose="020F0502020204030204" pitchFamily="34" charset="0"/>
                        </a:rPr>
                        <a:t>Junio</a:t>
                      </a:r>
                      <a:endParaRPr lang="es-CO" sz="1100" b="0" i="0" u="none" strike="noStrike" dirty="0" smtClean="0">
                        <a:solidFill>
                          <a:schemeClr val="tx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chemeClr val="tx1"/>
                          </a:solidFill>
                          <a:effectLst/>
                          <a:latin typeface="Calibri" panose="020F0502020204030204" pitchFamily="34" charset="0"/>
                        </a:rPr>
                        <a:t>APC-Colombia, busca consolidar una cultura organizacional, dirigida al fortalecimiento del sentido de pertenencia, compromiso y responsabilidad de los servidores </a:t>
                      </a:r>
                      <a:r>
                        <a:rPr lang="es-CO" sz="1100" b="0" i="0" u="none" strike="noStrike" dirty="0" smtClean="0">
                          <a:solidFill>
                            <a:schemeClr val="tx1"/>
                          </a:solidFill>
                          <a:effectLst/>
                          <a:latin typeface="Calibri" panose="020F0502020204030204" pitchFamily="34" charset="0"/>
                        </a:rPr>
                        <a:t>públicos,</a:t>
                      </a:r>
                      <a:r>
                        <a:rPr lang="es-CO" sz="1100" b="0" i="0" u="none" strike="noStrike" baseline="0" dirty="0" smtClean="0">
                          <a:solidFill>
                            <a:schemeClr val="tx1"/>
                          </a:solidFill>
                          <a:effectLst/>
                          <a:latin typeface="Calibri" panose="020F0502020204030204" pitchFamily="34" charset="0"/>
                        </a:rPr>
                        <a:t> adscritos a las entidades de la Presidencia de la República de Colombia. Celebrando su día con la Conferencia: Liderazgo, presentada por YOKOI.</a:t>
                      </a:r>
                    </a:p>
                    <a:p>
                      <a:pPr algn="ctr" fontAlgn="ctr"/>
                      <a:r>
                        <a:rPr lang="es-ES" sz="1100" b="0" i="0" u="none" strike="noStrike" dirty="0" smtClean="0">
                          <a:solidFill>
                            <a:schemeClr val="tx1"/>
                          </a:solidFill>
                          <a:effectLst/>
                          <a:latin typeface="Calibri" panose="020F0502020204030204" pitchFamily="34" charset="0"/>
                        </a:rPr>
                        <a:t>(Decreto</a:t>
                      </a:r>
                      <a:r>
                        <a:rPr lang="es-ES" sz="1100" b="0" i="0" u="none" strike="noStrike" baseline="0" dirty="0" smtClean="0">
                          <a:solidFill>
                            <a:schemeClr val="tx1"/>
                          </a:solidFill>
                          <a:effectLst/>
                          <a:latin typeface="Calibri" panose="020F0502020204030204" pitchFamily="34" charset="0"/>
                        </a:rPr>
                        <a:t> No. 2865 del 10 de Diciembre de 2013).</a:t>
                      </a:r>
                      <a:endParaRPr lang="es-CO" sz="1100" b="0" i="0" u="none" strike="noStrike" dirty="0" smtClean="0">
                        <a:solidFill>
                          <a:schemeClr val="tx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88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Calibri" panose="020F0502020204030204" pitchFamily="34" charset="0"/>
                        </a:rPr>
                        <a:t>Prevención</a:t>
                      </a:r>
                      <a:r>
                        <a:rPr lang="es-ES" sz="1100" b="1" i="0" u="none" strike="noStrike" baseline="0" dirty="0" smtClean="0">
                          <a:solidFill>
                            <a:srgbClr val="000000"/>
                          </a:solidFill>
                          <a:effectLst/>
                          <a:latin typeface="Calibri" panose="020F0502020204030204" pitchFamily="34" charset="0"/>
                        </a:rPr>
                        <a:t> frente al riesgo público</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smtClean="0">
                          <a:solidFill>
                            <a:srgbClr val="000000"/>
                          </a:solidFill>
                          <a:effectLst/>
                          <a:latin typeface="Calibri" panose="020F0502020204030204" pitchFamily="34" charset="0"/>
                        </a:rPr>
                        <a:t>Abril</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Charla</a:t>
                      </a:r>
                      <a:r>
                        <a:rPr lang="es-ES" sz="1100" b="0" i="0" u="none" strike="noStrike" baseline="0" dirty="0" smtClean="0">
                          <a:solidFill>
                            <a:srgbClr val="000000"/>
                          </a:solidFill>
                          <a:effectLst/>
                          <a:latin typeface="Calibri" panose="020F0502020204030204" pitchFamily="34" charset="0"/>
                        </a:rPr>
                        <a:t> de s</a:t>
                      </a:r>
                      <a:r>
                        <a:rPr lang="es-ES" sz="1100" b="0" i="0" u="none" strike="noStrike" dirty="0" smtClean="0">
                          <a:solidFill>
                            <a:srgbClr val="000000"/>
                          </a:solidFill>
                          <a:effectLst/>
                          <a:latin typeface="Calibri" panose="020F0502020204030204" pitchFamily="34" charset="0"/>
                        </a:rPr>
                        <a:t>ensibilización</a:t>
                      </a:r>
                      <a:r>
                        <a:rPr lang="es-ES" sz="1100" b="0" i="0" u="none" strike="noStrike" baseline="0" dirty="0" smtClean="0">
                          <a:solidFill>
                            <a:srgbClr val="000000"/>
                          </a:solidFill>
                          <a:effectLst/>
                          <a:latin typeface="Calibri" panose="020F0502020204030204" pitchFamily="34" charset="0"/>
                        </a:rPr>
                        <a:t> frente a las condiciones de seguridad y riesgos a los que estamos expuestos en nuestro entorno, se realizará con el acompañamiento de la Policía Nacional de Colombia (PNC).</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3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1" i="0" u="none" strike="noStrike" dirty="0" smtClean="0">
                          <a:solidFill>
                            <a:srgbClr val="000000"/>
                          </a:solidFill>
                          <a:effectLst/>
                          <a:latin typeface="Calibri" panose="020F0502020204030204" pitchFamily="34" charset="0"/>
                        </a:rPr>
                        <a:t>Logra tus metas</a:t>
                      </a:r>
                      <a:r>
                        <a:rPr lang="es-CO" sz="1100" b="1" i="0" u="none" strike="noStrike" baseline="0" dirty="0" smtClean="0">
                          <a:solidFill>
                            <a:srgbClr val="000000"/>
                          </a:solidFill>
                          <a:effectLst/>
                          <a:latin typeface="Calibri" panose="020F0502020204030204" pitchFamily="34" charset="0"/>
                        </a:rPr>
                        <a:t> de vivienda</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CO" sz="11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Marzo</a:t>
                      </a:r>
                      <a:r>
                        <a:rPr lang="es-ES" sz="1100" b="0" i="0" u="none" strike="noStrike" baseline="0" dirty="0" smtClean="0">
                          <a:solidFill>
                            <a:srgbClr val="000000"/>
                          </a:solidFill>
                          <a:effectLst/>
                          <a:latin typeface="+mn-lt"/>
                        </a:rPr>
                        <a:t> y </a:t>
                      </a:r>
                      <a:r>
                        <a:rPr lang="es-ES" sz="1100" b="0" i="0" u="none" strike="noStrike" dirty="0" smtClean="0">
                          <a:solidFill>
                            <a:srgbClr val="000000"/>
                          </a:solidFill>
                          <a:effectLst/>
                          <a:latin typeface="+mn-lt"/>
                        </a:rPr>
                        <a:t>Septiembre</a:t>
                      </a:r>
                      <a:endParaRPr lang="es-CO" sz="1100" b="0" i="0" u="none" strike="noStrike" dirty="0" smtClean="0">
                        <a:solidFill>
                          <a:srgbClr val="000000"/>
                        </a:solidFill>
                        <a:effectLst/>
                        <a:latin typeface="+mn-lt"/>
                      </a:endParaRPr>
                    </a:p>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Asesoramiento</a:t>
                      </a:r>
                      <a:r>
                        <a:rPr lang="es-ES" sz="1100" b="0" i="0" u="none" strike="noStrike" baseline="0" dirty="0" smtClean="0">
                          <a:solidFill>
                            <a:srgbClr val="000000"/>
                          </a:solidFill>
                          <a:effectLst/>
                          <a:latin typeface="Calibri" panose="020F0502020204030204" pitchFamily="34" charset="0"/>
                        </a:rPr>
                        <a:t> y acompañamiento de un funcionario, que brindara información sobre vivienda, se realizará con el acompañamiento del Fondo Nacional del Ahorro (FNA).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24079">
                <a:tc>
                  <a:txBody>
                    <a:bodyPr/>
                    <a:lstStyle/>
                    <a:p>
                      <a:pPr algn="ctr" fontAlgn="ctr"/>
                      <a:r>
                        <a:rPr lang="es-CO" sz="1100" b="1" i="0" u="none" strike="noStrike" dirty="0" smtClean="0">
                          <a:solidFill>
                            <a:srgbClr val="000000"/>
                          </a:solidFill>
                          <a:effectLst/>
                          <a:latin typeface="Calibri" panose="020F0502020204030204" pitchFamily="34" charset="0"/>
                        </a:rPr>
                        <a:t>Medición del clima organizacional</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83 Servidores 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Agosto</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baseline="0" dirty="0" smtClean="0">
                          <a:solidFill>
                            <a:srgbClr val="000000"/>
                          </a:solidFill>
                          <a:effectLst/>
                          <a:latin typeface="Calibri" panose="020F0502020204030204" pitchFamily="34" charset="0"/>
                        </a:rPr>
                        <a:t>APC-Colombia, bu</a:t>
                      </a:r>
                      <a:r>
                        <a:rPr lang="es-CO" sz="1100" b="0" i="0" u="none" strike="noStrike" dirty="0" smtClean="0">
                          <a:solidFill>
                            <a:srgbClr val="000000"/>
                          </a:solidFill>
                          <a:effectLst/>
                          <a:latin typeface="Calibri" panose="020F0502020204030204" pitchFamily="34" charset="0"/>
                        </a:rPr>
                        <a:t>sca disminuir las oportunidades de mejora identificadas en las diferentes dimensiones,  relaciones con el cargo y el trato con los compañeros,</a:t>
                      </a:r>
                      <a:r>
                        <a:rPr lang="es-CO" sz="1100" b="0" i="0" u="none" strike="noStrike" baseline="0" dirty="0" smtClean="0">
                          <a:solidFill>
                            <a:srgbClr val="000000"/>
                          </a:solidFill>
                          <a:effectLst/>
                          <a:latin typeface="Calibri" panose="020F0502020204030204" pitchFamily="34" charset="0"/>
                        </a:rPr>
                        <a:t> realizando la Medición del Clima Organizacional, a través  de una </a:t>
                      </a:r>
                      <a:r>
                        <a:rPr lang="es-CO" sz="1100" b="0" i="0" u="none" strike="noStrike" dirty="0" smtClean="0">
                          <a:solidFill>
                            <a:srgbClr val="000000"/>
                          </a:solidFill>
                          <a:effectLst/>
                          <a:latin typeface="Calibri" panose="020F0502020204030204" pitchFamily="34" charset="0"/>
                        </a:rPr>
                        <a:t>encuesta</a:t>
                      </a:r>
                      <a:r>
                        <a:rPr lang="es-CO" sz="1100" b="0" i="0" u="none" strike="noStrike" baseline="0" dirty="0" smtClean="0">
                          <a:solidFill>
                            <a:srgbClr val="000000"/>
                          </a:solidFill>
                          <a:effectLst/>
                          <a:latin typeface="Calibri" panose="020F0502020204030204" pitchFamily="34" charset="0"/>
                        </a:rPr>
                        <a:t>, que contiene: P</a:t>
                      </a:r>
                      <a:r>
                        <a:rPr lang="es-CO" sz="1100" b="0" i="0" u="none" strike="noStrike" dirty="0" smtClean="0">
                          <a:solidFill>
                            <a:srgbClr val="000000"/>
                          </a:solidFill>
                          <a:effectLst/>
                          <a:latin typeface="Calibri" panose="020F0502020204030204" pitchFamily="34" charset="0"/>
                        </a:rPr>
                        <a:t>rocesamiento de la información, consolidación, informe y presentación de resultados y recomendaciones</a:t>
                      </a:r>
                      <a:r>
                        <a:rPr lang="es-CO" sz="1100" b="0" i="0" u="none" strike="noStrike" baseline="0" dirty="0" smtClean="0">
                          <a:solidFill>
                            <a:srgbClr val="000000"/>
                          </a:solidFill>
                          <a:effectLst/>
                          <a:latin typeface="Calibri" panose="020F0502020204030204" pitchFamily="34" charset="0"/>
                        </a:rPr>
                        <a:t> para su intervención.</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Rectángulo 11"/>
          <p:cNvSpPr/>
          <p:nvPr/>
        </p:nvSpPr>
        <p:spPr>
          <a:xfrm>
            <a:off x="-1" y="312737"/>
            <a:ext cx="7823201"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Componente </a:t>
            </a:r>
            <a:r>
              <a:rPr lang="es-CO" sz="2000" b="1" dirty="0">
                <a:solidFill>
                  <a:schemeClr val="bg1"/>
                </a:solidFill>
              </a:rPr>
              <a:t>de Fortalecimiento de Clima y Cultura </a:t>
            </a:r>
            <a:r>
              <a:rPr lang="es-CO" sz="2000" b="1" dirty="0" smtClean="0">
                <a:solidFill>
                  <a:schemeClr val="bg1"/>
                </a:solidFill>
              </a:rPr>
              <a:t>Organizacional</a:t>
            </a:r>
            <a:endParaRPr lang="es-ES" dirty="0"/>
          </a:p>
        </p:txBody>
      </p:sp>
      <p:pic>
        <p:nvPicPr>
          <p:cNvPr id="14" name="Imagen 13"/>
          <p:cNvPicPr>
            <a:picLocks noChangeAspect="1"/>
          </p:cNvPicPr>
          <p:nvPr/>
        </p:nvPicPr>
        <p:blipFill>
          <a:blip r:embed="rId3"/>
          <a:stretch>
            <a:fillRect/>
          </a:stretch>
        </p:blipFill>
        <p:spPr>
          <a:xfrm>
            <a:off x="249236" y="1185862"/>
            <a:ext cx="2073275" cy="2466975"/>
          </a:xfrm>
          <a:prstGeom prst="rect">
            <a:avLst/>
          </a:prstGeom>
        </p:spPr>
      </p:pic>
      <p:pic>
        <p:nvPicPr>
          <p:cNvPr id="15" name="Imagen 14"/>
          <p:cNvPicPr>
            <a:picLocks noChangeAspect="1"/>
          </p:cNvPicPr>
          <p:nvPr/>
        </p:nvPicPr>
        <p:blipFill>
          <a:blip r:embed="rId4"/>
          <a:stretch>
            <a:fillRect/>
          </a:stretch>
        </p:blipFill>
        <p:spPr>
          <a:xfrm>
            <a:off x="249236" y="4046356"/>
            <a:ext cx="1862137" cy="2371725"/>
          </a:xfrm>
          <a:prstGeom prst="rect">
            <a:avLst/>
          </a:prstGeom>
        </p:spPr>
      </p:pic>
    </p:spTree>
    <p:extLst>
      <p:ext uri="{BB962C8B-B14F-4D97-AF65-F5344CB8AC3E}">
        <p14:creationId xmlns:p14="http://schemas.microsoft.com/office/powerpoint/2010/main" val="156996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257408"/>
            <a:ext cx="4072468"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Preparación y Reconocimientos</a:t>
            </a:r>
            <a:endParaRPr lang="es-ES" sz="2000"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Tabla 9"/>
          <p:cNvGraphicFramePr>
            <a:graphicFrameLocks noGrp="1"/>
          </p:cNvGraphicFramePr>
          <p:nvPr>
            <p:extLst>
              <p:ext uri="{D42A27DB-BD31-4B8C-83A1-F6EECF244321}">
                <p14:modId xmlns:p14="http://schemas.microsoft.com/office/powerpoint/2010/main" val="13225940"/>
              </p:ext>
            </p:extLst>
          </p:nvPr>
        </p:nvGraphicFramePr>
        <p:xfrm>
          <a:off x="307975" y="1025753"/>
          <a:ext cx="8627681" cy="2483840"/>
        </p:xfrm>
        <a:graphic>
          <a:graphicData uri="http://schemas.openxmlformats.org/drawingml/2006/table">
            <a:tbl>
              <a:tblPr>
                <a:effectLst>
                  <a:innerShdw blurRad="114300">
                    <a:prstClr val="black"/>
                  </a:innerShdw>
                </a:effectLst>
              </a:tblPr>
              <a:tblGrid>
                <a:gridCol w="1543051"/>
                <a:gridCol w="1436184"/>
                <a:gridCol w="972274"/>
                <a:gridCol w="4676172"/>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7601">
                <a:tc>
                  <a:txBody>
                    <a:bodyPr/>
                    <a:lstStyle/>
                    <a:p>
                      <a:pPr algn="ctr" fontAlgn="ctr"/>
                      <a:r>
                        <a:rPr lang="es-CO" sz="1100" b="1" i="0" u="none" strike="noStrike" dirty="0">
                          <a:solidFill>
                            <a:srgbClr val="000000"/>
                          </a:solidFill>
                          <a:effectLst/>
                          <a:latin typeface="Calibri" panose="020F0502020204030204" pitchFamily="34" charset="0"/>
                        </a:rPr>
                        <a:t>Preparación para Pre pensionados y </a:t>
                      </a:r>
                      <a:r>
                        <a:rPr lang="es-CO" sz="1100" b="1" i="0" u="none" strike="noStrike" dirty="0" smtClean="0">
                          <a:solidFill>
                            <a:srgbClr val="000000"/>
                          </a:solidFill>
                          <a:effectLst/>
                          <a:latin typeface="Calibri" panose="020F0502020204030204" pitchFamily="34" charset="0"/>
                        </a:rPr>
                        <a:t>desvinculación </a:t>
                      </a:r>
                      <a:r>
                        <a:rPr lang="es-CO" sz="1100" b="1" i="0" u="none" strike="noStrike" dirty="0">
                          <a:solidFill>
                            <a:srgbClr val="000000"/>
                          </a:solidFill>
                          <a:effectLst/>
                          <a:latin typeface="Calibri" panose="020F0502020204030204" pitchFamily="34" charset="0"/>
                        </a:rPr>
                        <a:t>asistida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Mayo y Noviembre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Actividades o </a:t>
                      </a:r>
                      <a:r>
                        <a:rPr lang="es-CO" sz="1100" b="0" i="0" u="none" strike="noStrike" dirty="0" smtClean="0">
                          <a:solidFill>
                            <a:srgbClr val="000000"/>
                          </a:solidFill>
                          <a:effectLst/>
                          <a:latin typeface="Calibri" panose="020F0502020204030204" pitchFamily="34" charset="0"/>
                        </a:rPr>
                        <a:t>capacitaciones, orientadas</a:t>
                      </a:r>
                      <a:r>
                        <a:rPr lang="es-CO" sz="1100" b="0" i="0" u="none" strike="noStrike" baseline="0" dirty="0" smtClean="0">
                          <a:solidFill>
                            <a:srgbClr val="000000"/>
                          </a:solidFill>
                          <a:effectLst/>
                          <a:latin typeface="Calibri" panose="020F0502020204030204" pitchFamily="34" charset="0"/>
                        </a:rPr>
                        <a:t> al crecimiento </a:t>
                      </a:r>
                      <a:r>
                        <a:rPr lang="es-CO" sz="1100" b="0" i="0" u="none" strike="noStrike" dirty="0" smtClean="0">
                          <a:solidFill>
                            <a:srgbClr val="000000"/>
                          </a:solidFill>
                          <a:effectLst/>
                          <a:latin typeface="Calibri" panose="020F0502020204030204" pitchFamily="34" charset="0"/>
                        </a:rPr>
                        <a:t>personal</a:t>
                      </a:r>
                      <a:r>
                        <a:rPr lang="es-CO" sz="1100" b="0" i="0" u="none" strike="noStrike" baseline="0" dirty="0" smtClean="0">
                          <a:solidFill>
                            <a:srgbClr val="000000"/>
                          </a:solidFill>
                          <a:effectLst/>
                          <a:latin typeface="Calibri" panose="020F0502020204030204" pitchFamily="34" charset="0"/>
                        </a:rPr>
                        <a:t>, la autoayuda y desarrollar el </a:t>
                      </a:r>
                      <a:r>
                        <a:rPr lang="es-CO" sz="1100" b="0" i="0" u="none" strike="noStrike" dirty="0" smtClean="0">
                          <a:solidFill>
                            <a:srgbClr val="000000"/>
                          </a:solidFill>
                          <a:effectLst/>
                          <a:latin typeface="Calibri" panose="020F0502020204030204" pitchFamily="34" charset="0"/>
                        </a:rPr>
                        <a:t>nivel de competitividad;</a:t>
                      </a:r>
                      <a:r>
                        <a:rPr lang="es-CO" sz="1100" b="0" i="0" u="none" strike="noStrike" baseline="0" dirty="0" smtClean="0">
                          <a:solidFill>
                            <a:srgbClr val="000000"/>
                          </a:solidFill>
                          <a:effectLst/>
                          <a:latin typeface="Calibri" panose="020F0502020204030204" pitchFamily="34" charset="0"/>
                        </a:rPr>
                        <a:t> l</a:t>
                      </a:r>
                      <a:r>
                        <a:rPr lang="es-ES_tradnl" sz="1100" kern="1200" dirty="0" smtClean="0">
                          <a:solidFill>
                            <a:schemeClr val="tx1"/>
                          </a:solidFill>
                          <a:effectLst/>
                          <a:latin typeface="+mn-lt"/>
                          <a:ea typeface="+mn-ea"/>
                          <a:cs typeface="+mn-cs"/>
                        </a:rPr>
                        <a:t>e permitirán enfrentar de forma prepositiva el cese de actividades laborales y dar paso al aprovechamiento del tiempo, con un enfoque de: Crea tu marca personal, emprendimiento, productividad, relevancia</a:t>
                      </a:r>
                      <a:r>
                        <a:rPr lang="es-ES_tradnl" sz="1100" kern="1200" baseline="0" dirty="0" smtClean="0">
                          <a:solidFill>
                            <a:schemeClr val="tx1"/>
                          </a:solidFill>
                          <a:effectLst/>
                          <a:latin typeface="+mn-lt"/>
                          <a:ea typeface="+mn-ea"/>
                          <a:cs typeface="+mn-cs"/>
                        </a:rPr>
                        <a:t> y</a:t>
                      </a:r>
                      <a:r>
                        <a:rPr lang="es-ES_tradnl" sz="1100" kern="1200" dirty="0" smtClean="0">
                          <a:solidFill>
                            <a:schemeClr val="tx1"/>
                          </a:solidFill>
                          <a:effectLst/>
                          <a:latin typeface="+mn-lt"/>
                          <a:ea typeface="+mn-ea"/>
                          <a:cs typeface="Arial" panose="020B0604020202020204" pitchFamily="34" charset="0"/>
                        </a:rPr>
                        <a:t> tranquilidad</a:t>
                      </a:r>
                      <a:r>
                        <a:rPr lang="es-ES_tradnl" sz="1100" kern="1200" dirty="0" smtClean="0">
                          <a:solidFill>
                            <a:schemeClr val="tx1"/>
                          </a:solidFill>
                          <a:effectLst/>
                          <a:latin typeface="Arial" panose="020B0604020202020204" pitchFamily="34" charset="0"/>
                          <a:ea typeface="+mn-ea"/>
                          <a:cs typeface="Arial" panose="020B0604020202020204" pitchFamily="34" charset="0"/>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63163">
                <a:tc>
                  <a:txBody>
                    <a:bodyPr/>
                    <a:lstStyle/>
                    <a:p>
                      <a:pPr algn="ctr" fontAlgn="ctr"/>
                      <a:r>
                        <a:rPr lang="es-CO" sz="1100" b="1" i="0" u="none" strike="noStrike" dirty="0">
                          <a:solidFill>
                            <a:srgbClr val="000000"/>
                          </a:solidFill>
                          <a:effectLst/>
                          <a:latin typeface="Calibri" panose="020F0502020204030204" pitchFamily="34" charset="0"/>
                        </a:rPr>
                        <a:t>Reconocimiento de la trayectoria laboral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Durante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APC-Colombia, quiere reconocer la trayectoria laboral de los servidores públicos, por haber </a:t>
                      </a:r>
                      <a:r>
                        <a:rPr lang="es-CO" sz="1100" b="0" i="0" u="none" strike="noStrike" dirty="0" smtClean="0">
                          <a:solidFill>
                            <a:srgbClr val="000000"/>
                          </a:solidFill>
                          <a:effectLst/>
                          <a:latin typeface="Calibri" panose="020F0502020204030204" pitchFamily="34" charset="0"/>
                        </a:rPr>
                        <a:t>pertenecido </a:t>
                      </a:r>
                      <a:r>
                        <a:rPr lang="es-CO" sz="1100" b="0" i="0" u="none" strike="noStrike" dirty="0">
                          <a:solidFill>
                            <a:srgbClr val="000000"/>
                          </a:solidFill>
                          <a:effectLst/>
                          <a:latin typeface="Calibri" panose="020F0502020204030204" pitchFamily="34" charset="0"/>
                        </a:rPr>
                        <a:t>a la Agencia, quienes se destacaron por su </a:t>
                      </a:r>
                      <a:r>
                        <a:rPr lang="es-CO" sz="1100" b="0" i="0" u="none" strike="noStrike" dirty="0" smtClean="0">
                          <a:solidFill>
                            <a:srgbClr val="000000"/>
                          </a:solidFill>
                          <a:effectLst/>
                          <a:latin typeface="Calibri" panose="020F0502020204030204" pitchFamily="34" charset="0"/>
                        </a:rPr>
                        <a:t> trabajo, compromiso </a:t>
                      </a:r>
                      <a:r>
                        <a:rPr lang="es-CO" sz="1100" b="0" i="0" u="none" strike="noStrike" dirty="0">
                          <a:solidFill>
                            <a:srgbClr val="000000"/>
                          </a:solidFill>
                          <a:effectLst/>
                          <a:latin typeface="Calibri" panose="020F0502020204030204" pitchFamily="34" charset="0"/>
                        </a:rPr>
                        <a:t>y </a:t>
                      </a:r>
                      <a:r>
                        <a:rPr lang="es-CO" sz="1100" b="0" i="0" u="none" strike="noStrike" dirty="0" smtClean="0">
                          <a:solidFill>
                            <a:srgbClr val="000000"/>
                          </a:solidFill>
                          <a:effectLst/>
                          <a:latin typeface="Calibri" panose="020F0502020204030204" pitchFamily="34" charset="0"/>
                        </a:rPr>
                        <a:t>responsabilidad,</a:t>
                      </a:r>
                      <a:r>
                        <a:rPr lang="es-CO" sz="1100" b="0" i="0" u="none" strike="noStrike" baseline="0" dirty="0" smtClean="0">
                          <a:solidFill>
                            <a:srgbClr val="000000"/>
                          </a:solidFill>
                          <a:effectLst/>
                          <a:latin typeface="Calibri" panose="020F0502020204030204" pitchFamily="34" charset="0"/>
                        </a:rPr>
                        <a:t> durante el tiempo de servicio.</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51" y="3676747"/>
            <a:ext cx="2248597" cy="2206212"/>
          </a:xfrm>
          <a:prstGeom prst="rect">
            <a:avLst/>
          </a:prstGeom>
        </p:spPr>
      </p:pic>
      <p:pic>
        <p:nvPicPr>
          <p:cNvPr id="12" name="Imagen 11"/>
          <p:cNvPicPr>
            <a:picLocks noChangeAspect="1"/>
          </p:cNvPicPr>
          <p:nvPr/>
        </p:nvPicPr>
        <p:blipFill>
          <a:blip r:embed="rId4"/>
          <a:stretch>
            <a:fillRect/>
          </a:stretch>
        </p:blipFill>
        <p:spPr>
          <a:xfrm>
            <a:off x="5360617" y="3669919"/>
            <a:ext cx="2072820" cy="2213040"/>
          </a:xfrm>
          <a:prstGeom prst="rect">
            <a:avLst/>
          </a:prstGeom>
        </p:spPr>
      </p:pic>
    </p:spTree>
    <p:extLst>
      <p:ext uri="{BB962C8B-B14F-4D97-AF65-F5344CB8AC3E}">
        <p14:creationId xmlns:p14="http://schemas.microsoft.com/office/powerpoint/2010/main" val="4070796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257408"/>
            <a:ext cx="4106333"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Componente Educación Formal</a:t>
            </a:r>
            <a:endParaRPr lang="es-ES" sz="2000"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Tabla 9"/>
          <p:cNvGraphicFramePr>
            <a:graphicFrameLocks noGrp="1"/>
          </p:cNvGraphicFramePr>
          <p:nvPr>
            <p:extLst>
              <p:ext uri="{D42A27DB-BD31-4B8C-83A1-F6EECF244321}">
                <p14:modId xmlns:p14="http://schemas.microsoft.com/office/powerpoint/2010/main" val="2770137399"/>
              </p:ext>
            </p:extLst>
          </p:nvPr>
        </p:nvGraphicFramePr>
        <p:xfrm>
          <a:off x="307974" y="1025753"/>
          <a:ext cx="8387294" cy="3580435"/>
        </p:xfrm>
        <a:graphic>
          <a:graphicData uri="http://schemas.openxmlformats.org/drawingml/2006/table">
            <a:tbl>
              <a:tblPr>
                <a:effectLst>
                  <a:innerShdw blurRad="114300">
                    <a:prstClr val="black"/>
                  </a:innerShdw>
                </a:effectLst>
              </a:tblPr>
              <a:tblGrid>
                <a:gridCol w="1148293"/>
                <a:gridCol w="1447800"/>
                <a:gridCol w="1159933"/>
                <a:gridCol w="4631268"/>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56093">
                <a:tc>
                  <a:txBody>
                    <a:bodyPr/>
                    <a:lstStyle/>
                    <a:p>
                      <a:pPr algn="ctr" fontAlgn="ctr"/>
                      <a:r>
                        <a:rPr lang="es-CO" sz="1100" b="1" i="0" u="none" strike="noStrike" dirty="0">
                          <a:solidFill>
                            <a:srgbClr val="000000"/>
                          </a:solidFill>
                          <a:effectLst/>
                          <a:latin typeface="Calibri" panose="020F0502020204030204" pitchFamily="34" charset="0"/>
                        </a:rPr>
                        <a:t>ICETEX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Postulados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Durante</a:t>
                      </a:r>
                      <a:r>
                        <a:rPr lang="es-CO" sz="1100" b="0" i="0" u="none" strike="noStrike" baseline="0" dirty="0" smtClean="0">
                          <a:solidFill>
                            <a:srgbClr val="000000"/>
                          </a:solidFill>
                          <a:effectLst/>
                          <a:latin typeface="Calibri" panose="020F0502020204030204" pitchFamily="34" charset="0"/>
                        </a:rPr>
                        <a:t> el año</a:t>
                      </a:r>
                      <a:r>
                        <a:rPr lang="es-CO"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La Agencia, con el ánimo de estimular el proceso de educación formal de los servidores públicos, </a:t>
                      </a:r>
                      <a:r>
                        <a:rPr lang="es-CO" sz="1100" b="0" i="0" u="none" strike="noStrike" dirty="0" smtClean="0">
                          <a:solidFill>
                            <a:srgbClr val="000000"/>
                          </a:solidFill>
                          <a:effectLst/>
                          <a:latin typeface="Calibri" panose="020F0502020204030204" pitchFamily="34" charset="0"/>
                        </a:rPr>
                        <a:t>estableció </a:t>
                      </a:r>
                      <a:r>
                        <a:rPr lang="es-CO" sz="1100" b="0" i="0" u="none" strike="noStrike" dirty="0">
                          <a:solidFill>
                            <a:srgbClr val="000000"/>
                          </a:solidFill>
                          <a:effectLst/>
                          <a:latin typeface="Calibri" panose="020F0502020204030204" pitchFamily="34" charset="0"/>
                        </a:rPr>
                        <a:t>la convocatoria con el FONDO APOYO A LOS PROCESOS DE CAPACITACIÓN DE LOS SERVIDORES DE APC-COLOMBIA - ICETEX, para otorgar créditos educativos </a:t>
                      </a:r>
                      <a:r>
                        <a:rPr lang="es-CO" sz="1100" b="0" i="0" u="none" strike="noStrike" dirty="0" err="1">
                          <a:solidFill>
                            <a:srgbClr val="000000"/>
                          </a:solidFill>
                          <a:effectLst/>
                          <a:latin typeface="Calibri" panose="020F0502020204030204" pitchFamily="34" charset="0"/>
                        </a:rPr>
                        <a:t>condonables</a:t>
                      </a:r>
                      <a:r>
                        <a:rPr lang="es-CO" sz="1100" b="0" i="0" u="none" strike="noStrike" dirty="0">
                          <a:solidFill>
                            <a:srgbClr val="000000"/>
                          </a:solidFill>
                          <a:effectLst/>
                          <a:latin typeface="Calibri" panose="020F0502020204030204" pitchFamily="34" charset="0"/>
                        </a:rPr>
                        <a:t> por prestación de servicios, para adelantar estudios de posgrado en los campos relacionados con las funciones desempeñadas. </a:t>
                      </a:r>
                      <a:endParaRPr lang="es-CO" sz="1100" b="0" i="0" u="none" strike="noStrike" dirty="0" smtClean="0">
                        <a:solidFill>
                          <a:srgbClr val="000000"/>
                        </a:solidFill>
                        <a:effectLst/>
                        <a:latin typeface="Calibri" panose="020F0502020204030204" pitchFamily="34" charset="0"/>
                      </a:endParaRPr>
                    </a:p>
                    <a:p>
                      <a:pPr algn="ctr" fontAlgn="ctr"/>
                      <a:endParaRPr lang="es-CO" sz="1100" b="0" i="0" u="none" strike="noStrike" dirty="0" smtClean="0">
                        <a:solidFill>
                          <a:srgbClr val="000000"/>
                        </a:solidFill>
                        <a:effectLst/>
                        <a:latin typeface="Calibri" panose="020F0502020204030204" pitchFamily="34" charset="0"/>
                      </a:endParaRPr>
                    </a:p>
                    <a:p>
                      <a:pPr algn="ctr" fontAlgn="ctr"/>
                      <a:r>
                        <a:rPr lang="es-CO" sz="1100" b="0" i="0" u="none" strike="noStrike" dirty="0" smtClean="0">
                          <a:solidFill>
                            <a:srgbClr val="000000"/>
                          </a:solidFill>
                          <a:effectLst/>
                          <a:latin typeface="Calibri" panose="020F0502020204030204" pitchFamily="34" charset="0"/>
                        </a:rPr>
                        <a:t>Al </a:t>
                      </a:r>
                      <a:r>
                        <a:rPr lang="es-CO" sz="1100" b="0" i="0" u="none" strike="noStrike" dirty="0">
                          <a:solidFill>
                            <a:srgbClr val="000000"/>
                          </a:solidFill>
                          <a:effectLst/>
                          <a:latin typeface="Calibri" panose="020F0502020204030204" pitchFamily="34" charset="0"/>
                        </a:rPr>
                        <a:t>terminar el estudio para el cual le fue concedido el crédito, el beneficiario debe iniciar su proceso de condonación, convirtiéndose en efecto multiplicador del conocimiento adquirido en el área de su </a:t>
                      </a:r>
                      <a:r>
                        <a:rPr lang="es-CO" sz="1100" b="0" i="0" u="none" strike="noStrike" dirty="0" smtClean="0">
                          <a:solidFill>
                            <a:srgbClr val="000000"/>
                          </a:solidFill>
                          <a:effectLst/>
                          <a:latin typeface="Calibri" panose="020F0502020204030204" pitchFamily="34" charset="0"/>
                        </a:rPr>
                        <a:t>formación. </a:t>
                      </a:r>
                    </a:p>
                    <a:p>
                      <a:pPr algn="ctr" fontAlgn="ctr"/>
                      <a:endParaRPr lang="es-CO" sz="1100" b="0" i="0" u="none" strike="noStrike" dirty="0" smtClean="0">
                        <a:solidFill>
                          <a:srgbClr val="000000"/>
                        </a:solidFill>
                        <a:effectLst/>
                        <a:latin typeface="Calibri" panose="020F0502020204030204" pitchFamily="34" charset="0"/>
                      </a:endParaRPr>
                    </a:p>
                    <a:p>
                      <a:pPr algn="ctr" fontAlgn="ctr"/>
                      <a:r>
                        <a:rPr lang="es-CO" sz="1100" b="0" i="0" u="none" strike="noStrike" dirty="0" smtClean="0">
                          <a:solidFill>
                            <a:srgbClr val="000000"/>
                          </a:solidFill>
                          <a:effectLst/>
                          <a:latin typeface="Calibri" panose="020F0502020204030204" pitchFamily="34" charset="0"/>
                        </a:rPr>
                        <a:t>Disponibilidad</a:t>
                      </a:r>
                      <a:r>
                        <a:rPr lang="es-CO" sz="1100" b="0" i="0" u="none" strike="noStrike" baseline="0" dirty="0" smtClean="0">
                          <a:solidFill>
                            <a:srgbClr val="000000"/>
                          </a:solidFill>
                          <a:effectLst/>
                          <a:latin typeface="Calibri" panose="020F0502020204030204" pitchFamily="34" charset="0"/>
                        </a:rPr>
                        <a:t> de recursos por $37.144.709, con corte al 31-12-2017</a:t>
                      </a:r>
                    </a:p>
                    <a:p>
                      <a:pPr algn="ctr" fontAlgn="ctr"/>
                      <a:r>
                        <a:rPr lang="es-CO" sz="1100" b="0" i="0" u="none" strike="noStrike" baseline="0" dirty="0" smtClean="0">
                          <a:solidFill>
                            <a:schemeClr val="tx1"/>
                          </a:solidFill>
                          <a:effectLst/>
                          <a:latin typeface="+mn-lt"/>
                        </a:rPr>
                        <a:t>(</a:t>
                      </a:r>
                      <a:r>
                        <a:rPr lang="es-CO" sz="1100" b="0" kern="1200" dirty="0" smtClean="0">
                          <a:solidFill>
                            <a:schemeClr val="tx1"/>
                          </a:solidFill>
                          <a:effectLst/>
                          <a:latin typeface="+mn-lt"/>
                          <a:ea typeface="+mn-ea"/>
                          <a:cs typeface="+mn-cs"/>
                        </a:rPr>
                        <a:t>Convenio No 2012-0482 del 26 de diciembre de 2012 ).</a:t>
                      </a:r>
                      <a:endParaRPr lang="es-CO" sz="1100" b="0" i="0" u="none" strike="noStrike" dirty="0">
                        <a:solidFill>
                          <a:schemeClr val="tx1"/>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1266">
                <a:tc>
                  <a:txBody>
                    <a:bodyPr/>
                    <a:lstStyle/>
                    <a:p>
                      <a:pPr algn="ctr" fontAlgn="ctr"/>
                      <a:r>
                        <a:rPr lang="es-CO" sz="1100" b="1" i="0" u="none" strike="noStrike" dirty="0">
                          <a:solidFill>
                            <a:srgbClr val="000000"/>
                          </a:solidFill>
                          <a:effectLst/>
                          <a:latin typeface="Calibri" panose="020F0502020204030204" pitchFamily="34" charset="0"/>
                        </a:rPr>
                        <a:t>Promoción y divulgación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83 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Durante el año</a:t>
                      </a:r>
                      <a:r>
                        <a:rPr lang="es-CO"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Promoción y divulgación de información sobre entidades educativas, </a:t>
                      </a:r>
                      <a:r>
                        <a:rPr lang="es-CO" sz="1100" b="0" i="0" u="none" strike="noStrike" dirty="0" smtClean="0">
                          <a:solidFill>
                            <a:srgbClr val="000000"/>
                          </a:solidFill>
                          <a:effectLst/>
                          <a:latin typeface="Calibri" panose="020F0502020204030204" pitchFamily="34" charset="0"/>
                        </a:rPr>
                        <a:t>crediticias</a:t>
                      </a:r>
                      <a:r>
                        <a:rPr lang="es-CO" sz="1100" b="0" i="0" u="none" strike="noStrike" baseline="0" dirty="0" smtClean="0">
                          <a:solidFill>
                            <a:srgbClr val="000000"/>
                          </a:solidFill>
                          <a:effectLst/>
                          <a:latin typeface="Calibri" panose="020F0502020204030204" pitchFamily="34" charset="0"/>
                        </a:rPr>
                        <a:t> y </a:t>
                      </a:r>
                      <a:r>
                        <a:rPr lang="es-CO" sz="1100" b="0" i="0" u="none" strike="noStrike" dirty="0" smtClean="0">
                          <a:solidFill>
                            <a:srgbClr val="000000"/>
                          </a:solidFill>
                          <a:effectLst/>
                          <a:latin typeface="Calibri" panose="020F0502020204030204" pitchFamily="34" charset="0"/>
                        </a:rPr>
                        <a:t>financieras </a:t>
                      </a:r>
                      <a:r>
                        <a:rPr lang="es-CO" sz="1100" b="0" i="0" u="none" strike="noStrike" dirty="0">
                          <a:solidFill>
                            <a:srgbClr val="000000"/>
                          </a:solidFill>
                          <a:effectLst/>
                          <a:latin typeface="Calibri" panose="020F0502020204030204" pitchFamily="34" charset="0"/>
                        </a:rPr>
                        <a:t>y de programas de becas ofrecidos por entidades Nacionales e Internacionales en formación y educación formal.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9" name="Imagen 8"/>
          <p:cNvPicPr>
            <a:picLocks noChangeAspect="1"/>
          </p:cNvPicPr>
          <p:nvPr/>
        </p:nvPicPr>
        <p:blipFill>
          <a:blip r:embed="rId3"/>
          <a:stretch>
            <a:fillRect/>
          </a:stretch>
        </p:blipFill>
        <p:spPr>
          <a:xfrm>
            <a:off x="1397000" y="4753748"/>
            <a:ext cx="2212975" cy="1930400"/>
          </a:xfrm>
          <a:prstGeom prst="rect">
            <a:avLst/>
          </a:prstGeom>
        </p:spPr>
      </p:pic>
      <p:pic>
        <p:nvPicPr>
          <p:cNvPr id="13" name="Imagen 12"/>
          <p:cNvPicPr>
            <a:picLocks noChangeAspect="1"/>
          </p:cNvPicPr>
          <p:nvPr/>
        </p:nvPicPr>
        <p:blipFill>
          <a:blip r:embed="rId4"/>
          <a:stretch>
            <a:fillRect/>
          </a:stretch>
        </p:blipFill>
        <p:spPr>
          <a:xfrm>
            <a:off x="4752576" y="4825429"/>
            <a:ext cx="2235049" cy="1858719"/>
          </a:xfrm>
          <a:prstGeom prst="rect">
            <a:avLst/>
          </a:prstGeom>
        </p:spPr>
      </p:pic>
    </p:spTree>
    <p:extLst>
      <p:ext uri="{BB962C8B-B14F-4D97-AF65-F5344CB8AC3E}">
        <p14:creationId xmlns:p14="http://schemas.microsoft.com/office/powerpoint/2010/main" val="1493685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 y="257408"/>
            <a:ext cx="2819400"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Estrategia Sectorial</a:t>
            </a:r>
            <a:endParaRPr lang="es-ES" sz="2000"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Tabla 9"/>
          <p:cNvGraphicFramePr>
            <a:graphicFrameLocks noGrp="1"/>
          </p:cNvGraphicFramePr>
          <p:nvPr>
            <p:extLst>
              <p:ext uri="{D42A27DB-BD31-4B8C-83A1-F6EECF244321}">
                <p14:modId xmlns:p14="http://schemas.microsoft.com/office/powerpoint/2010/main" val="2952769610"/>
              </p:ext>
            </p:extLst>
          </p:nvPr>
        </p:nvGraphicFramePr>
        <p:xfrm>
          <a:off x="307975" y="1025753"/>
          <a:ext cx="7815263" cy="2654996"/>
        </p:xfrm>
        <a:graphic>
          <a:graphicData uri="http://schemas.openxmlformats.org/drawingml/2006/table">
            <a:tbl>
              <a:tblPr>
                <a:effectLst>
                  <a:innerShdw blurRad="114300">
                    <a:prstClr val="black"/>
                  </a:innerShdw>
                </a:effectLst>
              </a:tblPr>
              <a:tblGrid>
                <a:gridCol w="1263650"/>
                <a:gridCol w="1466850"/>
                <a:gridCol w="876300"/>
                <a:gridCol w="4208463"/>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7196">
                <a:tc>
                  <a:txBody>
                    <a:bodyPr/>
                    <a:lstStyle/>
                    <a:p>
                      <a:pPr algn="ctr" fontAlgn="ctr"/>
                      <a:r>
                        <a:rPr lang="es-CO" sz="1100" b="1" i="0" u="none" strike="noStrike" dirty="0" smtClean="0">
                          <a:solidFill>
                            <a:srgbClr val="000000"/>
                          </a:solidFill>
                          <a:effectLst/>
                          <a:latin typeface="Calibri" panose="020F0502020204030204" pitchFamily="34" charset="0"/>
                        </a:rPr>
                        <a:t>Conmemoración </a:t>
                      </a:r>
                      <a:r>
                        <a:rPr lang="es-CO" sz="1100" b="1" i="0" u="none" strike="noStrike" dirty="0">
                          <a:solidFill>
                            <a:srgbClr val="000000"/>
                          </a:solidFill>
                          <a:effectLst/>
                          <a:latin typeface="Calibri" panose="020F0502020204030204" pitchFamily="34" charset="0"/>
                        </a:rPr>
                        <a:t>del Día de la Mujer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Marzo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Conmemoración </a:t>
                      </a:r>
                      <a:r>
                        <a:rPr lang="es-CO" sz="1100" b="0" i="0" u="none" strike="noStrike" dirty="0">
                          <a:solidFill>
                            <a:srgbClr val="000000"/>
                          </a:solidFill>
                          <a:effectLst/>
                          <a:latin typeface="Calibri" panose="020F0502020204030204" pitchFamily="34" charset="0"/>
                        </a:rPr>
                        <a:t>del Día de la </a:t>
                      </a:r>
                      <a:r>
                        <a:rPr lang="es-CO" sz="1100" b="0" i="0" u="none" strike="noStrike" dirty="0" smtClean="0">
                          <a:solidFill>
                            <a:srgbClr val="000000"/>
                          </a:solidFill>
                          <a:effectLst/>
                          <a:latin typeface="Calibri" panose="020F0502020204030204" pitchFamily="34" charset="0"/>
                        </a:rPr>
                        <a:t>Mujer</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APC-Colombia, se </a:t>
                      </a:r>
                      <a:r>
                        <a:rPr lang="es-CO" sz="1100" b="0" i="0" u="none" strike="noStrike" dirty="0">
                          <a:solidFill>
                            <a:srgbClr val="000000"/>
                          </a:solidFill>
                          <a:effectLst/>
                          <a:latin typeface="Calibri" panose="020F0502020204030204" pitchFamily="34" charset="0"/>
                        </a:rPr>
                        <a:t>une a la Campaña de </a:t>
                      </a:r>
                      <a:r>
                        <a:rPr lang="es-CO" sz="1100" b="0" i="0" u="none" strike="noStrike" dirty="0" smtClean="0">
                          <a:solidFill>
                            <a:srgbClr val="000000"/>
                          </a:solidFill>
                          <a:effectLst/>
                          <a:latin typeface="Calibri" panose="020F0502020204030204" pitchFamily="34" charset="0"/>
                        </a:rPr>
                        <a:t>ONU MUJERES</a:t>
                      </a:r>
                      <a:r>
                        <a:rPr lang="es-CO" sz="1100" b="0" i="0" u="none" strike="noStrike" dirty="0">
                          <a:solidFill>
                            <a:srgbClr val="000000"/>
                          </a:solidFill>
                          <a:effectLst/>
                          <a:latin typeface="Calibri" panose="020F0502020204030204" pitchFamily="34" charset="0"/>
                        </a:rPr>
                        <a:t>: *</a:t>
                      </a:r>
                      <a:r>
                        <a:rPr lang="es-CO" sz="1100" b="0" i="0" u="none" strike="noStrike" dirty="0" err="1" smtClean="0">
                          <a:solidFill>
                            <a:srgbClr val="000000"/>
                          </a:solidFill>
                          <a:effectLst/>
                          <a:latin typeface="Calibri" panose="020F0502020204030204" pitchFamily="34" charset="0"/>
                        </a:rPr>
                        <a:t>ahoraeselmomento</a:t>
                      </a:r>
                      <a:r>
                        <a:rPr lang="es-CO" sz="1100" b="0" i="0" u="none" strike="noStrike" dirty="0">
                          <a:solidFill>
                            <a:srgbClr val="000000"/>
                          </a:solidFill>
                          <a:effectLst/>
                          <a:latin typeface="Calibri" panose="020F0502020204030204" pitchFamily="34" charset="0"/>
                        </a:rPr>
                        <a:t>, con el objetivo de empoderar a las mujeres en todos los contextos rurales y </a:t>
                      </a:r>
                      <a:r>
                        <a:rPr lang="es-CO" sz="1100" b="0" i="0" u="none" strike="noStrike" dirty="0" smtClean="0">
                          <a:solidFill>
                            <a:srgbClr val="000000"/>
                          </a:solidFill>
                          <a:effectLst/>
                          <a:latin typeface="Calibri" panose="020F0502020204030204" pitchFamily="34" charset="0"/>
                        </a:rPr>
                        <a:t>urbanos</a:t>
                      </a:r>
                      <a:r>
                        <a:rPr lang="es-CO" sz="1100" b="0" i="0" u="none" strike="noStrike" baseline="0" dirty="0" smtClean="0">
                          <a:solidFill>
                            <a:srgbClr val="000000"/>
                          </a:solidFill>
                          <a:effectLst/>
                          <a:latin typeface="Calibri" panose="020F0502020204030204" pitchFamily="34" charset="0"/>
                        </a:rPr>
                        <a:t> y para homenajear a las activistas que están trabajando sin descanso para reclamar los derechos de las mujeres y realizar su pleno potencial.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94724">
                <a:tc>
                  <a:txBody>
                    <a:bodyPr/>
                    <a:lstStyle/>
                    <a:p>
                      <a:pPr algn="ctr" fontAlgn="ctr"/>
                      <a:r>
                        <a:rPr lang="es-CO" sz="1100" b="1" i="0" u="none" strike="noStrike" dirty="0" smtClean="0">
                          <a:solidFill>
                            <a:srgbClr val="000000"/>
                          </a:solidFill>
                          <a:effectLst/>
                          <a:latin typeface="Calibri" panose="020F0502020204030204" pitchFamily="34" charset="0"/>
                        </a:rPr>
                        <a:t>Conmemoración </a:t>
                      </a:r>
                      <a:r>
                        <a:rPr lang="es-CO" sz="1100" b="1" i="0" u="none" strike="noStrike" dirty="0">
                          <a:solidFill>
                            <a:srgbClr val="000000"/>
                          </a:solidFill>
                          <a:effectLst/>
                          <a:latin typeface="Calibri" panose="020F0502020204030204" pitchFamily="34" charset="0"/>
                        </a:rPr>
                        <a:t>del Día </a:t>
                      </a:r>
                      <a:r>
                        <a:rPr lang="es-CO" sz="1100" b="1" i="0" u="none" strike="noStrike" dirty="0" smtClean="0">
                          <a:solidFill>
                            <a:srgbClr val="000000"/>
                          </a:solidFill>
                          <a:effectLst/>
                          <a:latin typeface="Calibri" panose="020F0502020204030204" pitchFamily="34" charset="0"/>
                        </a:rPr>
                        <a:t>del</a:t>
                      </a:r>
                      <a:r>
                        <a:rPr lang="es-CO" sz="1100" b="1" i="0" u="none" strike="noStrike" baseline="0" dirty="0" smtClean="0">
                          <a:solidFill>
                            <a:srgbClr val="000000"/>
                          </a:solidFill>
                          <a:effectLst/>
                          <a:latin typeface="Calibri" panose="020F0502020204030204" pitchFamily="34" charset="0"/>
                        </a:rPr>
                        <a:t> H</a:t>
                      </a:r>
                      <a:r>
                        <a:rPr lang="es-CO" sz="1100" b="1" i="0" u="none" strike="noStrike" dirty="0" smtClean="0">
                          <a:solidFill>
                            <a:srgbClr val="000000"/>
                          </a:solidFill>
                          <a:effectLst/>
                          <a:latin typeface="Calibri" panose="020F0502020204030204" pitchFamily="34" charset="0"/>
                        </a:rPr>
                        <a:t>ombre</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Noviembre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Conmemoración </a:t>
                      </a:r>
                      <a:r>
                        <a:rPr lang="es-CO" sz="1100" b="0" i="0" u="none" strike="noStrike" dirty="0">
                          <a:solidFill>
                            <a:srgbClr val="000000"/>
                          </a:solidFill>
                          <a:effectLst/>
                          <a:latin typeface="Calibri" panose="020F0502020204030204" pitchFamily="34" charset="0"/>
                        </a:rPr>
                        <a:t>del Día del </a:t>
                      </a:r>
                      <a:r>
                        <a:rPr lang="es-CO" sz="1100" b="0" i="0" u="none" strike="noStrike" dirty="0" smtClean="0">
                          <a:solidFill>
                            <a:srgbClr val="000000"/>
                          </a:solidFill>
                          <a:effectLst/>
                          <a:latin typeface="Calibri" panose="020F0502020204030204" pitchFamily="34" charset="0"/>
                        </a:rPr>
                        <a:t>Hombre: APC-Colombia,</a:t>
                      </a:r>
                      <a:r>
                        <a:rPr lang="es-CO" sz="1100" b="0" i="0" u="none" strike="noStrike" baseline="0" dirty="0" smtClean="0">
                          <a:solidFill>
                            <a:srgbClr val="000000"/>
                          </a:solidFill>
                          <a:effectLst/>
                          <a:latin typeface="Calibri" panose="020F0502020204030204" pitchFamily="34" charset="0"/>
                        </a:rPr>
                        <a:t> se une a la fecha internacional de la ONU.</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14675" r="7756"/>
          <a:stretch/>
        </p:blipFill>
        <p:spPr>
          <a:xfrm>
            <a:off x="8990847" y="1636629"/>
            <a:ext cx="2364313" cy="3032877"/>
          </a:xfrm>
          <a:prstGeom prst="rect">
            <a:avLst/>
          </a:prstGeom>
        </p:spPr>
      </p:pic>
    </p:spTree>
    <p:extLst>
      <p:ext uri="{BB962C8B-B14F-4D97-AF65-F5344CB8AC3E}">
        <p14:creationId xmlns:p14="http://schemas.microsoft.com/office/powerpoint/2010/main" val="86074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148227"/>
            <a:ext cx="3259667"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2000" b="1" dirty="0" smtClean="0"/>
              <a:t>         Plan </a:t>
            </a:r>
            <a:r>
              <a:rPr lang="es-ES" sz="2000" b="1" dirty="0"/>
              <a:t>de Incentivos 2018</a:t>
            </a:r>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Imagen 8"/>
          <p:cNvPicPr>
            <a:picLocks noChangeAspect="1"/>
          </p:cNvPicPr>
          <p:nvPr/>
        </p:nvPicPr>
        <p:blipFill>
          <a:blip r:embed="rId3"/>
          <a:stretch>
            <a:fillRect/>
          </a:stretch>
        </p:blipFill>
        <p:spPr>
          <a:xfrm>
            <a:off x="107950" y="1316688"/>
            <a:ext cx="1636181" cy="2133600"/>
          </a:xfrm>
          <a:prstGeom prst="rect">
            <a:avLst/>
          </a:prstGeom>
        </p:spPr>
      </p:pic>
      <p:pic>
        <p:nvPicPr>
          <p:cNvPr id="12" name="Imagen 11"/>
          <p:cNvPicPr>
            <a:picLocks noChangeAspect="1"/>
          </p:cNvPicPr>
          <p:nvPr/>
        </p:nvPicPr>
        <p:blipFill>
          <a:blip r:embed="rId4"/>
          <a:stretch>
            <a:fillRect/>
          </a:stretch>
        </p:blipFill>
        <p:spPr>
          <a:xfrm>
            <a:off x="155575" y="4139144"/>
            <a:ext cx="1609195" cy="2143125"/>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716961666"/>
              </p:ext>
            </p:extLst>
          </p:nvPr>
        </p:nvGraphicFramePr>
        <p:xfrm>
          <a:off x="1888067" y="858918"/>
          <a:ext cx="10058400" cy="4291816"/>
        </p:xfrm>
        <a:graphic>
          <a:graphicData uri="http://schemas.openxmlformats.org/drawingml/2006/table">
            <a:tbl>
              <a:tblPr>
                <a:effectLst>
                  <a:innerShdw blurRad="114300">
                    <a:prstClr val="black"/>
                  </a:innerShdw>
                </a:effectLst>
              </a:tblPr>
              <a:tblGrid>
                <a:gridCol w="1684867"/>
                <a:gridCol w="1381031"/>
                <a:gridCol w="729205"/>
                <a:gridCol w="6263297"/>
              </a:tblGrid>
              <a:tr h="333274">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37822">
                <a:tc>
                  <a:txBody>
                    <a:bodyPr/>
                    <a:lstStyle/>
                    <a:p>
                      <a:pPr algn="ctr" fontAlgn="ctr"/>
                      <a:r>
                        <a:rPr lang="es-CO" sz="1100" b="1" i="0" u="none" strike="noStrike" dirty="0">
                          <a:solidFill>
                            <a:srgbClr val="000000"/>
                          </a:solidFill>
                          <a:effectLst/>
                          <a:latin typeface="Calibri" panose="020F0502020204030204" pitchFamily="34" charset="0"/>
                        </a:rPr>
                        <a:t>Mejor servidor público de carrera administrativa por niveles: Directivo, Asesor, Profesional, Técnico y Asistencial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5 Servidores </a:t>
                      </a:r>
                      <a:endParaRPr lang="es-CO" sz="1100" b="0" i="0" u="none" strike="noStrike" dirty="0" smtClean="0">
                        <a:solidFill>
                          <a:srgbClr val="000000"/>
                        </a:solidFill>
                        <a:effectLst/>
                        <a:latin typeface="Calibri" panose="020F0502020204030204" pitchFamily="34" charset="0"/>
                      </a:endParaRPr>
                    </a:p>
                    <a:p>
                      <a:pPr algn="ctr" fontAlgn="ctr"/>
                      <a:r>
                        <a:rPr lang="es-CO" sz="1100" b="0" i="0" u="none" strike="noStrike" dirty="0" smtClean="0">
                          <a:solidFill>
                            <a:srgbClr val="000000"/>
                          </a:solidFill>
                          <a:effectLst/>
                          <a:latin typeface="Calibri" panose="020F0502020204030204" pitchFamily="34" charset="0"/>
                        </a:rPr>
                        <a:t>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Diciembre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APC-Colombia, según los resultados de la última </a:t>
                      </a:r>
                      <a:r>
                        <a:rPr lang="es-CO" sz="1100" b="0" i="0" u="none" strike="noStrike" dirty="0" smtClean="0">
                          <a:solidFill>
                            <a:srgbClr val="000000"/>
                          </a:solidFill>
                          <a:effectLst/>
                          <a:latin typeface="Calibri" panose="020F0502020204030204" pitchFamily="34" charset="0"/>
                        </a:rPr>
                        <a:t>Evaluación </a:t>
                      </a:r>
                      <a:r>
                        <a:rPr lang="es-CO" sz="1100" b="0" i="0" u="none" strike="noStrike" dirty="0">
                          <a:solidFill>
                            <a:srgbClr val="000000"/>
                          </a:solidFill>
                          <a:effectLst/>
                          <a:latin typeface="Calibri" panose="020F0502020204030204" pitchFamily="34" charset="0"/>
                        </a:rPr>
                        <a:t>de </a:t>
                      </a:r>
                      <a:r>
                        <a:rPr lang="es-CO" sz="1100" b="0" i="0" u="none" strike="noStrike" dirty="0" smtClean="0">
                          <a:solidFill>
                            <a:srgbClr val="000000"/>
                          </a:solidFill>
                          <a:effectLst/>
                          <a:latin typeface="Calibri" panose="020F0502020204030204" pitchFamily="34" charset="0"/>
                        </a:rPr>
                        <a:t>Desempeño </a:t>
                      </a:r>
                      <a:r>
                        <a:rPr lang="es-CO" sz="1100" b="0" i="0" u="none" strike="noStrike" dirty="0">
                          <a:solidFill>
                            <a:srgbClr val="000000"/>
                          </a:solidFill>
                          <a:effectLst/>
                          <a:latin typeface="Calibri" panose="020F0502020204030204" pitchFamily="34" charset="0"/>
                        </a:rPr>
                        <a:t>L</a:t>
                      </a:r>
                      <a:r>
                        <a:rPr lang="es-CO" sz="1100" b="0" i="0" u="none" strike="noStrike" dirty="0" smtClean="0">
                          <a:solidFill>
                            <a:srgbClr val="000000"/>
                          </a:solidFill>
                          <a:effectLst/>
                          <a:latin typeface="Calibri" panose="020F0502020204030204" pitchFamily="34" charset="0"/>
                        </a:rPr>
                        <a:t>aboral (EDL): Tendrán </a:t>
                      </a:r>
                      <a:r>
                        <a:rPr lang="es-CO" sz="1100" b="0" i="0" u="none" strike="noStrike" dirty="0">
                          <a:solidFill>
                            <a:srgbClr val="000000"/>
                          </a:solidFill>
                          <a:effectLst/>
                          <a:latin typeface="Calibri" panose="020F0502020204030204" pitchFamily="34" charset="0"/>
                        </a:rPr>
                        <a:t>en cuenta a todos los servidores públicos que obtuvieron 100% en su </a:t>
                      </a:r>
                      <a:r>
                        <a:rPr lang="es-CO" sz="1100" b="0" i="0" u="none" strike="noStrike" dirty="0" smtClean="0">
                          <a:solidFill>
                            <a:srgbClr val="000000"/>
                          </a:solidFill>
                          <a:effectLst/>
                          <a:latin typeface="Calibri" panose="020F0502020204030204" pitchFamily="34" charset="0"/>
                        </a:rPr>
                        <a:t>EDL definitiva en el 2017, se elegirá</a:t>
                      </a:r>
                      <a:r>
                        <a:rPr lang="es-CO" sz="1100" b="0" i="0" u="none" strike="noStrike" baseline="0" dirty="0" smtClean="0">
                          <a:solidFill>
                            <a:srgbClr val="000000"/>
                          </a:solidFill>
                          <a:effectLst/>
                          <a:latin typeface="Calibri" panose="020F0502020204030204" pitchFamily="34" charset="0"/>
                        </a:rPr>
                        <a:t> 1</a:t>
                      </a:r>
                      <a:r>
                        <a:rPr lang="es-CO" sz="1100" b="0" i="0" u="none" strike="noStrike" dirty="0" smtClean="0">
                          <a:solidFill>
                            <a:srgbClr val="000000"/>
                          </a:solidFill>
                          <a:effectLst/>
                          <a:latin typeface="Calibri" panose="020F0502020204030204" pitchFamily="34" charset="0"/>
                        </a:rPr>
                        <a:t> </a:t>
                      </a:r>
                      <a:r>
                        <a:rPr lang="es-CO" sz="1100" b="0" i="0" u="none" strike="noStrike" dirty="0">
                          <a:solidFill>
                            <a:srgbClr val="000000"/>
                          </a:solidFill>
                          <a:effectLst/>
                          <a:latin typeface="Calibri" panose="020F0502020204030204" pitchFamily="34" charset="0"/>
                        </a:rPr>
                        <a:t>en cada nivel </a:t>
                      </a:r>
                      <a:r>
                        <a:rPr lang="es-CO" sz="1100" b="0" i="0" u="none" strike="noStrike" dirty="0" smtClean="0">
                          <a:solidFill>
                            <a:srgbClr val="000000"/>
                          </a:solidFill>
                          <a:effectLst/>
                          <a:latin typeface="Calibri" panose="020F0502020204030204" pitchFamily="34" charset="0"/>
                        </a:rPr>
                        <a:t>jerárquico, </a:t>
                      </a:r>
                      <a:r>
                        <a:rPr lang="es-CO" sz="1100" b="0" i="0" u="none" strike="noStrike" dirty="0">
                          <a:solidFill>
                            <a:srgbClr val="000000"/>
                          </a:solidFill>
                          <a:effectLst/>
                          <a:latin typeface="Calibri" panose="020F0502020204030204" pitchFamily="34" charset="0"/>
                        </a:rPr>
                        <a:t>a quienes se les </a:t>
                      </a:r>
                      <a:r>
                        <a:rPr lang="es-CO" sz="1100" b="0" i="0" u="none" strike="noStrike" dirty="0" smtClean="0">
                          <a:solidFill>
                            <a:srgbClr val="000000"/>
                          </a:solidFill>
                          <a:effectLst/>
                          <a:latin typeface="Calibri" panose="020F0502020204030204" pitchFamily="34" charset="0"/>
                        </a:rPr>
                        <a:t>entregará </a:t>
                      </a:r>
                      <a:r>
                        <a:rPr lang="es-CO" sz="1100" b="0" i="0" u="none" strike="noStrike" dirty="0">
                          <a:solidFill>
                            <a:srgbClr val="000000"/>
                          </a:solidFill>
                          <a:effectLst/>
                          <a:latin typeface="Calibri" panose="020F0502020204030204" pitchFamily="34" charset="0"/>
                        </a:rPr>
                        <a:t>un reconocimiento y </a:t>
                      </a:r>
                      <a:r>
                        <a:rPr lang="es-CO" sz="1100" b="0" i="0" u="none" strike="noStrike" dirty="0" smtClean="0">
                          <a:solidFill>
                            <a:srgbClr val="000000"/>
                          </a:solidFill>
                          <a:effectLst/>
                          <a:latin typeface="Calibri" panose="020F0502020204030204" pitchFamily="34" charset="0"/>
                        </a:rPr>
                        <a:t>premiará</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con</a:t>
                      </a:r>
                      <a:r>
                        <a:rPr lang="es-CO" sz="1100" b="0" i="0" u="none" strike="noStrike" baseline="0" dirty="0" smtClean="0">
                          <a:solidFill>
                            <a:srgbClr val="000000"/>
                          </a:solidFill>
                          <a:effectLst/>
                          <a:latin typeface="Calibri" panose="020F0502020204030204" pitchFamily="34" charset="0"/>
                        </a:rPr>
                        <a:t> 1 B</a:t>
                      </a:r>
                      <a:r>
                        <a:rPr lang="es-CO" sz="1100" b="0" i="0" u="none" strike="noStrike" dirty="0" smtClean="0">
                          <a:solidFill>
                            <a:srgbClr val="000000"/>
                          </a:solidFill>
                          <a:effectLst/>
                          <a:latin typeface="Calibri" panose="020F0502020204030204" pitchFamily="34" charset="0"/>
                        </a:rPr>
                        <a:t>ono </a:t>
                      </a:r>
                      <a:r>
                        <a:rPr lang="es-CO" sz="1100" b="0" i="0" u="none" strike="noStrike" dirty="0">
                          <a:solidFill>
                            <a:srgbClr val="000000"/>
                          </a:solidFill>
                          <a:effectLst/>
                          <a:latin typeface="Calibri" panose="020F0502020204030204" pitchFamily="34" charset="0"/>
                        </a:rPr>
                        <a:t>de </a:t>
                      </a:r>
                      <a:r>
                        <a:rPr lang="es-CO" sz="1100" b="0" i="0" u="none" strike="noStrike" dirty="0" err="1" smtClean="0">
                          <a:solidFill>
                            <a:srgbClr val="000000"/>
                          </a:solidFill>
                          <a:effectLst/>
                          <a:latin typeface="Calibri" panose="020F0502020204030204" pitchFamily="34" charset="0"/>
                        </a:rPr>
                        <a:t>sodexo</a:t>
                      </a:r>
                      <a:r>
                        <a:rPr lang="es-CO" sz="1100" b="0" i="0" u="none" strike="noStrike" baseline="0" dirty="0">
                          <a:solidFill>
                            <a:srgbClr val="000000"/>
                          </a:solidFill>
                          <a:effectLst/>
                          <a:latin typeface="Calibri" panose="020F0502020204030204" pitchFamily="34" charset="0"/>
                        </a:rPr>
                        <a:t> </a:t>
                      </a:r>
                      <a:r>
                        <a:rPr lang="es-CO" sz="1100" b="0" i="0" u="none" strike="noStrike" baseline="0" dirty="0" smtClean="0">
                          <a:solidFill>
                            <a:srgbClr val="000000"/>
                          </a:solidFill>
                          <a:effectLst/>
                          <a:latin typeface="Calibri" panose="020F0502020204030204" pitchFamily="34" charset="0"/>
                        </a:rPr>
                        <a:t>o su equivalente, </a:t>
                      </a:r>
                      <a:r>
                        <a:rPr lang="es-CO" sz="1100" b="0" i="0" u="none" strike="noStrike" dirty="0" smtClean="0">
                          <a:solidFill>
                            <a:srgbClr val="000000"/>
                          </a:solidFill>
                          <a:effectLst/>
                          <a:latin typeface="Calibri" panose="020F0502020204030204" pitchFamily="34" charset="0"/>
                        </a:rPr>
                        <a:t>por </a:t>
                      </a:r>
                      <a:r>
                        <a:rPr lang="es-CO" sz="1100" b="0" i="0" u="none" strike="noStrike" dirty="0">
                          <a:solidFill>
                            <a:srgbClr val="000000"/>
                          </a:solidFill>
                          <a:effectLst/>
                          <a:latin typeface="Calibri" panose="020F0502020204030204" pitchFamily="34" charset="0"/>
                        </a:rPr>
                        <a:t>la suma de $200.000 </a:t>
                      </a:r>
                      <a:r>
                        <a:rPr lang="es-CO" sz="1100" b="0" i="0" u="none" strike="noStrike" dirty="0" smtClean="0">
                          <a:solidFill>
                            <a:srgbClr val="000000"/>
                          </a:solidFill>
                          <a:effectLst/>
                          <a:latin typeface="Calibri" panose="020F0502020204030204" pitchFamily="34" charset="0"/>
                        </a:rPr>
                        <a:t>para</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cada uno, por</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un </a:t>
                      </a:r>
                      <a:r>
                        <a:rPr lang="es-CO" sz="1100" b="0" i="0" u="none" strike="noStrike" dirty="0">
                          <a:solidFill>
                            <a:srgbClr val="000000"/>
                          </a:solidFill>
                          <a:effectLst/>
                          <a:latin typeface="Calibri" panose="020F0502020204030204" pitchFamily="34" charset="0"/>
                        </a:rPr>
                        <a:t>total de $</a:t>
                      </a:r>
                      <a:r>
                        <a:rPr lang="es-CO" sz="1100" b="0" i="0" u="none" strike="noStrike" dirty="0" smtClean="0">
                          <a:solidFill>
                            <a:srgbClr val="000000"/>
                          </a:solidFill>
                          <a:effectLst/>
                          <a:latin typeface="Calibri" panose="020F0502020204030204" pitchFamily="34" charset="0"/>
                        </a:rPr>
                        <a:t>1.000.000.</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Esta elección la realizará el Comité de Incentivos de APC-Colombia.</a:t>
                      </a:r>
                      <a:endParaRPr lang="es-CO" sz="1100" b="0" i="0" u="none" strike="noStrike" dirty="0" smtClean="0">
                        <a:solidFill>
                          <a:srgbClr val="000000"/>
                        </a:solidFill>
                        <a:effectLst/>
                        <a:latin typeface="Calibri" panose="020F0502020204030204" pitchFamily="34" charset="0"/>
                      </a:endParaRPr>
                    </a:p>
                    <a:p>
                      <a:pPr algn="ctr" fontAlgn="ctr"/>
                      <a:r>
                        <a:rPr lang="es-ES" sz="1100" b="0" i="0" u="none" strike="noStrike" dirty="0" smtClean="0">
                          <a:solidFill>
                            <a:srgbClr val="000000"/>
                          </a:solidFill>
                          <a:effectLst/>
                          <a:latin typeface="Calibri" panose="020F0502020204030204" pitchFamily="34" charset="0"/>
                        </a:rPr>
                        <a:t>(Resolución No. 162 del 29</a:t>
                      </a:r>
                      <a:r>
                        <a:rPr lang="es-ES" sz="1100" b="0" i="0" u="none" strike="noStrike" baseline="0" dirty="0" smtClean="0">
                          <a:solidFill>
                            <a:srgbClr val="000000"/>
                          </a:solidFill>
                          <a:effectLst/>
                          <a:latin typeface="Calibri" panose="020F0502020204030204" pitchFamily="34" charset="0"/>
                        </a:rPr>
                        <a:t> de Abril de 2016 y </a:t>
                      </a: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3933">
                <a:tc>
                  <a:txBody>
                    <a:bodyPr/>
                    <a:lstStyle/>
                    <a:p>
                      <a:pPr algn="ctr" fontAlgn="ctr"/>
                      <a:r>
                        <a:rPr lang="es-CO" sz="1100" b="1" i="0" u="none" strike="noStrike" dirty="0" smtClean="0">
                          <a:solidFill>
                            <a:srgbClr val="000000"/>
                          </a:solidFill>
                          <a:effectLst/>
                          <a:latin typeface="Calibri" panose="020F0502020204030204" pitchFamily="34" charset="0"/>
                        </a:rPr>
                        <a:t>Atención </a:t>
                      </a:r>
                      <a:r>
                        <a:rPr lang="es-CO" sz="1100" b="1" i="0" u="none" strike="noStrike" dirty="0">
                          <a:solidFill>
                            <a:srgbClr val="000000"/>
                          </a:solidFill>
                          <a:effectLst/>
                          <a:latin typeface="Calibri" panose="020F0502020204030204" pitchFamily="34" charset="0"/>
                        </a:rPr>
                        <a:t>al </a:t>
                      </a:r>
                      <a:r>
                        <a:rPr lang="es-CO" sz="1100" b="1" i="0" u="none" strike="noStrike" dirty="0" smtClean="0">
                          <a:solidFill>
                            <a:srgbClr val="000000"/>
                          </a:solidFill>
                          <a:effectLst/>
                          <a:latin typeface="Calibri" panose="020F0502020204030204" pitchFamily="34" charset="0"/>
                        </a:rPr>
                        <a:t>usuario externo</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5 Servidores </a:t>
                      </a:r>
                      <a:endParaRPr lang="es-CO" sz="1100" b="0" i="0" u="none" strike="noStrike" dirty="0" smtClean="0">
                        <a:solidFill>
                          <a:srgbClr val="000000"/>
                        </a:solidFill>
                        <a:effectLst/>
                        <a:latin typeface="Calibri" panose="020F0502020204030204" pitchFamily="34" charset="0"/>
                      </a:endParaRPr>
                    </a:p>
                    <a:p>
                      <a:pPr algn="ctr" fontAlgn="ctr"/>
                      <a:r>
                        <a:rPr lang="es-CO" sz="1100" b="0" i="0" u="none" strike="noStrike" dirty="0" smtClean="0">
                          <a:solidFill>
                            <a:srgbClr val="000000"/>
                          </a:solidFill>
                          <a:effectLst/>
                          <a:latin typeface="Calibri" panose="020F0502020204030204" pitchFamily="34" charset="0"/>
                        </a:rPr>
                        <a:t>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Diciembre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APC-Colombia, quiere consolidar una cultura organizacional, dirigida al fortalecimiento de </a:t>
                      </a:r>
                      <a:r>
                        <a:rPr lang="es-CO" sz="1100" b="0" i="0" u="none" strike="noStrike" dirty="0" smtClean="0">
                          <a:solidFill>
                            <a:srgbClr val="000000"/>
                          </a:solidFill>
                          <a:effectLst/>
                          <a:latin typeface="Calibri" panose="020F0502020204030204" pitchFamily="34" charset="0"/>
                        </a:rPr>
                        <a:t>nuestros </a:t>
                      </a:r>
                      <a:r>
                        <a:rPr lang="es-CO" sz="1100" b="0" i="0" u="none" strike="noStrike" dirty="0">
                          <a:solidFill>
                            <a:srgbClr val="000000"/>
                          </a:solidFill>
                          <a:effectLst/>
                          <a:latin typeface="Calibri" panose="020F0502020204030204" pitchFamily="34" charset="0"/>
                        </a:rPr>
                        <a:t>servidores públicos, orientados a la buena disposición para resolver inquietudes y recibir sugerencias acerca de nuestros servicios, a </a:t>
                      </a:r>
                      <a:r>
                        <a:rPr lang="es-CO" sz="1100" b="0" i="0" u="none" strike="noStrike" dirty="0" smtClean="0">
                          <a:solidFill>
                            <a:srgbClr val="000000"/>
                          </a:solidFill>
                          <a:effectLst/>
                          <a:latin typeface="Calibri" panose="020F0502020204030204" pitchFamily="34" charset="0"/>
                        </a:rPr>
                        <a:t>nuestros </a:t>
                      </a:r>
                      <a:r>
                        <a:rPr lang="es-CO" sz="1100" b="0" i="0" u="none" strike="noStrike" dirty="0">
                          <a:solidFill>
                            <a:srgbClr val="000000"/>
                          </a:solidFill>
                          <a:effectLst/>
                          <a:latin typeface="Calibri" panose="020F0502020204030204" pitchFamily="34" charset="0"/>
                        </a:rPr>
                        <a:t>clientes </a:t>
                      </a:r>
                      <a:r>
                        <a:rPr lang="es-CO" sz="1100" b="0" i="0" u="none" strike="noStrike" dirty="0" smtClean="0">
                          <a:solidFill>
                            <a:srgbClr val="000000"/>
                          </a:solidFill>
                          <a:effectLst/>
                          <a:latin typeface="Calibri" panose="020F0502020204030204" pitchFamily="34" charset="0"/>
                        </a:rPr>
                        <a:t>internos y externos, </a:t>
                      </a:r>
                      <a:r>
                        <a:rPr lang="es-CO" sz="1100" b="0" i="0" u="none" strike="noStrike" dirty="0">
                          <a:solidFill>
                            <a:srgbClr val="000000"/>
                          </a:solidFill>
                          <a:effectLst/>
                          <a:latin typeface="Calibri" panose="020F0502020204030204" pitchFamily="34" charset="0"/>
                        </a:rPr>
                        <a:t>se </a:t>
                      </a:r>
                      <a:r>
                        <a:rPr lang="es-CO" sz="1100" b="0" i="0" u="none" strike="noStrike" dirty="0" smtClean="0">
                          <a:solidFill>
                            <a:srgbClr val="000000"/>
                          </a:solidFill>
                          <a:effectLst/>
                          <a:latin typeface="Calibri" panose="020F0502020204030204" pitchFamily="34" charset="0"/>
                        </a:rPr>
                        <a:t>elegirá</a:t>
                      </a:r>
                      <a:r>
                        <a:rPr lang="es-CO" sz="1100" b="0" i="0" u="none" strike="noStrike" baseline="0" dirty="0" smtClean="0">
                          <a:solidFill>
                            <a:srgbClr val="000000"/>
                          </a:solidFill>
                          <a:effectLst/>
                          <a:latin typeface="Calibri" panose="020F0502020204030204" pitchFamily="34" charset="0"/>
                        </a:rPr>
                        <a:t> 1 servidor público de </a:t>
                      </a:r>
                      <a:r>
                        <a:rPr lang="es-CO" sz="1100" b="0" i="0" u="none" strike="noStrike" dirty="0" smtClean="0">
                          <a:solidFill>
                            <a:srgbClr val="000000"/>
                          </a:solidFill>
                          <a:effectLst/>
                          <a:latin typeface="Calibri" panose="020F0502020204030204" pitchFamily="34" charset="0"/>
                        </a:rPr>
                        <a:t>cada </a:t>
                      </a:r>
                      <a:r>
                        <a:rPr lang="es-CO" sz="1100" b="0" i="0" u="none" strike="noStrike" dirty="0">
                          <a:solidFill>
                            <a:srgbClr val="000000"/>
                          </a:solidFill>
                          <a:effectLst/>
                          <a:latin typeface="Calibri" panose="020F0502020204030204" pitchFamily="34" charset="0"/>
                        </a:rPr>
                        <a:t>nivel </a:t>
                      </a:r>
                      <a:r>
                        <a:rPr lang="es-CO" sz="1100" b="0" i="0" u="none" strike="noStrike" dirty="0" smtClean="0">
                          <a:solidFill>
                            <a:srgbClr val="000000"/>
                          </a:solidFill>
                          <a:effectLst/>
                          <a:latin typeface="Calibri" panose="020F0502020204030204" pitchFamily="34" charset="0"/>
                        </a:rPr>
                        <a:t>jerárquico, </a:t>
                      </a:r>
                      <a:r>
                        <a:rPr lang="es-CO" sz="1100" b="0" i="0" u="none" strike="noStrike" dirty="0">
                          <a:solidFill>
                            <a:srgbClr val="000000"/>
                          </a:solidFill>
                          <a:effectLst/>
                          <a:latin typeface="Calibri" panose="020F0502020204030204" pitchFamily="34" charset="0"/>
                        </a:rPr>
                        <a:t>a quienes se les </a:t>
                      </a:r>
                      <a:r>
                        <a:rPr lang="es-CO" sz="1100" b="0" i="0" u="none" strike="noStrike" dirty="0" smtClean="0">
                          <a:solidFill>
                            <a:srgbClr val="000000"/>
                          </a:solidFill>
                          <a:effectLst/>
                          <a:latin typeface="Calibri" panose="020F0502020204030204" pitchFamily="34" charset="0"/>
                        </a:rPr>
                        <a:t>entregará </a:t>
                      </a:r>
                      <a:r>
                        <a:rPr lang="es-CO" sz="1100" b="0" i="0" u="none" strike="noStrike" dirty="0">
                          <a:solidFill>
                            <a:srgbClr val="000000"/>
                          </a:solidFill>
                          <a:effectLst/>
                          <a:latin typeface="Calibri" panose="020F0502020204030204" pitchFamily="34" charset="0"/>
                        </a:rPr>
                        <a:t>un reconocimiento y </a:t>
                      </a:r>
                      <a:r>
                        <a:rPr lang="es-CO" sz="1100" b="0" i="0" u="none" strike="noStrike" dirty="0" smtClean="0">
                          <a:solidFill>
                            <a:srgbClr val="000000"/>
                          </a:solidFill>
                          <a:effectLst/>
                          <a:latin typeface="Calibri" panose="020F0502020204030204" pitchFamily="34" charset="0"/>
                        </a:rPr>
                        <a:t>premiará </a:t>
                      </a:r>
                      <a:r>
                        <a:rPr lang="es-CO" sz="1100" b="0" i="0" u="none" strike="noStrike" dirty="0">
                          <a:solidFill>
                            <a:srgbClr val="000000"/>
                          </a:solidFill>
                          <a:effectLst/>
                          <a:latin typeface="Calibri" panose="020F0502020204030204" pitchFamily="34" charset="0"/>
                        </a:rPr>
                        <a:t>con </a:t>
                      </a:r>
                      <a:r>
                        <a:rPr lang="es-CO" sz="1100" b="0" i="0" u="none" strike="noStrike" dirty="0" smtClean="0">
                          <a:solidFill>
                            <a:srgbClr val="000000"/>
                          </a:solidFill>
                          <a:effectLst/>
                          <a:latin typeface="Calibri" panose="020F0502020204030204" pitchFamily="34" charset="0"/>
                        </a:rPr>
                        <a:t>1</a:t>
                      </a:r>
                      <a:r>
                        <a:rPr lang="es-CO" sz="1100" b="0" i="0" u="none" strike="noStrike" baseline="0" dirty="0" smtClean="0">
                          <a:solidFill>
                            <a:srgbClr val="000000"/>
                          </a:solidFill>
                          <a:effectLst/>
                          <a:latin typeface="Calibri" panose="020F0502020204030204" pitchFamily="34" charset="0"/>
                        </a:rPr>
                        <a:t> B</a:t>
                      </a:r>
                      <a:r>
                        <a:rPr lang="es-CO" sz="1100" b="0" i="0" u="none" strike="noStrike" dirty="0" smtClean="0">
                          <a:solidFill>
                            <a:srgbClr val="000000"/>
                          </a:solidFill>
                          <a:effectLst/>
                          <a:latin typeface="Calibri" panose="020F0502020204030204" pitchFamily="34" charset="0"/>
                        </a:rPr>
                        <a:t>ono </a:t>
                      </a:r>
                      <a:r>
                        <a:rPr lang="es-CO" sz="1100" b="0" i="0" u="none" strike="noStrike" dirty="0">
                          <a:solidFill>
                            <a:srgbClr val="000000"/>
                          </a:solidFill>
                          <a:effectLst/>
                          <a:latin typeface="Calibri" panose="020F0502020204030204" pitchFamily="34" charset="0"/>
                        </a:rPr>
                        <a:t>de </a:t>
                      </a:r>
                      <a:r>
                        <a:rPr lang="es-CO" sz="1100" b="0" i="0" u="none" strike="noStrike" dirty="0" err="1">
                          <a:solidFill>
                            <a:srgbClr val="000000"/>
                          </a:solidFill>
                          <a:effectLst/>
                          <a:latin typeface="Calibri" panose="020F0502020204030204" pitchFamily="34" charset="0"/>
                        </a:rPr>
                        <a:t>sodexo</a:t>
                      </a:r>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o</a:t>
                      </a:r>
                      <a:r>
                        <a:rPr lang="es-CO" sz="1100" b="0" i="0" u="none" strike="noStrike" baseline="0" dirty="0" smtClean="0">
                          <a:solidFill>
                            <a:srgbClr val="000000"/>
                          </a:solidFill>
                          <a:effectLst/>
                          <a:latin typeface="Calibri" panose="020F0502020204030204" pitchFamily="34" charset="0"/>
                        </a:rPr>
                        <a:t> su equivalente, </a:t>
                      </a:r>
                      <a:r>
                        <a:rPr lang="es-CO" sz="1100" b="0" i="0" u="none" strike="noStrike" dirty="0" smtClean="0">
                          <a:solidFill>
                            <a:srgbClr val="000000"/>
                          </a:solidFill>
                          <a:effectLst/>
                          <a:latin typeface="Calibri" panose="020F0502020204030204" pitchFamily="34" charset="0"/>
                        </a:rPr>
                        <a:t>por </a:t>
                      </a:r>
                      <a:r>
                        <a:rPr lang="es-CO" sz="1100" b="0" i="0" u="none" strike="noStrike" dirty="0">
                          <a:solidFill>
                            <a:srgbClr val="000000"/>
                          </a:solidFill>
                          <a:effectLst/>
                          <a:latin typeface="Calibri" panose="020F0502020204030204" pitchFamily="34" charset="0"/>
                        </a:rPr>
                        <a:t>la suma de </a:t>
                      </a:r>
                      <a:r>
                        <a:rPr lang="es-CO" sz="1100" b="0" i="0" u="none" strike="noStrike" dirty="0" smtClean="0">
                          <a:solidFill>
                            <a:srgbClr val="000000"/>
                          </a:solidFill>
                          <a:effectLst/>
                          <a:latin typeface="Calibri" panose="020F0502020204030204" pitchFamily="34" charset="0"/>
                        </a:rPr>
                        <a:t>$200.000 para cada </a:t>
                      </a:r>
                      <a:r>
                        <a:rPr lang="es-CO" sz="1100" b="0" i="0" u="none" strike="noStrike" dirty="0">
                          <a:solidFill>
                            <a:srgbClr val="000000"/>
                          </a:solidFill>
                          <a:effectLst/>
                          <a:latin typeface="Calibri" panose="020F0502020204030204" pitchFamily="34" charset="0"/>
                        </a:rPr>
                        <a:t>uno </a:t>
                      </a:r>
                      <a:r>
                        <a:rPr lang="es-CO" sz="1100" b="0" i="0" u="none" strike="noStrike" dirty="0" smtClean="0">
                          <a:solidFill>
                            <a:srgbClr val="000000"/>
                          </a:solidFill>
                          <a:effectLst/>
                          <a:latin typeface="Calibri" panose="020F0502020204030204" pitchFamily="34" charset="0"/>
                        </a:rPr>
                        <a:t>, por un </a:t>
                      </a:r>
                      <a:r>
                        <a:rPr lang="es-CO" sz="1100" b="0" i="0" u="none" strike="noStrike" dirty="0">
                          <a:solidFill>
                            <a:srgbClr val="000000"/>
                          </a:solidFill>
                          <a:effectLst/>
                          <a:latin typeface="Calibri" panose="020F0502020204030204" pitchFamily="34" charset="0"/>
                        </a:rPr>
                        <a:t>total de </a:t>
                      </a:r>
                      <a:r>
                        <a:rPr lang="es-CO" sz="1100" b="0" i="0" u="none" strike="noStrike" dirty="0" smtClean="0">
                          <a:solidFill>
                            <a:srgbClr val="000000"/>
                          </a:solidFill>
                          <a:effectLst/>
                          <a:latin typeface="Calibri" panose="020F0502020204030204" pitchFamily="34" charset="0"/>
                        </a:rPr>
                        <a:t>1.000.000.</a:t>
                      </a:r>
                      <a:r>
                        <a:rPr lang="es-ES" sz="1100" b="0" i="0" u="none" strike="noStrike" dirty="0" smtClean="0">
                          <a:solidFill>
                            <a:srgbClr val="000000"/>
                          </a:solidFill>
                          <a:effectLst/>
                          <a:latin typeface="Calibri" panose="020F0502020204030204" pitchFamily="34" charset="0"/>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Esta elección la realizará el Comité de Incentivos de APC-Colombia.</a:t>
                      </a:r>
                    </a:p>
                    <a:p>
                      <a:pPr algn="ctr" fontAlgn="ctr"/>
                      <a:r>
                        <a:rPr lang="es-ES" sz="1100" b="0" i="0" u="none" strike="noStrike" dirty="0" smtClean="0">
                          <a:solidFill>
                            <a:srgbClr val="000000"/>
                          </a:solidFill>
                          <a:effectLst/>
                          <a:latin typeface="Calibri" panose="020F0502020204030204" pitchFamily="34" charset="0"/>
                        </a:rPr>
                        <a:t>(Resolución No. 162 del 29</a:t>
                      </a:r>
                      <a:r>
                        <a:rPr lang="es-ES" sz="1100" b="0" i="0" u="none" strike="noStrike" baseline="0" dirty="0" smtClean="0">
                          <a:solidFill>
                            <a:srgbClr val="000000"/>
                          </a:solidFill>
                          <a:effectLst/>
                          <a:latin typeface="Calibri" panose="020F0502020204030204" pitchFamily="34" charset="0"/>
                        </a:rPr>
                        <a:t> de Abril de 2016 y </a:t>
                      </a: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06787">
                <a:tc>
                  <a:txBody>
                    <a:bodyPr/>
                    <a:lstStyle/>
                    <a:p>
                      <a:pPr algn="ctr" fontAlgn="ctr"/>
                      <a:r>
                        <a:rPr lang="es-CO" sz="1100" b="1" i="0" u="none" strike="noStrike" dirty="0" smtClean="0">
                          <a:solidFill>
                            <a:srgbClr val="000000"/>
                          </a:solidFill>
                          <a:effectLst/>
                          <a:latin typeface="Calibri" panose="020F0502020204030204" pitchFamily="34" charset="0"/>
                        </a:rPr>
                        <a:t>Atención al usuari</a:t>
                      </a:r>
                      <a:r>
                        <a:rPr lang="es-CO" sz="1100" b="1" i="0" u="none" strike="noStrike" baseline="0" dirty="0" smtClean="0">
                          <a:solidFill>
                            <a:srgbClr val="000000"/>
                          </a:solidFill>
                          <a:effectLst/>
                          <a:latin typeface="Calibri" panose="020F0502020204030204" pitchFamily="34" charset="0"/>
                        </a:rPr>
                        <a:t>o interno</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10 </a:t>
                      </a:r>
                      <a:r>
                        <a:rPr lang="es-CO" sz="1100" b="0" i="0" u="none" strike="noStrike" dirty="0">
                          <a:solidFill>
                            <a:srgbClr val="000000"/>
                          </a:solidFill>
                          <a:effectLst/>
                          <a:latin typeface="Calibri" panose="020F0502020204030204" pitchFamily="34" charset="0"/>
                        </a:rPr>
                        <a:t>Servidores públicos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Diciembre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APC-Colombia</a:t>
                      </a:r>
                      <a:r>
                        <a:rPr lang="es-CO" sz="1100" b="0" i="0" u="none" strike="noStrike" dirty="0">
                          <a:solidFill>
                            <a:srgbClr val="000000"/>
                          </a:solidFill>
                          <a:effectLst/>
                          <a:latin typeface="Calibri" panose="020F0502020204030204" pitchFamily="34" charset="0"/>
                        </a:rPr>
                        <a:t>, quiere consolidar una cultura organizacional para los servidores públicos, </a:t>
                      </a:r>
                      <a:r>
                        <a:rPr lang="es-CO" sz="1100" b="0" i="0" u="none" strike="noStrike" dirty="0" smtClean="0">
                          <a:solidFill>
                            <a:srgbClr val="000000"/>
                          </a:solidFill>
                          <a:effectLst/>
                          <a:latin typeface="Calibri" panose="020F0502020204030204" pitchFamily="34" charset="0"/>
                        </a:rPr>
                        <a:t>que</a:t>
                      </a:r>
                      <a:r>
                        <a:rPr lang="es-CO" sz="1100" b="0" i="0" u="none" strike="noStrike" baseline="0" dirty="0" smtClean="0">
                          <a:solidFill>
                            <a:srgbClr val="000000"/>
                          </a:solidFill>
                          <a:effectLst/>
                          <a:latin typeface="Calibri" panose="020F0502020204030204" pitchFamily="34" charset="0"/>
                        </a:rPr>
                        <a:t> lideren</a:t>
                      </a:r>
                      <a:r>
                        <a:rPr lang="es-CO" sz="1100" b="0" i="0" u="none" strike="noStrike" dirty="0" smtClean="0">
                          <a:solidFill>
                            <a:srgbClr val="000000"/>
                          </a:solidFill>
                          <a:effectLst/>
                          <a:latin typeface="Calibri" panose="020F0502020204030204" pitchFamily="34" charset="0"/>
                        </a:rPr>
                        <a:t> </a:t>
                      </a:r>
                      <a:r>
                        <a:rPr lang="es-CO" sz="1100" b="0" i="0" u="none" strike="noStrike" dirty="0">
                          <a:solidFill>
                            <a:srgbClr val="000000"/>
                          </a:solidFill>
                          <a:effectLst/>
                          <a:latin typeface="Calibri" panose="020F0502020204030204" pitchFamily="34" charset="0"/>
                        </a:rPr>
                        <a:t>y </a:t>
                      </a:r>
                      <a:r>
                        <a:rPr lang="es-CO" sz="1100" b="0" i="0" u="none" strike="noStrike" dirty="0" smtClean="0">
                          <a:solidFill>
                            <a:srgbClr val="000000"/>
                          </a:solidFill>
                          <a:effectLst/>
                          <a:latin typeface="Calibri" panose="020F0502020204030204" pitchFamily="34" charset="0"/>
                        </a:rPr>
                        <a:t>se destaquen </a:t>
                      </a:r>
                      <a:r>
                        <a:rPr lang="es-CO" sz="1100" b="0" i="0" u="none" strike="noStrike" dirty="0">
                          <a:solidFill>
                            <a:srgbClr val="000000"/>
                          </a:solidFill>
                          <a:effectLst/>
                          <a:latin typeface="Calibri" panose="020F0502020204030204" pitchFamily="34" charset="0"/>
                        </a:rPr>
                        <a:t>durante el </a:t>
                      </a:r>
                      <a:r>
                        <a:rPr lang="es-CO" sz="1100" b="0" i="0" u="none" strike="noStrike" dirty="0" smtClean="0">
                          <a:solidFill>
                            <a:srgbClr val="000000"/>
                          </a:solidFill>
                          <a:effectLst/>
                          <a:latin typeface="Calibri" panose="020F0502020204030204" pitchFamily="34" charset="0"/>
                        </a:rPr>
                        <a:t>año,</a:t>
                      </a:r>
                      <a:r>
                        <a:rPr lang="es-CO" sz="1100" b="0" i="0" u="none" strike="noStrike" baseline="0" dirty="0" smtClean="0">
                          <a:solidFill>
                            <a:srgbClr val="000000"/>
                          </a:solidFill>
                          <a:effectLst/>
                          <a:latin typeface="Calibri" panose="020F0502020204030204" pitchFamily="34" charset="0"/>
                        </a:rPr>
                        <a:t> en los Proyectos de Aprendizaje en Equipo</a:t>
                      </a:r>
                      <a:r>
                        <a:rPr lang="es-CO" sz="1100" b="0" i="0" u="none" strike="noStrike" dirty="0" smtClean="0">
                          <a:solidFill>
                            <a:srgbClr val="000000"/>
                          </a:solidFill>
                          <a:effectLst/>
                          <a:latin typeface="Calibri" panose="020F0502020204030204" pitchFamily="34" charset="0"/>
                        </a:rPr>
                        <a:t> (PAES)</a:t>
                      </a:r>
                      <a:r>
                        <a:rPr lang="es-CO" sz="1100" b="0" i="0" u="none" strike="noStrike" baseline="0" dirty="0" smtClean="0">
                          <a:solidFill>
                            <a:srgbClr val="000000"/>
                          </a:solidFill>
                          <a:effectLst/>
                          <a:latin typeface="Calibri" panose="020F0502020204030204" pitchFamily="34" charset="0"/>
                        </a:rPr>
                        <a:t> - definidos previamente en el Plan Institucional de Capacitación (PIC) 2018,</a:t>
                      </a:r>
                      <a:r>
                        <a:rPr lang="es-CO" sz="1100" b="0" i="0" u="none" strike="noStrike" dirty="0" smtClean="0">
                          <a:solidFill>
                            <a:srgbClr val="000000"/>
                          </a:solidFill>
                          <a:effectLst/>
                          <a:latin typeface="Calibri" panose="020F0502020204030204" pitchFamily="34" charset="0"/>
                        </a:rPr>
                        <a:t> a quienes se </a:t>
                      </a:r>
                      <a:r>
                        <a:rPr lang="es-CO" sz="1100" b="0" i="0" u="none" strike="noStrike" dirty="0">
                          <a:solidFill>
                            <a:srgbClr val="000000"/>
                          </a:solidFill>
                          <a:effectLst/>
                          <a:latin typeface="Calibri" panose="020F0502020204030204" pitchFamily="34" charset="0"/>
                        </a:rPr>
                        <a:t>les </a:t>
                      </a:r>
                      <a:r>
                        <a:rPr lang="es-CO" sz="1100" b="0" i="0" u="none" strike="noStrike" dirty="0" smtClean="0">
                          <a:solidFill>
                            <a:srgbClr val="000000"/>
                          </a:solidFill>
                          <a:effectLst/>
                          <a:latin typeface="Calibri" panose="020F0502020204030204" pitchFamily="34" charset="0"/>
                        </a:rPr>
                        <a:t>entregará </a:t>
                      </a:r>
                      <a:r>
                        <a:rPr lang="es-CO" sz="1100" b="0" i="0" u="none" strike="noStrike" dirty="0">
                          <a:solidFill>
                            <a:srgbClr val="000000"/>
                          </a:solidFill>
                          <a:effectLst/>
                          <a:latin typeface="Calibri" panose="020F0502020204030204" pitchFamily="34" charset="0"/>
                        </a:rPr>
                        <a:t>un reconocimiento y premiara con </a:t>
                      </a:r>
                      <a:r>
                        <a:rPr lang="es-CO" sz="1100" b="0" i="0" u="none" strike="noStrike" dirty="0" smtClean="0">
                          <a:solidFill>
                            <a:srgbClr val="000000"/>
                          </a:solidFill>
                          <a:effectLst/>
                          <a:latin typeface="Calibri" panose="020F0502020204030204" pitchFamily="34" charset="0"/>
                        </a:rPr>
                        <a:t>1</a:t>
                      </a:r>
                      <a:r>
                        <a:rPr lang="es-CO" sz="1100" b="0" i="0" u="none" strike="noStrike" baseline="0" dirty="0" smtClean="0">
                          <a:solidFill>
                            <a:srgbClr val="000000"/>
                          </a:solidFill>
                          <a:effectLst/>
                          <a:latin typeface="Calibri" panose="020F0502020204030204" pitchFamily="34" charset="0"/>
                        </a:rPr>
                        <a:t> B</a:t>
                      </a:r>
                      <a:r>
                        <a:rPr lang="es-CO" sz="1100" b="0" i="0" u="none" strike="noStrike" dirty="0" smtClean="0">
                          <a:solidFill>
                            <a:srgbClr val="000000"/>
                          </a:solidFill>
                          <a:effectLst/>
                          <a:latin typeface="Calibri" panose="020F0502020204030204" pitchFamily="34" charset="0"/>
                        </a:rPr>
                        <a:t>ono </a:t>
                      </a:r>
                      <a:r>
                        <a:rPr lang="es-CO" sz="1100" b="0" i="0" u="none" strike="noStrike" dirty="0">
                          <a:solidFill>
                            <a:srgbClr val="000000"/>
                          </a:solidFill>
                          <a:effectLst/>
                          <a:latin typeface="Calibri" panose="020F0502020204030204" pitchFamily="34" charset="0"/>
                        </a:rPr>
                        <a:t>de </a:t>
                      </a:r>
                      <a:r>
                        <a:rPr lang="es-CO" sz="1100" b="0" i="0" u="none" strike="noStrike" dirty="0" err="1" smtClean="0">
                          <a:solidFill>
                            <a:srgbClr val="000000"/>
                          </a:solidFill>
                          <a:effectLst/>
                          <a:latin typeface="Calibri" panose="020F0502020204030204" pitchFamily="34" charset="0"/>
                        </a:rPr>
                        <a:t>sodexo</a:t>
                      </a:r>
                      <a:r>
                        <a:rPr lang="es-CO" sz="1100" b="0" i="0" u="none" strike="noStrike" baseline="0" dirty="0" smtClean="0">
                          <a:solidFill>
                            <a:srgbClr val="000000"/>
                          </a:solidFill>
                          <a:effectLst/>
                          <a:latin typeface="Calibri" panose="020F0502020204030204" pitchFamily="34" charset="0"/>
                        </a:rPr>
                        <a:t> o su equivalente, </a:t>
                      </a:r>
                      <a:r>
                        <a:rPr lang="es-CO" sz="1100" b="0" i="0" u="none" strike="noStrike" dirty="0" smtClean="0">
                          <a:solidFill>
                            <a:srgbClr val="000000"/>
                          </a:solidFill>
                          <a:effectLst/>
                          <a:latin typeface="Calibri" panose="020F0502020204030204" pitchFamily="34" charset="0"/>
                        </a:rPr>
                        <a:t>por </a:t>
                      </a:r>
                      <a:r>
                        <a:rPr lang="es-CO" sz="1100" b="0" i="0" u="none" strike="noStrike" dirty="0">
                          <a:solidFill>
                            <a:srgbClr val="000000"/>
                          </a:solidFill>
                          <a:effectLst/>
                          <a:latin typeface="Calibri" panose="020F0502020204030204" pitchFamily="34" charset="0"/>
                        </a:rPr>
                        <a:t>la suma de $</a:t>
                      </a:r>
                      <a:r>
                        <a:rPr lang="es-CO" sz="1100" b="0" i="0" u="none" strike="noStrike" dirty="0" smtClean="0">
                          <a:solidFill>
                            <a:srgbClr val="000000"/>
                          </a:solidFill>
                          <a:effectLst/>
                          <a:latin typeface="Calibri" panose="020F0502020204030204" pitchFamily="34" charset="0"/>
                        </a:rPr>
                        <a:t>100.000</a:t>
                      </a:r>
                      <a:r>
                        <a:rPr lang="es-CO" sz="1100" b="0" i="0" u="none" strike="noStrike" baseline="0" dirty="0" smtClean="0">
                          <a:solidFill>
                            <a:srgbClr val="000000"/>
                          </a:solidFill>
                          <a:effectLst/>
                          <a:latin typeface="Calibri" panose="020F0502020204030204" pitchFamily="34" charset="0"/>
                        </a:rPr>
                        <a:t> para cada uno, por </a:t>
                      </a:r>
                      <a:r>
                        <a:rPr lang="es-CO" sz="1100" b="0" i="0" u="none" strike="noStrike" dirty="0" smtClean="0">
                          <a:solidFill>
                            <a:srgbClr val="000000"/>
                          </a:solidFill>
                          <a:effectLst/>
                          <a:latin typeface="Calibri" panose="020F0502020204030204" pitchFamily="34" charset="0"/>
                        </a:rPr>
                        <a:t>un </a:t>
                      </a:r>
                      <a:r>
                        <a:rPr lang="es-CO" sz="1100" b="0" i="0" u="none" strike="noStrike" dirty="0">
                          <a:solidFill>
                            <a:srgbClr val="000000"/>
                          </a:solidFill>
                          <a:effectLst/>
                          <a:latin typeface="Calibri" panose="020F0502020204030204" pitchFamily="34" charset="0"/>
                        </a:rPr>
                        <a:t>total de </a:t>
                      </a:r>
                      <a:r>
                        <a:rPr lang="es-CO" sz="1100" b="0" i="0" u="none" strike="noStrike" dirty="0" smtClean="0">
                          <a:solidFill>
                            <a:srgbClr val="000000"/>
                          </a:solidFill>
                          <a:effectLst/>
                          <a:latin typeface="Calibri" panose="020F0502020204030204" pitchFamily="34" charset="0"/>
                        </a:rPr>
                        <a:t>$2.000.000.</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Esta elección la realizará el Comité de Incentivos de APC-Colombia.</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Calibri" panose="020F0502020204030204" pitchFamily="34" charset="0"/>
                        </a:rPr>
                        <a:t>(Resolución No. 162 del 29</a:t>
                      </a:r>
                      <a:r>
                        <a:rPr lang="es-ES" sz="1100" b="0" i="0" u="none" strike="noStrike" baseline="0" dirty="0" smtClean="0">
                          <a:solidFill>
                            <a:srgbClr val="000000"/>
                          </a:solidFill>
                          <a:effectLst/>
                          <a:latin typeface="Calibri" panose="020F0502020204030204" pitchFamily="34" charset="0"/>
                        </a:rPr>
                        <a:t> de Abril de 2016 y </a:t>
                      </a: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7792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148227"/>
            <a:ext cx="3259667"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2000" b="1" dirty="0" smtClean="0"/>
              <a:t>         Plan </a:t>
            </a:r>
            <a:r>
              <a:rPr lang="es-ES" sz="2000" b="1" dirty="0"/>
              <a:t>de Incentivos 2018</a:t>
            </a:r>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Imagen 8"/>
          <p:cNvPicPr>
            <a:picLocks noChangeAspect="1"/>
          </p:cNvPicPr>
          <p:nvPr/>
        </p:nvPicPr>
        <p:blipFill>
          <a:blip r:embed="rId3"/>
          <a:stretch>
            <a:fillRect/>
          </a:stretch>
        </p:blipFill>
        <p:spPr>
          <a:xfrm>
            <a:off x="107950" y="1316688"/>
            <a:ext cx="1636181" cy="2133600"/>
          </a:xfrm>
          <a:prstGeom prst="rect">
            <a:avLst/>
          </a:prstGeom>
        </p:spPr>
      </p:pic>
      <p:pic>
        <p:nvPicPr>
          <p:cNvPr id="12" name="Imagen 11"/>
          <p:cNvPicPr>
            <a:picLocks noChangeAspect="1"/>
          </p:cNvPicPr>
          <p:nvPr/>
        </p:nvPicPr>
        <p:blipFill>
          <a:blip r:embed="rId4"/>
          <a:stretch>
            <a:fillRect/>
          </a:stretch>
        </p:blipFill>
        <p:spPr>
          <a:xfrm>
            <a:off x="155575" y="4139144"/>
            <a:ext cx="1609195" cy="2143125"/>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377637332"/>
              </p:ext>
            </p:extLst>
          </p:nvPr>
        </p:nvGraphicFramePr>
        <p:xfrm>
          <a:off x="1879600" y="895042"/>
          <a:ext cx="10058400" cy="5283159"/>
        </p:xfrm>
        <a:graphic>
          <a:graphicData uri="http://schemas.openxmlformats.org/drawingml/2006/table">
            <a:tbl>
              <a:tblPr>
                <a:effectLst>
                  <a:innerShdw blurRad="114300">
                    <a:prstClr val="black"/>
                  </a:innerShdw>
                </a:effectLst>
              </a:tblPr>
              <a:tblGrid>
                <a:gridCol w="1473200"/>
                <a:gridCol w="1485418"/>
                <a:gridCol w="810228"/>
                <a:gridCol w="6289554"/>
              </a:tblGrid>
              <a:tr h="307145">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4480">
                <a:tc>
                  <a:txBody>
                    <a:bodyPr/>
                    <a:lstStyle/>
                    <a:p>
                      <a:pPr algn="ctr" fontAlgn="ctr"/>
                      <a:r>
                        <a:rPr lang="es-CO" sz="1100" b="1" i="0" u="none" strike="noStrike" dirty="0">
                          <a:solidFill>
                            <a:srgbClr val="000000"/>
                          </a:solidFill>
                          <a:effectLst/>
                          <a:latin typeface="Calibri" panose="020F0502020204030204" pitchFamily="34" charset="0"/>
                        </a:rPr>
                        <a:t>Uso de la </a:t>
                      </a:r>
                      <a:r>
                        <a:rPr lang="es-CO" sz="1100" b="1" i="0" u="none" strike="noStrike" dirty="0" smtClean="0">
                          <a:solidFill>
                            <a:srgbClr val="000000"/>
                          </a:solidFill>
                          <a:effectLst/>
                          <a:latin typeface="Calibri" panose="020F0502020204030204" pitchFamily="34" charset="0"/>
                        </a:rPr>
                        <a:t>bicicleta</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Interesados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Todo el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Medio día libre laboral remunerado por cada 30 veces que certifiquen haber llegado en bicicleta a APC-Colombia, incentivo para promover el uso de la bicicleta en el territorio nacional por parte de los servidores </a:t>
                      </a:r>
                      <a:r>
                        <a:rPr lang="es-CO" sz="1100" b="0" i="0" u="none" strike="noStrike" dirty="0" smtClean="0">
                          <a:solidFill>
                            <a:srgbClr val="000000"/>
                          </a:solidFill>
                          <a:effectLst/>
                          <a:latin typeface="Calibri" panose="020F0502020204030204" pitchFamily="34" charset="0"/>
                        </a:rPr>
                        <a:t>públicos .</a:t>
                      </a:r>
                    </a:p>
                    <a:p>
                      <a:pPr algn="ctr" fontAlgn="ctr"/>
                      <a:r>
                        <a:rPr lang="es-CO" sz="1100" b="0" i="0" u="none" strike="noStrike" dirty="0" smtClean="0">
                          <a:solidFill>
                            <a:srgbClr val="000000"/>
                          </a:solidFill>
                          <a:effectLst/>
                          <a:latin typeface="Calibri" panose="020F0502020204030204" pitchFamily="34" charset="0"/>
                        </a:rPr>
                        <a:t>(</a:t>
                      </a:r>
                      <a:r>
                        <a:rPr lang="es-CO" sz="1100" b="0" i="0" u="none" strike="noStrike" dirty="0">
                          <a:solidFill>
                            <a:srgbClr val="000000"/>
                          </a:solidFill>
                          <a:effectLst/>
                          <a:latin typeface="Calibri" panose="020F0502020204030204" pitchFamily="34" charset="0"/>
                        </a:rPr>
                        <a:t>Ley No. 1811 del 21 de octubre de 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95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1" i="0" u="none" strike="noStrike" dirty="0" smtClean="0">
                          <a:solidFill>
                            <a:srgbClr val="000000"/>
                          </a:solidFill>
                          <a:effectLst/>
                          <a:latin typeface="Calibri" panose="020F0502020204030204" pitchFamily="34" charset="0"/>
                        </a:rPr>
                        <a:t>Reconocimiento por ”Permanencia en la Agencia”</a:t>
                      </a:r>
                    </a:p>
                    <a:p>
                      <a:pPr algn="ctr" fontAlgn="ct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10 Servidores</a:t>
                      </a:r>
                      <a:r>
                        <a:rPr lang="es-ES" sz="1100" b="0" i="0" u="none" strike="noStrike" baseline="0" dirty="0" smtClean="0">
                          <a:solidFill>
                            <a:srgbClr val="000000"/>
                          </a:solidFill>
                          <a:effectLst/>
                          <a:latin typeface="Calibri" panose="020F0502020204030204" pitchFamily="34" charset="0"/>
                        </a:rPr>
                        <a:t> 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Diciembre</a:t>
                      </a:r>
                    </a:p>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APC-Colombia, quiere</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consolidar una cultura organizacional, dirigida al fortalecimiento del sentido de pertenencia, compromiso y responsabilidad de los servidores públicos, que hayan cumplido 6 años de prestar sus servicios a la Agencia, a quienes se les entregará un reconocimiento</a:t>
                      </a:r>
                      <a:r>
                        <a:rPr lang="es-CO" sz="1100" b="0" i="0" u="none" strike="noStrike" baseline="0" dirty="0" smtClean="0">
                          <a:solidFill>
                            <a:srgbClr val="000000"/>
                          </a:solidFill>
                          <a:effectLst/>
                          <a:latin typeface="Calibri" panose="020F0502020204030204" pitchFamily="34" charset="0"/>
                        </a:rPr>
                        <a:t> no pecuniario individual.</a:t>
                      </a:r>
                      <a:endParaRPr lang="es-CO" sz="1100" b="0" i="0" u="none" strike="noStrike" dirty="0" smtClean="0">
                        <a:solidFill>
                          <a:srgbClr val="000000"/>
                        </a:solidFill>
                        <a:effectLst/>
                        <a:latin typeface="Calibri" panose="020F0502020204030204" pitchFamily="34" charset="0"/>
                      </a:endParaRPr>
                    </a:p>
                    <a:p>
                      <a:pPr algn="ctr" fontAlgn="ctr"/>
                      <a:r>
                        <a:rPr lang="es-CO" sz="1100" b="0" i="0" u="none" strike="noStrike" dirty="0" smtClean="0">
                          <a:solidFill>
                            <a:srgbClr val="000000"/>
                          </a:solidFill>
                          <a:effectLst/>
                          <a:latin typeface="Calibri" panose="020F0502020204030204" pitchFamily="34" charset="0"/>
                        </a:rPr>
                        <a:t> </a:t>
                      </a:r>
                      <a:r>
                        <a:rPr lang="es-CO" sz="1100" b="0" i="0" u="none" strike="noStrike" baseline="0" dirty="0" smtClean="0">
                          <a:solidFill>
                            <a:srgbClr val="000000"/>
                          </a:solidFill>
                          <a:effectLst/>
                          <a:latin typeface="Calibri" panose="020F0502020204030204" pitchFamily="34" charset="0"/>
                        </a:rPr>
                        <a:t>Esta elección la realizará el Comité de Incentivos de APC-Colombia</a:t>
                      </a:r>
                      <a:endParaRPr lang="es-CO" sz="1100" b="0" i="0" u="none" strike="noStrike" dirty="0" smtClean="0">
                        <a:solidFill>
                          <a:srgbClr val="000000"/>
                        </a:solidFill>
                        <a:effectLst/>
                        <a:latin typeface="Calibri" panose="020F0502020204030204" pitchFamily="34" charset="0"/>
                      </a:endParaRPr>
                    </a:p>
                    <a:p>
                      <a:pPr algn="ctr" fontAlgn="ctr"/>
                      <a:r>
                        <a:rPr lang="es-ES" sz="1100" b="0" i="0" u="none" strike="noStrike" dirty="0" smtClean="0">
                          <a:solidFill>
                            <a:srgbClr val="000000"/>
                          </a:solidFill>
                          <a:effectLst/>
                          <a:latin typeface="Calibri" panose="020F0502020204030204" pitchFamily="34" charset="0"/>
                        </a:rPr>
                        <a:t>(Decreto</a:t>
                      </a:r>
                      <a:r>
                        <a:rPr lang="es-ES" sz="1100" b="0" i="0" u="none" strike="noStrike" baseline="0" dirty="0" smtClean="0">
                          <a:solidFill>
                            <a:srgbClr val="000000"/>
                          </a:solidFill>
                          <a:effectLst/>
                          <a:latin typeface="Calibri" panose="020F0502020204030204" pitchFamily="34" charset="0"/>
                        </a:rPr>
                        <a:t> No. 2865 del 10 de Diciembre de 2013).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9520">
                <a:tc>
                  <a:txBody>
                    <a:bodyPr/>
                    <a:lstStyle/>
                    <a:p>
                      <a:pPr algn="ctr" fontAlgn="ctr"/>
                      <a:r>
                        <a:rPr lang="es-CO" sz="1100" b="1" i="0" u="none" strike="noStrike" dirty="0" smtClean="0">
                          <a:solidFill>
                            <a:srgbClr val="000000"/>
                          </a:solidFill>
                          <a:effectLst/>
                          <a:latin typeface="Calibri" panose="020F0502020204030204" pitchFamily="34" charset="0"/>
                        </a:rPr>
                        <a:t>Reconocimiento por</a:t>
                      </a:r>
                      <a:r>
                        <a:rPr lang="es-CO" sz="1100" b="1" i="0" u="none" strike="noStrike" baseline="0" dirty="0" smtClean="0">
                          <a:solidFill>
                            <a:srgbClr val="000000"/>
                          </a:solidFill>
                          <a:effectLst/>
                          <a:latin typeface="Calibri" panose="020F0502020204030204" pitchFamily="34" charset="0"/>
                        </a:rPr>
                        <a:t> “Embajador Ético”</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5 Servidores públicos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Diciembre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APC-Colombia, quiere consolidar una cultura organizacional para los servidores públicos,</a:t>
                      </a:r>
                      <a:r>
                        <a:rPr lang="es-CO" sz="1100" b="0" i="0" u="none" strike="noStrike" baseline="0" dirty="0" smtClean="0">
                          <a:solidFill>
                            <a:srgbClr val="000000"/>
                          </a:solidFill>
                          <a:effectLst/>
                          <a:latin typeface="Calibri" panose="020F0502020204030204" pitchFamily="34" charset="0"/>
                        </a:rPr>
                        <a:t> basados en los principios y los valores del Código de Excelencia Ético (CEE), </a:t>
                      </a:r>
                      <a:r>
                        <a:rPr lang="es-CO" sz="1100" b="0" i="0" u="none" strike="noStrike" dirty="0" smtClean="0">
                          <a:solidFill>
                            <a:srgbClr val="000000"/>
                          </a:solidFill>
                          <a:effectLst/>
                          <a:latin typeface="Calibri" panose="020F0502020204030204" pitchFamily="34" charset="0"/>
                        </a:rPr>
                        <a:t>entregando un reconocimiento no pecuniario individual, a un servidor público de cada dirección que se destaque  durante el año, por demostrar la excelente apropiación de los principios</a:t>
                      </a:r>
                      <a:r>
                        <a:rPr lang="es-CO" sz="1100" b="0" i="0" u="none" strike="noStrike" baseline="0" dirty="0" smtClean="0">
                          <a:solidFill>
                            <a:srgbClr val="000000"/>
                          </a:solidFill>
                          <a:effectLst/>
                          <a:latin typeface="Calibri" panose="020F0502020204030204" pitchFamily="34" charset="0"/>
                        </a:rPr>
                        <a:t> y los </a:t>
                      </a:r>
                      <a:r>
                        <a:rPr lang="es-CO" sz="1100" b="0" i="0" u="none" strike="noStrike" dirty="0" smtClean="0">
                          <a:solidFill>
                            <a:srgbClr val="000000"/>
                          </a:solidFill>
                          <a:effectLst/>
                          <a:latin typeface="Calibri" panose="020F0502020204030204" pitchFamily="34" charset="0"/>
                        </a:rPr>
                        <a:t>valores institucionales .</a:t>
                      </a:r>
                    </a:p>
                    <a:p>
                      <a:pPr algn="ctr" fontAlgn="ctr"/>
                      <a:r>
                        <a:rPr lang="es-CO" sz="1100" b="0" i="0" u="none" strike="noStrike" baseline="0" dirty="0" smtClean="0">
                          <a:solidFill>
                            <a:srgbClr val="000000"/>
                          </a:solidFill>
                          <a:effectLst/>
                          <a:latin typeface="Calibri" panose="020F0502020204030204" pitchFamily="34" charset="0"/>
                        </a:rPr>
                        <a:t>(Esta elección la realizará cada equipo de trabajo - Dirección por votación).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45894">
                <a:tc>
                  <a:txBody>
                    <a:bodyPr/>
                    <a:lstStyle/>
                    <a:p>
                      <a:pPr algn="ctr" fontAlgn="ctr"/>
                      <a:r>
                        <a:rPr lang="es-CO" sz="1100" b="1" i="0" u="none" strike="noStrike" dirty="0" smtClean="0">
                          <a:solidFill>
                            <a:srgbClr val="000000"/>
                          </a:solidFill>
                          <a:effectLst/>
                          <a:latin typeface="Calibri" panose="020F0502020204030204" pitchFamily="34" charset="0"/>
                        </a:rPr>
                        <a:t>Reconocimiento por equipos</a:t>
                      </a:r>
                      <a:r>
                        <a:rPr lang="es-CO" sz="1100" b="1" i="0" u="none" strike="noStrike" baseline="0" dirty="0" smtClean="0">
                          <a:solidFill>
                            <a:srgbClr val="000000"/>
                          </a:solidFill>
                          <a:effectLst/>
                          <a:latin typeface="Calibri" panose="020F0502020204030204" pitchFamily="34" charset="0"/>
                        </a:rPr>
                        <a:t> </a:t>
                      </a:r>
                      <a:r>
                        <a:rPr lang="es-CO" sz="1100" b="1" i="0" u="none" strike="noStrike" dirty="0" smtClean="0">
                          <a:solidFill>
                            <a:srgbClr val="000000"/>
                          </a:solidFill>
                          <a:effectLst/>
                          <a:latin typeface="Calibri" panose="020F0502020204030204" pitchFamily="34" charset="0"/>
                        </a:rPr>
                        <a:t>de trabajo</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Equipos de trabajo</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smtClean="0">
                          <a:solidFill>
                            <a:srgbClr val="000000"/>
                          </a:solidFill>
                          <a:effectLst/>
                          <a:latin typeface="Calibri" panose="020F0502020204030204" pitchFamily="34" charset="0"/>
                        </a:rPr>
                        <a:t>Diciembre</a:t>
                      </a:r>
                      <a:endParaRPr lang="es-CO" sz="11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APC-Colombia, quiere consolidar una cultura organizacional para el trabajo en equipo entre los servidores públicos, entregando un reconocimiento pecuniario en los términos establecidos por la normatividad</a:t>
                      </a:r>
                      <a:r>
                        <a:rPr lang="es-CO" sz="1100" b="0" i="0" u="none" strike="noStrike" baseline="0" dirty="0" smtClean="0">
                          <a:solidFill>
                            <a:srgbClr val="000000"/>
                          </a:solidFill>
                          <a:effectLst/>
                          <a:latin typeface="Calibri" panose="020F0502020204030204" pitchFamily="34" charset="0"/>
                        </a:rPr>
                        <a:t> vigente para el tema, por la suma de </a:t>
                      </a:r>
                      <a:r>
                        <a:rPr lang="es-CO" sz="1100" b="0" i="0" u="none" strike="noStrike" dirty="0" smtClean="0">
                          <a:solidFill>
                            <a:srgbClr val="000000"/>
                          </a:solidFill>
                          <a:effectLst/>
                          <a:latin typeface="Calibri" panose="020F0502020204030204" pitchFamily="34" charset="0"/>
                        </a:rPr>
                        <a:t>$1.000.000.</a:t>
                      </a:r>
                      <a:endParaRPr lang="es-ES" sz="1100" b="0" i="0" u="none" strike="noStrike" dirty="0" smtClean="0">
                        <a:solidFill>
                          <a:srgbClr val="00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baseline="0" dirty="0" smtClean="0">
                          <a:solidFill>
                            <a:srgbClr val="000000"/>
                          </a:solidFill>
                          <a:effectLst/>
                          <a:latin typeface="Calibri" panose="020F0502020204030204" pitchFamily="34" charset="0"/>
                        </a:rPr>
                        <a:t>Esta elección la realizará el Comité de Incentivos de APC-Colombia</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Calibri" panose="020F0502020204030204" pitchFamily="34" charset="0"/>
                        </a:rPr>
                        <a:t>(Resolución No. 162 del 29</a:t>
                      </a:r>
                      <a:r>
                        <a:rPr lang="es-ES" sz="1100" b="0" i="0" u="none" strike="noStrike" baseline="0" dirty="0" smtClean="0">
                          <a:solidFill>
                            <a:srgbClr val="000000"/>
                          </a:solidFill>
                          <a:effectLst/>
                          <a:latin typeface="Calibri" panose="020F0502020204030204" pitchFamily="34" charset="0"/>
                        </a:rPr>
                        <a:t> de Abril de 2016 y </a:t>
                      </a:r>
                      <a:r>
                        <a:rPr lang="es-CO" sz="1100" b="0" i="0" u="none" strike="noStrike" baseline="0" dirty="0" smtClean="0">
                          <a:solidFill>
                            <a:srgbClr val="000000"/>
                          </a:solidFill>
                          <a:effectLst/>
                          <a:latin typeface="Calibri" panose="020F0502020204030204" pitchFamily="34" charset="0"/>
                        </a:rPr>
                        <a:t>Decreto No. 1083 del  26 de Mayo de 2015</a:t>
                      </a:r>
                      <a:r>
                        <a:rPr lang="es-ES" sz="1100" b="0" i="0" u="none" strike="noStrike" baseline="0" dirty="0" smtClean="0">
                          <a:solidFill>
                            <a:srgbClr val="000000"/>
                          </a:solidFill>
                          <a:effectLst/>
                          <a:latin typeface="Calibri" panose="020F0502020204030204" pitchFamily="34" charset="0"/>
                        </a:rPr>
                        <a:t>).</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6600">
                <a:tc>
                  <a:txBody>
                    <a:bodyPr/>
                    <a:lstStyle/>
                    <a:p>
                      <a:pPr algn="ctr" fontAlgn="ctr"/>
                      <a:r>
                        <a:rPr lang="es-CO" sz="1100" b="1" i="0" u="none" strike="noStrike" dirty="0" smtClean="0">
                          <a:solidFill>
                            <a:srgbClr val="000000"/>
                          </a:solidFill>
                          <a:effectLst/>
                          <a:latin typeface="Calibri" panose="020F0502020204030204" pitchFamily="34" charset="0"/>
                        </a:rPr>
                        <a:t>Reunión avances de gestión / Ceremonia de Incentivos</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smtClean="0">
                          <a:solidFill>
                            <a:srgbClr val="000000"/>
                          </a:solidFill>
                          <a:effectLst/>
                          <a:latin typeface="Calibri" panose="020F0502020204030204" pitchFamily="34" charset="0"/>
                        </a:rPr>
                        <a:t>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smtClean="0">
                          <a:solidFill>
                            <a:srgbClr val="000000"/>
                          </a:solidFill>
                          <a:effectLst/>
                          <a:latin typeface="Calibri" panose="020F0502020204030204" pitchFamily="34" charset="0"/>
                        </a:rPr>
                        <a:t>Diciembre</a:t>
                      </a:r>
                      <a:endParaRPr lang="es-CO" sz="11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Evento de cierre de gestión, espacio de integración social, para los funcionarios de APC-Colombia </a:t>
                      </a:r>
                    </a:p>
                    <a:p>
                      <a:pPr algn="ctr" fontAlgn="ctr"/>
                      <a:r>
                        <a:rPr lang="es-CO" sz="1100" b="0" i="0" u="none" strike="noStrike" dirty="0" smtClean="0">
                          <a:solidFill>
                            <a:srgbClr val="000000"/>
                          </a:solidFill>
                          <a:effectLst/>
                          <a:latin typeface="Calibri" panose="020F0502020204030204" pitchFamily="34" charset="0"/>
                        </a:rPr>
                        <a:t>(entrada, almuerzo y bebida).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62810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2" name="Rectángulo 11"/>
          <p:cNvSpPr/>
          <p:nvPr/>
        </p:nvSpPr>
        <p:spPr>
          <a:xfrm>
            <a:off x="0" y="206437"/>
            <a:ext cx="4581525"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Inversión </a:t>
            </a:r>
            <a:r>
              <a:rPr lang="es-CO" sz="2000" b="1" dirty="0">
                <a:solidFill>
                  <a:schemeClr val="bg1"/>
                </a:solidFill>
              </a:rPr>
              <a:t>de Estímulos e Incentivos 2018</a:t>
            </a:r>
            <a:endParaRPr lang="es-ES" sz="2000" dirty="0"/>
          </a:p>
        </p:txBody>
      </p:sp>
      <p:graphicFrame>
        <p:nvGraphicFramePr>
          <p:cNvPr id="4" name="Gráfico 3"/>
          <p:cNvGraphicFramePr>
            <a:graphicFrameLocks/>
          </p:cNvGraphicFramePr>
          <p:nvPr>
            <p:extLst>
              <p:ext uri="{D42A27DB-BD31-4B8C-83A1-F6EECF244321}">
                <p14:modId xmlns:p14="http://schemas.microsoft.com/office/powerpoint/2010/main" val="1094053305"/>
              </p:ext>
            </p:extLst>
          </p:nvPr>
        </p:nvGraphicFramePr>
        <p:xfrm>
          <a:off x="316442" y="686042"/>
          <a:ext cx="8530166" cy="5541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331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550156775"/>
              </p:ext>
            </p:extLst>
          </p:nvPr>
        </p:nvGraphicFramePr>
        <p:xfrm>
          <a:off x="677332" y="609842"/>
          <a:ext cx="10879667" cy="5350691"/>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contenido 2"/>
          <p:cNvSpPr>
            <a:spLocks noGrp="1"/>
          </p:cNvSpPr>
          <p:nvPr>
            <p:ph idx="1"/>
          </p:nvPr>
        </p:nvSpPr>
        <p:spPr>
          <a:xfrm>
            <a:off x="812800" y="2397071"/>
            <a:ext cx="10515600" cy="3753908"/>
          </a:xfrm>
        </p:spPr>
        <p:txBody>
          <a:bodyPr>
            <a:normAutofit fontScale="62500" lnSpcReduction="20000"/>
          </a:bodyPr>
          <a:lstStyle/>
          <a:p>
            <a:pPr marL="0" indent="0">
              <a:buNone/>
            </a:pPr>
            <a:r>
              <a:rPr lang="es-ES_tradnl" dirty="0" smtClean="0"/>
              <a:t>Dada </a:t>
            </a:r>
            <a:r>
              <a:rPr lang="es-ES_tradnl" dirty="0"/>
              <a:t>en Bogotá, D.C. </a:t>
            </a:r>
            <a:r>
              <a:rPr lang="es-ES_tradnl" dirty="0" smtClean="0"/>
              <a:t>a los 26 de Marzo de 2018.</a:t>
            </a:r>
            <a:endParaRPr lang="es-CO" dirty="0"/>
          </a:p>
          <a:p>
            <a:pPr marL="0" indent="0">
              <a:buNone/>
            </a:pPr>
            <a:r>
              <a:rPr lang="es-ES_tradnl" dirty="0"/>
              <a:t> </a:t>
            </a:r>
            <a:endParaRPr lang="es-CO" dirty="0"/>
          </a:p>
          <a:p>
            <a:pPr marL="0" indent="0">
              <a:buNone/>
            </a:pPr>
            <a:r>
              <a:rPr lang="es-ES_tradnl" dirty="0"/>
              <a:t> </a:t>
            </a:r>
            <a:endParaRPr lang="es-CO" dirty="0" smtClean="0"/>
          </a:p>
          <a:p>
            <a:pPr marL="0" indent="0">
              <a:buNone/>
            </a:pPr>
            <a:r>
              <a:rPr lang="es-ES_tradnl" dirty="0" smtClean="0"/>
              <a:t> </a:t>
            </a:r>
            <a:endParaRPr lang="es-CO" dirty="0" smtClean="0"/>
          </a:p>
          <a:p>
            <a:pPr marL="0" indent="0" algn="ctr">
              <a:buNone/>
            </a:pPr>
            <a:r>
              <a:rPr lang="es-ES_tradnl" b="1" dirty="0"/>
              <a:t> </a:t>
            </a:r>
            <a:r>
              <a:rPr lang="es-CO" b="1" dirty="0"/>
              <a:t>ORIGINAL FIRMADO</a:t>
            </a:r>
            <a:endParaRPr lang="es-CO" b="1" dirty="0"/>
          </a:p>
          <a:p>
            <a:pPr marL="0" indent="0" algn="ctr">
              <a:buNone/>
            </a:pPr>
            <a:r>
              <a:rPr lang="es-ES_tradnl" b="1" dirty="0"/>
              <a:t>SERGIO ALFONSO LONDOÑO ZUREK</a:t>
            </a:r>
            <a:endParaRPr lang="es-CO" dirty="0"/>
          </a:p>
          <a:p>
            <a:pPr marL="0" indent="0" algn="ctr">
              <a:buNone/>
            </a:pPr>
            <a:r>
              <a:rPr lang="es-ES_tradnl" b="1" dirty="0"/>
              <a:t>DIRECTOR GENERAL</a:t>
            </a:r>
            <a:endParaRPr lang="es-CO" dirty="0"/>
          </a:p>
          <a:p>
            <a:pPr marL="0" indent="0">
              <a:buNone/>
            </a:pPr>
            <a:r>
              <a:rPr lang="es-ES_tradnl" dirty="0"/>
              <a:t> </a:t>
            </a:r>
            <a:endParaRPr lang="es-CO" dirty="0"/>
          </a:p>
          <a:p>
            <a:pPr marL="0" indent="0">
              <a:buNone/>
            </a:pPr>
            <a:r>
              <a:rPr lang="es-ES_tradnl" dirty="0"/>
              <a:t> </a:t>
            </a:r>
            <a:endParaRPr lang="es-CO" dirty="0"/>
          </a:p>
          <a:p>
            <a:r>
              <a:rPr lang="es-ES_tradnl" sz="1900" dirty="0"/>
              <a:t>Aprobó: Verónica Monterrosa Torres - Directora Administrativa y Financiera</a:t>
            </a:r>
            <a:endParaRPr lang="es-CO" sz="1900" dirty="0"/>
          </a:p>
          <a:p>
            <a:r>
              <a:rPr lang="es-ES_tradnl" sz="1900" dirty="0"/>
              <a:t>Revisó: Julio César Cadavid Gómez - Coordinador Grupo de Gestión del Talento Humano </a:t>
            </a:r>
            <a:endParaRPr lang="es-CO" sz="1900" dirty="0"/>
          </a:p>
          <a:p>
            <a:r>
              <a:rPr lang="es-ES_tradnl" sz="1900" dirty="0"/>
              <a:t>Elaboró: Diana Alexandra Briceño Sierra - Profesional Universitario TH</a:t>
            </a:r>
            <a:endParaRPr lang="es-CO" sz="1900" dirty="0"/>
          </a:p>
          <a:p>
            <a:endParaRPr lang="es-CO" dirty="0"/>
          </a:p>
        </p:txBody>
      </p:sp>
    </p:spTree>
    <p:extLst>
      <p:ext uri="{BB962C8B-B14F-4D97-AF65-F5344CB8AC3E}">
        <p14:creationId xmlns:p14="http://schemas.microsoft.com/office/powerpoint/2010/main" val="341747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0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7" name="Forma libre 16">
            <a:hlinkClick r:id="rId3" action="ppaction://hlinksldjump"/>
          </p:cNvPr>
          <p:cNvSpPr/>
          <p:nvPr/>
        </p:nvSpPr>
        <p:spPr>
          <a:xfrm>
            <a:off x="662433" y="659574"/>
            <a:ext cx="2834949" cy="2013944"/>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a:solidFill>
              <a:srgbClr val="C41720"/>
            </a:solidFill>
          </a:ln>
        </p:spPr>
        <p:style>
          <a:lnRef idx="2">
            <a:schemeClr val="accent2"/>
          </a:lnRef>
          <a:fillRef idx="1">
            <a:schemeClr val="lt1"/>
          </a:fillRef>
          <a:effectRef idx="0">
            <a:schemeClr val="accent2"/>
          </a:effectRef>
          <a:fontRef idx="minor">
            <a:schemeClr val="dk1"/>
          </a:fontRef>
        </p:style>
        <p:txBody>
          <a:bodyPr spcFirstLastPara="0" vert="horz" wrap="square" lIns="565986" tIns="569284" rIns="565986" bIns="569284" numCol="1" spcCol="1270" anchor="ctr" anchorCtr="0">
            <a:noAutofit/>
          </a:bodyPr>
          <a:lstStyle/>
          <a:p>
            <a:pPr algn="ctr" defTabSz="711200">
              <a:lnSpc>
                <a:spcPct val="90000"/>
              </a:lnSpc>
              <a:spcBef>
                <a:spcPct val="0"/>
              </a:spcBef>
              <a:spcAft>
                <a:spcPct val="35000"/>
              </a:spcAft>
            </a:pPr>
            <a:r>
              <a:rPr lang="es-CO" sz="1600" dirty="0" smtClean="0"/>
              <a:t>Descripción Sociodemográfica de APC-Colombia </a:t>
            </a:r>
            <a:endParaRPr lang="es-CO" sz="1600" kern="1200" dirty="0"/>
          </a:p>
        </p:txBody>
      </p:sp>
      <p:sp>
        <p:nvSpPr>
          <p:cNvPr id="18" name="Forma libre 17"/>
          <p:cNvSpPr/>
          <p:nvPr/>
        </p:nvSpPr>
        <p:spPr>
          <a:xfrm>
            <a:off x="4466888" y="164891"/>
            <a:ext cx="3414815" cy="2817340"/>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ln>
            <a:solidFill>
              <a:srgbClr val="C00000"/>
            </a:solidFill>
          </a:ln>
        </p:spPr>
        <p:style>
          <a:lnRef idx="0">
            <a:schemeClr val="accent1"/>
          </a:lnRef>
          <a:fillRef idx="3">
            <a:schemeClr val="accent1"/>
          </a:fillRef>
          <a:effectRef idx="3">
            <a:schemeClr val="accent1"/>
          </a:effectRef>
          <a:fontRef idx="minor">
            <a:schemeClr val="lt1"/>
          </a:fontRef>
        </p:style>
        <p:txBody>
          <a:bodyPr spcFirstLastPara="0" vert="horz" wrap="square" lIns="644886" tIns="743833" rIns="644886" bIns="795955" numCol="1" spcCol="1270" anchor="ctr" anchorCtr="0">
            <a:noAutofit/>
          </a:bodyPr>
          <a:lstStyle/>
          <a:p>
            <a:pPr lvl="0" algn="ctr" defTabSz="1600200">
              <a:lnSpc>
                <a:spcPct val="90000"/>
              </a:lnSpc>
              <a:spcBef>
                <a:spcPct val="0"/>
              </a:spcBef>
              <a:spcAft>
                <a:spcPct val="35000"/>
              </a:spcAft>
            </a:pPr>
            <a:r>
              <a:rPr lang="es-CO" sz="3600" kern="1200" dirty="0" smtClean="0">
                <a:solidFill>
                  <a:schemeClr val="bg1"/>
                </a:solidFill>
              </a:rPr>
              <a:t>INSUMOS </a:t>
            </a:r>
            <a:endParaRPr lang="es-CO" sz="3600" kern="1200" dirty="0">
              <a:solidFill>
                <a:schemeClr val="bg1"/>
              </a:solidFill>
            </a:endParaRPr>
          </a:p>
        </p:txBody>
      </p:sp>
      <p:sp>
        <p:nvSpPr>
          <p:cNvPr id="19" name="Forma libre 18"/>
          <p:cNvSpPr/>
          <p:nvPr/>
        </p:nvSpPr>
        <p:spPr>
          <a:xfrm>
            <a:off x="8715743" y="659574"/>
            <a:ext cx="2746574" cy="1827974"/>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565986" tIns="569284" rIns="565986" bIns="569284" numCol="1" spcCol="1270" anchor="ctr" anchorCtr="0">
            <a:noAutofit/>
          </a:bodyPr>
          <a:lstStyle/>
          <a:p>
            <a:pPr algn="ctr" defTabSz="711200">
              <a:lnSpc>
                <a:spcPct val="90000"/>
              </a:lnSpc>
              <a:spcBef>
                <a:spcPct val="0"/>
              </a:spcBef>
              <a:spcAft>
                <a:spcPct val="35000"/>
              </a:spcAft>
            </a:pPr>
            <a:r>
              <a:rPr lang="es-MX" sz="1600" dirty="0" smtClean="0"/>
              <a:t>Encuesta </a:t>
            </a:r>
            <a:r>
              <a:rPr lang="es-MX" sz="1600" dirty="0"/>
              <a:t>de percepción de impacto PEI </a:t>
            </a:r>
            <a:r>
              <a:rPr lang="es-MX" sz="1600" dirty="0" smtClean="0"/>
              <a:t>2017</a:t>
            </a:r>
            <a:endParaRPr lang="es-CO" sz="1600" dirty="0">
              <a:solidFill>
                <a:schemeClr val="dk1"/>
              </a:solidFill>
            </a:endParaRPr>
          </a:p>
        </p:txBody>
      </p:sp>
      <p:sp>
        <p:nvSpPr>
          <p:cNvPr id="24" name="Forma libre 23">
            <a:hlinkClick r:id="" action="ppaction://noaction"/>
          </p:cNvPr>
          <p:cNvSpPr/>
          <p:nvPr/>
        </p:nvSpPr>
        <p:spPr>
          <a:xfrm>
            <a:off x="8805184" y="3132331"/>
            <a:ext cx="2739326" cy="179144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565986" tIns="569284" rIns="565986" bIns="569284" numCol="1" spcCol="1270" anchor="ctr" anchorCtr="0">
            <a:noAutofit/>
          </a:bodyPr>
          <a:lstStyle/>
          <a:p>
            <a:pPr algn="ctr" defTabSz="711200">
              <a:lnSpc>
                <a:spcPct val="90000"/>
              </a:lnSpc>
              <a:spcBef>
                <a:spcPct val="0"/>
              </a:spcBef>
              <a:spcAft>
                <a:spcPct val="35000"/>
              </a:spcAft>
            </a:pPr>
            <a:endParaRPr lang="es-CO" sz="1600" dirty="0" smtClean="0"/>
          </a:p>
          <a:p>
            <a:pPr algn="ctr" defTabSz="711200">
              <a:lnSpc>
                <a:spcPct val="90000"/>
              </a:lnSpc>
              <a:spcBef>
                <a:spcPct val="0"/>
              </a:spcBef>
              <a:spcAft>
                <a:spcPct val="35000"/>
              </a:spcAft>
            </a:pPr>
            <a:r>
              <a:rPr lang="es-CO" sz="1600" dirty="0"/>
              <a:t>Informe de resultados </a:t>
            </a:r>
            <a:r>
              <a:rPr lang="es-CO" sz="1600" dirty="0" smtClean="0"/>
              <a:t>PEI </a:t>
            </a:r>
            <a:r>
              <a:rPr lang="es-CO" sz="1600" dirty="0"/>
              <a:t>2017</a:t>
            </a:r>
          </a:p>
          <a:p>
            <a:pPr algn="ctr" defTabSz="711200">
              <a:lnSpc>
                <a:spcPct val="90000"/>
              </a:lnSpc>
              <a:spcBef>
                <a:spcPct val="0"/>
              </a:spcBef>
              <a:spcAft>
                <a:spcPct val="35000"/>
              </a:spcAft>
            </a:pPr>
            <a:endParaRPr lang="es-CO" sz="1600" dirty="0">
              <a:solidFill>
                <a:schemeClr val="dk1"/>
              </a:solidFill>
            </a:endParaRPr>
          </a:p>
        </p:txBody>
      </p:sp>
      <p:sp>
        <p:nvSpPr>
          <p:cNvPr id="34" name="Forma libre 33"/>
          <p:cNvSpPr/>
          <p:nvPr/>
        </p:nvSpPr>
        <p:spPr>
          <a:xfrm>
            <a:off x="662432" y="3290944"/>
            <a:ext cx="2834949" cy="2013944"/>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565986" tIns="569284" rIns="565986" bIns="569284" numCol="1" spcCol="1270" anchor="ctr" anchorCtr="0">
            <a:noAutofit/>
          </a:bodyPr>
          <a:lstStyle/>
          <a:p>
            <a:pPr algn="ctr" defTabSz="711200">
              <a:lnSpc>
                <a:spcPct val="90000"/>
              </a:lnSpc>
              <a:spcBef>
                <a:spcPct val="0"/>
              </a:spcBef>
              <a:spcAft>
                <a:spcPct val="35000"/>
              </a:spcAft>
            </a:pPr>
            <a:r>
              <a:rPr lang="es-CO" sz="1600" dirty="0" smtClean="0"/>
              <a:t>Resultados de la Medición del Riesgo Psicosocial 2017</a:t>
            </a:r>
            <a:endParaRPr lang="es-CO" sz="1600" kern="1200" dirty="0"/>
          </a:p>
        </p:txBody>
      </p:sp>
      <p:sp>
        <p:nvSpPr>
          <p:cNvPr id="7" name="Forma libre 6">
            <a:hlinkClick r:id="" action="ppaction://noaction"/>
          </p:cNvPr>
          <p:cNvSpPr/>
          <p:nvPr/>
        </p:nvSpPr>
        <p:spPr>
          <a:xfrm>
            <a:off x="4572000" y="3290944"/>
            <a:ext cx="3378200" cy="247485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565986" tIns="569284" rIns="565986" bIns="569284" numCol="1" spcCol="1270" anchor="ctr" anchorCtr="0">
            <a:noAutofit/>
          </a:bodyPr>
          <a:lstStyle/>
          <a:p>
            <a:pPr algn="ctr" defTabSz="711200">
              <a:lnSpc>
                <a:spcPct val="90000"/>
              </a:lnSpc>
              <a:spcBef>
                <a:spcPct val="0"/>
              </a:spcBef>
              <a:spcAft>
                <a:spcPct val="35000"/>
              </a:spcAft>
            </a:pPr>
            <a:endParaRPr lang="es-CO" sz="1600" dirty="0" smtClean="0"/>
          </a:p>
          <a:p>
            <a:pPr algn="ctr" defTabSz="711200">
              <a:lnSpc>
                <a:spcPct val="90000"/>
              </a:lnSpc>
              <a:spcBef>
                <a:spcPct val="0"/>
              </a:spcBef>
              <a:spcAft>
                <a:spcPct val="35000"/>
              </a:spcAft>
            </a:pPr>
            <a:endParaRPr lang="es-CO" sz="1600" dirty="0" smtClean="0"/>
          </a:p>
          <a:p>
            <a:pPr algn="ctr" defTabSz="711200">
              <a:lnSpc>
                <a:spcPct val="90000"/>
              </a:lnSpc>
              <a:spcBef>
                <a:spcPct val="0"/>
              </a:spcBef>
              <a:spcAft>
                <a:spcPct val="35000"/>
              </a:spcAft>
            </a:pPr>
            <a:r>
              <a:rPr lang="es-CO" sz="1600" dirty="0" smtClean="0"/>
              <a:t>Mesas </a:t>
            </a:r>
            <a:r>
              <a:rPr lang="es-CO" sz="1600" dirty="0"/>
              <a:t>de trabajo </a:t>
            </a:r>
            <a:r>
              <a:rPr lang="es-CO" sz="1600" dirty="0" smtClean="0"/>
              <a:t>de recolección de </a:t>
            </a:r>
            <a:r>
              <a:rPr lang="es-CO" dirty="0" smtClean="0">
                <a:solidFill>
                  <a:srgbClr val="00B0F0"/>
                </a:solidFill>
              </a:rPr>
              <a:t>necesidades y expectativas </a:t>
            </a:r>
            <a:r>
              <a:rPr lang="es-CO" sz="1600" dirty="0" smtClean="0"/>
              <a:t>PEI 2018</a:t>
            </a:r>
            <a:r>
              <a:rPr lang="es-CO" sz="1400" dirty="0" smtClean="0"/>
              <a:t>   </a:t>
            </a:r>
            <a:r>
              <a:rPr lang="es-MX" sz="1400" dirty="0" smtClean="0"/>
              <a:t>(</a:t>
            </a:r>
            <a:r>
              <a:rPr lang="es-MX" sz="1400" dirty="0"/>
              <a:t>del 15-01-2018 al 15-02-2018)</a:t>
            </a:r>
            <a:endParaRPr lang="es-CO" sz="1400" dirty="0"/>
          </a:p>
          <a:p>
            <a:pPr algn="ctr" defTabSz="711200">
              <a:lnSpc>
                <a:spcPct val="90000"/>
              </a:lnSpc>
              <a:spcBef>
                <a:spcPct val="0"/>
              </a:spcBef>
              <a:spcAft>
                <a:spcPct val="35000"/>
              </a:spcAft>
            </a:pPr>
            <a:endParaRPr lang="es-CO" sz="1600" dirty="0"/>
          </a:p>
          <a:p>
            <a:pPr algn="ctr" defTabSz="711200">
              <a:lnSpc>
                <a:spcPct val="90000"/>
              </a:lnSpc>
              <a:spcBef>
                <a:spcPct val="0"/>
              </a:spcBef>
              <a:spcAft>
                <a:spcPct val="35000"/>
              </a:spcAft>
            </a:pPr>
            <a:endParaRPr lang="es-CO" sz="1600" dirty="0">
              <a:solidFill>
                <a:schemeClr val="dk1"/>
              </a:solidFill>
            </a:endParaRPr>
          </a:p>
        </p:txBody>
      </p:sp>
    </p:spTree>
    <p:extLst>
      <p:ext uri="{BB962C8B-B14F-4D97-AF65-F5344CB8AC3E}">
        <p14:creationId xmlns:p14="http://schemas.microsoft.com/office/powerpoint/2010/main" val="325064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54000"/>
            <a:ext cx="5794375"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smtClean="0">
              <a:solidFill>
                <a:schemeClr val="bg1"/>
              </a:solidFill>
            </a:endParaRPr>
          </a:p>
          <a:p>
            <a:r>
              <a:rPr lang="es-CO" sz="2000" b="1" dirty="0" smtClean="0"/>
              <a:t>         Descripción Sociodemográfica </a:t>
            </a:r>
            <a:r>
              <a:rPr lang="es-CO" sz="2000" b="1" dirty="0"/>
              <a:t>de APC-Colombia </a:t>
            </a:r>
          </a:p>
          <a:p>
            <a:pPr algn="ctr"/>
            <a:endParaRPr lang="es-ES"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 name="Imagen 1"/>
          <p:cNvPicPr>
            <a:picLocks noChangeAspect="1"/>
          </p:cNvPicPr>
          <p:nvPr/>
        </p:nvPicPr>
        <p:blipFill rotWithShape="1">
          <a:blip r:embed="rId2"/>
          <a:srcRect l="12708" t="20672" r="28734" b="15774"/>
          <a:stretch/>
        </p:blipFill>
        <p:spPr>
          <a:xfrm>
            <a:off x="460375" y="887682"/>
            <a:ext cx="5127625" cy="2629600"/>
          </a:xfrm>
          <a:prstGeom prst="rect">
            <a:avLst/>
          </a:prstGeom>
        </p:spPr>
      </p:pic>
      <p:pic>
        <p:nvPicPr>
          <p:cNvPr id="13" name="Imagen 12"/>
          <p:cNvPicPr>
            <a:picLocks noChangeAspect="1"/>
          </p:cNvPicPr>
          <p:nvPr/>
        </p:nvPicPr>
        <p:blipFill rotWithShape="1">
          <a:blip r:embed="rId3"/>
          <a:srcRect l="18047" t="22019" r="32266" b="20288"/>
          <a:stretch/>
        </p:blipFill>
        <p:spPr>
          <a:xfrm>
            <a:off x="6734175" y="465138"/>
            <a:ext cx="4890558" cy="2799731"/>
          </a:xfrm>
          <a:prstGeom prst="rect">
            <a:avLst/>
          </a:prstGeom>
        </p:spPr>
      </p:pic>
      <p:pic>
        <p:nvPicPr>
          <p:cNvPr id="12" name="Picture 7"/>
          <p:cNvPicPr/>
          <p:nvPr/>
        </p:nvPicPr>
        <p:blipFill rotWithShape="1">
          <a:blip r:embed="rId4">
            <a:extLst>
              <a:ext uri="{28A0092B-C50C-407E-A947-70E740481C1C}">
                <a14:useLocalDpi xmlns:a14="http://schemas.microsoft.com/office/drawing/2010/main" val="0"/>
              </a:ext>
            </a:extLst>
          </a:blip>
          <a:srcRect l="29485" t="22803" r="31543" b="27797"/>
          <a:stretch/>
        </p:blipFill>
        <p:spPr bwMode="auto">
          <a:xfrm>
            <a:off x="307975" y="3938149"/>
            <a:ext cx="5486400" cy="2675466"/>
          </a:xfrm>
          <a:prstGeom prst="rect">
            <a:avLst/>
          </a:prstGeom>
          <a:noFill/>
          <a:ln>
            <a:noFill/>
          </a:ln>
          <a:effectLst/>
          <a:extLst/>
        </p:spPr>
      </p:pic>
      <p:pic>
        <p:nvPicPr>
          <p:cNvPr id="14" name="Imagen 13"/>
          <p:cNvPicPr>
            <a:picLocks noChangeAspect="1"/>
          </p:cNvPicPr>
          <p:nvPr/>
        </p:nvPicPr>
        <p:blipFill rotWithShape="1">
          <a:blip r:embed="rId5"/>
          <a:srcRect l="12031" t="23028" r="28672" b="4279"/>
          <a:stretch/>
        </p:blipFill>
        <p:spPr>
          <a:xfrm>
            <a:off x="6734175" y="3877734"/>
            <a:ext cx="4981574" cy="2796296"/>
          </a:xfrm>
          <a:prstGeom prst="rect">
            <a:avLst/>
          </a:prstGeom>
        </p:spPr>
      </p:pic>
    </p:spTree>
    <p:extLst>
      <p:ext uri="{BB962C8B-B14F-4D97-AF65-F5344CB8AC3E}">
        <p14:creationId xmlns:p14="http://schemas.microsoft.com/office/powerpoint/2010/main" val="3180414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 y="254000"/>
            <a:ext cx="5423212"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smtClean="0">
              <a:solidFill>
                <a:schemeClr val="bg1"/>
              </a:solidFill>
            </a:endParaRPr>
          </a:p>
          <a:p>
            <a:r>
              <a:rPr lang="es-CO" sz="2000" b="1" dirty="0" smtClean="0"/>
              <a:t>         Descripción </a:t>
            </a:r>
            <a:r>
              <a:rPr lang="es-CO" sz="2000" b="1" dirty="0"/>
              <a:t>Demográfica de APC-Colombia </a:t>
            </a:r>
          </a:p>
          <a:p>
            <a:pPr algn="ctr"/>
            <a:endParaRPr lang="es-ES" dirty="0"/>
          </a:p>
        </p:txBody>
      </p:sp>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p:cNvPicPr>
            <a:picLocks noChangeAspect="1"/>
          </p:cNvPicPr>
          <p:nvPr/>
        </p:nvPicPr>
        <p:blipFill rotWithShape="1">
          <a:blip r:embed="rId2"/>
          <a:srcRect l="15938" t="20865" r="30859" b="8750"/>
          <a:stretch/>
        </p:blipFill>
        <p:spPr>
          <a:xfrm>
            <a:off x="6851648" y="312737"/>
            <a:ext cx="4959351" cy="2735173"/>
          </a:xfrm>
          <a:prstGeom prst="rect">
            <a:avLst/>
          </a:prstGeom>
        </p:spPr>
      </p:pic>
      <p:sp>
        <p:nvSpPr>
          <p:cNvPr id="14" name="5 CuadroTexto"/>
          <p:cNvSpPr txBox="1"/>
          <p:nvPr/>
        </p:nvSpPr>
        <p:spPr>
          <a:xfrm>
            <a:off x="612775" y="820558"/>
            <a:ext cx="3857625" cy="308610"/>
          </a:xfrm>
          <a:prstGeom prst="rect">
            <a:avLst/>
          </a:prstGeom>
          <a:noFill/>
        </p:spPr>
        <p:txBody>
          <a:bodyPr wrap="square" rtlCol="0">
            <a:spAutoFit/>
          </a:bodyPr>
          <a:lstStyle/>
          <a:p>
            <a:pPr algn="ctr">
              <a:spcAft>
                <a:spcPts val="0"/>
              </a:spcAft>
            </a:pPr>
            <a:r>
              <a:rPr lang="es-ES" sz="1400" b="1" kern="1200" dirty="0">
                <a:solidFill>
                  <a:srgbClr val="808080"/>
                </a:solidFill>
                <a:effectLst/>
                <a:latin typeface="Calibri" panose="020F0502020204030204" pitchFamily="34" charset="0"/>
                <a:ea typeface="MS Mincho"/>
                <a:cs typeface="Calibri" panose="020F0502020204030204" pitchFamily="34" charset="0"/>
              </a:rPr>
              <a:t>DISTRIBUCIÓN POR NÚMERO DE HIJOS</a:t>
            </a:r>
            <a:endParaRPr lang="es-CO" sz="1000" dirty="0">
              <a:effectLst/>
              <a:latin typeface="Times" panose="02020603050405020304" pitchFamily="18" charset="0"/>
              <a:ea typeface="MS Mincho"/>
              <a:cs typeface="Times New Roman" panose="02020603050405020304" pitchFamily="18" charset="0"/>
            </a:endParaRPr>
          </a:p>
        </p:txBody>
      </p:sp>
      <p:pic>
        <p:nvPicPr>
          <p:cNvPr id="15" name="Picture 2"/>
          <p:cNvPicPr/>
          <p:nvPr/>
        </p:nvPicPr>
        <p:blipFill>
          <a:blip r:embed="rId3">
            <a:extLst>
              <a:ext uri="{28A0092B-C50C-407E-A947-70E740481C1C}">
                <a14:useLocalDpi xmlns:a14="http://schemas.microsoft.com/office/drawing/2010/main" val="0"/>
              </a:ext>
            </a:extLst>
          </a:blip>
          <a:srcRect l="48437" t="29427" r="11133" b="19792"/>
          <a:stretch>
            <a:fillRect/>
          </a:stretch>
        </p:blipFill>
        <p:spPr bwMode="auto">
          <a:xfrm>
            <a:off x="460375" y="1129168"/>
            <a:ext cx="1918758" cy="2353691"/>
          </a:xfrm>
          <a:prstGeom prst="rect">
            <a:avLst/>
          </a:prstGeom>
          <a:noFill/>
          <a:ln w="9525">
            <a:noFill/>
            <a:miter lim="800000"/>
            <a:headEnd/>
            <a:tailEnd/>
          </a:ln>
          <a:effectLst/>
        </p:spPr>
      </p:pic>
      <p:sp>
        <p:nvSpPr>
          <p:cNvPr id="16" name="6 Abrir llave"/>
          <p:cNvSpPr/>
          <p:nvPr/>
        </p:nvSpPr>
        <p:spPr>
          <a:xfrm>
            <a:off x="2323358" y="1224914"/>
            <a:ext cx="718607" cy="22095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endParaRPr lang="es-CO"/>
          </a:p>
        </p:txBody>
      </p:sp>
      <p:pic>
        <p:nvPicPr>
          <p:cNvPr id="17" name="Picture 3"/>
          <p:cNvPicPr/>
          <p:nvPr/>
        </p:nvPicPr>
        <p:blipFill>
          <a:blip r:embed="rId4">
            <a:extLst>
              <a:ext uri="{28A0092B-C50C-407E-A947-70E740481C1C}">
                <a14:useLocalDpi xmlns:a14="http://schemas.microsoft.com/office/drawing/2010/main" val="0"/>
              </a:ext>
            </a:extLst>
          </a:blip>
          <a:srcRect l="11133" t="24219" r="11914" b="19271"/>
          <a:stretch>
            <a:fillRect/>
          </a:stretch>
        </p:blipFill>
        <p:spPr bwMode="auto">
          <a:xfrm>
            <a:off x="2946713" y="1331886"/>
            <a:ext cx="2476500" cy="2055125"/>
          </a:xfrm>
          <a:prstGeom prst="rect">
            <a:avLst/>
          </a:prstGeom>
          <a:noFill/>
          <a:ln w="9525">
            <a:noFill/>
            <a:miter lim="800000"/>
            <a:headEnd/>
            <a:tailEnd/>
          </a:ln>
          <a:effectLst/>
        </p:spPr>
      </p:pic>
      <p:pic>
        <p:nvPicPr>
          <p:cNvPr id="18" name="11 Imagen"/>
          <p:cNvPicPr/>
          <p:nvPr/>
        </p:nvPicPr>
        <p:blipFill rotWithShape="1">
          <a:blip r:embed="rId5"/>
          <a:srcRect l="22226" t="26938" r="25389" b="4163"/>
          <a:stretch/>
        </p:blipFill>
        <p:spPr>
          <a:xfrm>
            <a:off x="612775" y="3878422"/>
            <a:ext cx="5553075" cy="2724646"/>
          </a:xfrm>
          <a:prstGeom prst="rect">
            <a:avLst/>
          </a:prstGeom>
        </p:spPr>
      </p:pic>
      <p:pic>
        <p:nvPicPr>
          <p:cNvPr id="19" name="Picture 2"/>
          <p:cNvPicPr/>
          <p:nvPr/>
        </p:nvPicPr>
        <p:blipFill rotWithShape="1">
          <a:blip r:embed="rId6">
            <a:extLst>
              <a:ext uri="{28A0092B-C50C-407E-A947-70E740481C1C}">
                <a14:useLocalDpi xmlns:a14="http://schemas.microsoft.com/office/drawing/2010/main" val="0"/>
              </a:ext>
            </a:extLst>
          </a:blip>
          <a:srcRect l="11806" t="32306" r="51908" b="18746"/>
          <a:stretch/>
        </p:blipFill>
        <p:spPr bwMode="auto">
          <a:xfrm>
            <a:off x="8255000" y="4040843"/>
            <a:ext cx="3385608" cy="256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5 CuadroTexto"/>
          <p:cNvSpPr txBox="1"/>
          <p:nvPr/>
        </p:nvSpPr>
        <p:spPr>
          <a:xfrm>
            <a:off x="7780337" y="3352642"/>
            <a:ext cx="3954463" cy="525780"/>
          </a:xfrm>
          <a:prstGeom prst="rect">
            <a:avLst/>
          </a:prstGeom>
          <a:noFill/>
        </p:spPr>
        <p:txBody>
          <a:bodyPr wrap="square" rtlCol="0">
            <a:spAutoFit/>
          </a:bodyPr>
          <a:lstStyle/>
          <a:p>
            <a:pPr algn="ctr">
              <a:spcAft>
                <a:spcPts val="0"/>
              </a:spcAft>
            </a:pPr>
            <a:r>
              <a:rPr lang="es-ES" sz="1400" b="1" kern="1200" dirty="0">
                <a:solidFill>
                  <a:srgbClr val="808080"/>
                </a:solidFill>
                <a:effectLst/>
                <a:latin typeface="Calibri" panose="020F0502020204030204" pitchFamily="34" charset="0"/>
                <a:ea typeface="MS Mincho"/>
                <a:cs typeface="Calibri" panose="020F0502020204030204" pitchFamily="34" charset="0"/>
              </a:rPr>
              <a:t>MEDIOS DE TRANSPORTE QUE UTILIZA</a:t>
            </a:r>
            <a:endParaRPr lang="es-CO" sz="1000" dirty="0">
              <a:effectLst/>
              <a:latin typeface="Times" panose="02020603050405020304" pitchFamily="18" charset="0"/>
              <a:ea typeface="MS Mincho"/>
              <a:cs typeface="Times New Roman" panose="02020603050405020304" pitchFamily="18" charset="0"/>
            </a:endParaRPr>
          </a:p>
          <a:p>
            <a:pPr algn="ctr">
              <a:spcAft>
                <a:spcPts val="0"/>
              </a:spcAft>
            </a:pPr>
            <a:r>
              <a:rPr lang="es-ES" sz="1400" b="1" kern="1200" dirty="0">
                <a:solidFill>
                  <a:srgbClr val="808080"/>
                </a:solidFill>
                <a:effectLst/>
                <a:latin typeface="Calibri" panose="020F0502020204030204" pitchFamily="34" charset="0"/>
                <a:ea typeface="MS Mincho"/>
                <a:cs typeface="Calibri" panose="020F0502020204030204" pitchFamily="34" charset="0"/>
              </a:rPr>
              <a:t>PARA IR A TRABAJAR</a:t>
            </a:r>
            <a:endParaRPr lang="es-CO" sz="1000" dirty="0">
              <a:effectLst/>
              <a:latin typeface="Times"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16239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250322"/>
            <a:ext cx="6282267"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CO" b="1" dirty="0">
              <a:solidFill>
                <a:schemeClr val="bg1"/>
              </a:solidFill>
            </a:endParaRPr>
          </a:p>
          <a:p>
            <a:r>
              <a:rPr lang="es-CO" sz="2000" b="1" dirty="0" smtClean="0">
                <a:solidFill>
                  <a:schemeClr val="bg1"/>
                </a:solidFill>
              </a:rPr>
              <a:t>         Componente </a:t>
            </a:r>
            <a:r>
              <a:rPr lang="es-CO" sz="2000" b="1" dirty="0">
                <a:solidFill>
                  <a:schemeClr val="bg1"/>
                </a:solidFill>
              </a:rPr>
              <a:t>de </a:t>
            </a:r>
            <a:r>
              <a:rPr lang="es-CO" sz="2000" b="1" dirty="0" smtClean="0">
                <a:solidFill>
                  <a:schemeClr val="bg1"/>
                </a:solidFill>
              </a:rPr>
              <a:t>Prevención </a:t>
            </a:r>
            <a:r>
              <a:rPr lang="es-CO" sz="2000" b="1" dirty="0">
                <a:solidFill>
                  <a:schemeClr val="bg1"/>
                </a:solidFill>
              </a:rPr>
              <a:t>y promoción de la </a:t>
            </a:r>
            <a:r>
              <a:rPr lang="es-CO" sz="2000" b="1" dirty="0" smtClean="0">
                <a:solidFill>
                  <a:schemeClr val="bg1"/>
                </a:solidFill>
              </a:rPr>
              <a:t>salud</a:t>
            </a:r>
          </a:p>
          <a:p>
            <a:pPr algn="ct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301" y="1445483"/>
            <a:ext cx="1473200" cy="1609528"/>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3839510080"/>
              </p:ext>
            </p:extLst>
          </p:nvPr>
        </p:nvGraphicFramePr>
        <p:xfrm>
          <a:off x="2430683" y="994718"/>
          <a:ext cx="9421791" cy="5660725"/>
        </p:xfrm>
        <a:graphic>
          <a:graphicData uri="http://schemas.openxmlformats.org/drawingml/2006/table">
            <a:tbl>
              <a:tblPr>
                <a:effectLst>
                  <a:innerShdw blurRad="114300">
                    <a:prstClr val="black"/>
                  </a:innerShdw>
                </a:effectLst>
              </a:tblPr>
              <a:tblGrid>
                <a:gridCol w="1527859"/>
                <a:gridCol w="1504708"/>
                <a:gridCol w="798653"/>
                <a:gridCol w="5590571"/>
              </a:tblGrid>
              <a:tr h="317098">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52650">
                <a:tc>
                  <a:txBody>
                    <a:bodyPr/>
                    <a:lstStyle/>
                    <a:p>
                      <a:pPr algn="ctr" fontAlgn="ctr"/>
                      <a:r>
                        <a:rPr lang="pt-BR" sz="1100" b="1" i="0" u="none" strike="noStrike" dirty="0">
                          <a:solidFill>
                            <a:srgbClr val="000000"/>
                          </a:solidFill>
                          <a:effectLst/>
                          <a:latin typeface="Calibri" panose="020F0502020204030204" pitchFamily="34" charset="0"/>
                        </a:rPr>
                        <a:t>Cuidado Cardiovascular </a:t>
                      </a:r>
                      <a:r>
                        <a:rPr lang="pt-BR" sz="1100" b="1" i="0" u="none" strike="noStrike" dirty="0" smtClean="0">
                          <a:solidFill>
                            <a:srgbClr val="000000"/>
                          </a:solidFill>
                          <a:effectLst/>
                          <a:latin typeface="Calibri" panose="020F0502020204030204" pitchFamily="34" charset="0"/>
                        </a:rPr>
                        <a:t>– “Programa </a:t>
                      </a:r>
                      <a:r>
                        <a:rPr lang="pt-BR" sz="1100" b="1" i="0" u="none" strike="noStrike" dirty="0">
                          <a:solidFill>
                            <a:srgbClr val="000000"/>
                          </a:solidFill>
                          <a:effectLst/>
                          <a:latin typeface="Calibri" panose="020F0502020204030204" pitchFamily="34" charset="0"/>
                        </a:rPr>
                        <a:t>de Deporte o </a:t>
                      </a:r>
                      <a:r>
                        <a:rPr lang="pt-BR" sz="1100" b="1" i="0" u="none" strike="noStrike" dirty="0" err="1" smtClean="0">
                          <a:solidFill>
                            <a:srgbClr val="000000"/>
                          </a:solidFill>
                          <a:effectLst/>
                          <a:latin typeface="Calibri" panose="020F0502020204030204" pitchFamily="34" charset="0"/>
                        </a:rPr>
                        <a:t>Gimnasio</a:t>
                      </a:r>
                      <a:r>
                        <a:rPr lang="pt-BR" sz="1100" b="1" i="0" u="none" strike="noStrike" dirty="0" smtClean="0">
                          <a:solidFill>
                            <a:srgbClr val="000000"/>
                          </a:solidFill>
                          <a:effectLst/>
                          <a:latin typeface="Calibri" panose="020F0502020204030204" pitchFamily="34" charset="0"/>
                        </a:rPr>
                        <a:t>”</a:t>
                      </a:r>
                      <a:endParaRPr lang="pt-BR"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35</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Agosto</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a Octubre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Actividad</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para </a:t>
                      </a:r>
                      <a:r>
                        <a:rPr lang="es-CO" sz="1100" b="0" i="0" u="none" strike="noStrike" dirty="0">
                          <a:solidFill>
                            <a:srgbClr val="000000"/>
                          </a:solidFill>
                          <a:effectLst/>
                          <a:latin typeface="Calibri" panose="020F0502020204030204" pitchFamily="34" charset="0"/>
                        </a:rPr>
                        <a:t>controlar y disminuir el  </a:t>
                      </a:r>
                      <a:r>
                        <a:rPr lang="es-CO" sz="1100" b="0" i="0" u="none" strike="noStrike" dirty="0" smtClean="0">
                          <a:solidFill>
                            <a:srgbClr val="000000"/>
                          </a:solidFill>
                          <a:effectLst/>
                          <a:latin typeface="Calibri" panose="020F0502020204030204" pitchFamily="34" charset="0"/>
                        </a:rPr>
                        <a:t>riesgo </a:t>
                      </a:r>
                      <a:r>
                        <a:rPr lang="es-CO" sz="1100" b="0" i="0" u="none" strike="noStrike" dirty="0">
                          <a:solidFill>
                            <a:srgbClr val="000000"/>
                          </a:solidFill>
                          <a:effectLst/>
                          <a:latin typeface="Calibri" panose="020F0502020204030204" pitchFamily="34" charset="0"/>
                        </a:rPr>
                        <a:t>c</a:t>
                      </a:r>
                      <a:r>
                        <a:rPr lang="es-CO" sz="1100" b="0" i="0" u="none" strike="noStrike" dirty="0" smtClean="0">
                          <a:solidFill>
                            <a:srgbClr val="000000"/>
                          </a:solidFill>
                          <a:effectLst/>
                          <a:latin typeface="Calibri" panose="020F0502020204030204" pitchFamily="34" charset="0"/>
                        </a:rPr>
                        <a:t>ardiovascular</a:t>
                      </a:r>
                      <a:r>
                        <a:rPr lang="es-CO" sz="1100" b="0" i="0" u="none" strike="noStrike" dirty="0">
                          <a:solidFill>
                            <a:srgbClr val="000000"/>
                          </a:solidFill>
                          <a:effectLst/>
                          <a:latin typeface="Calibri" panose="020F0502020204030204" pitchFamily="34" charset="0"/>
                        </a:rPr>
                        <a:t>, acompañado de </a:t>
                      </a:r>
                      <a:r>
                        <a:rPr lang="es-CO" sz="1100" b="0" i="0" u="none" strike="noStrike" dirty="0" smtClean="0">
                          <a:solidFill>
                            <a:srgbClr val="000000"/>
                          </a:solidFill>
                          <a:effectLst/>
                          <a:latin typeface="Calibri" panose="020F0502020204030204" pitchFamily="34" charset="0"/>
                        </a:rPr>
                        <a:t> valoración </a:t>
                      </a:r>
                      <a:r>
                        <a:rPr lang="es-CO" sz="1100" b="0" i="0" u="none" strike="noStrike" dirty="0">
                          <a:solidFill>
                            <a:srgbClr val="000000"/>
                          </a:solidFill>
                          <a:effectLst/>
                          <a:latin typeface="Calibri" panose="020F0502020204030204" pitchFamily="34" charset="0"/>
                        </a:rPr>
                        <a:t>por </a:t>
                      </a:r>
                      <a:r>
                        <a:rPr lang="es-CO" sz="1100" b="0" i="0" u="none" strike="noStrike" dirty="0" err="1" smtClean="0">
                          <a:solidFill>
                            <a:srgbClr val="000000"/>
                          </a:solidFill>
                          <a:effectLst/>
                          <a:latin typeface="Calibri" panose="020F0502020204030204" pitchFamily="34" charset="0"/>
                        </a:rPr>
                        <a:t>deportologó</a:t>
                      </a:r>
                      <a:r>
                        <a:rPr lang="es-CO" sz="1100" b="0" i="0" u="none" strike="noStrike" dirty="0" smtClean="0">
                          <a:solidFill>
                            <a:srgbClr val="000000"/>
                          </a:solidFill>
                          <a:effectLst/>
                          <a:latin typeface="Calibri" panose="020F0502020204030204" pitchFamily="34" charset="0"/>
                        </a:rPr>
                        <a:t>, </a:t>
                      </a:r>
                      <a:r>
                        <a:rPr lang="es-CO" sz="1100" b="0" i="0" u="none" strike="noStrike" dirty="0">
                          <a:solidFill>
                            <a:srgbClr val="000000"/>
                          </a:solidFill>
                          <a:effectLst/>
                          <a:latin typeface="Calibri" panose="020F0502020204030204" pitchFamily="34" charset="0"/>
                        </a:rPr>
                        <a:t>se </a:t>
                      </a:r>
                      <a:r>
                        <a:rPr lang="es-CO" sz="1100" b="0" i="0" u="none" strike="noStrike" dirty="0" smtClean="0">
                          <a:solidFill>
                            <a:srgbClr val="000000"/>
                          </a:solidFill>
                          <a:effectLst/>
                          <a:latin typeface="Calibri" panose="020F0502020204030204" pitchFamily="34" charset="0"/>
                        </a:rPr>
                        <a:t>realizará </a:t>
                      </a:r>
                      <a:r>
                        <a:rPr lang="es-CO" sz="1100" b="0" i="0" u="none" strike="noStrike" dirty="0">
                          <a:solidFill>
                            <a:srgbClr val="000000"/>
                          </a:solidFill>
                          <a:effectLst/>
                          <a:latin typeface="Calibri" panose="020F0502020204030204" pitchFamily="34" charset="0"/>
                        </a:rPr>
                        <a:t>en las </a:t>
                      </a:r>
                      <a:r>
                        <a:rPr lang="es-CO" sz="1100" b="0" i="0" u="none" strike="noStrike" dirty="0" smtClean="0">
                          <a:solidFill>
                            <a:srgbClr val="000000"/>
                          </a:solidFill>
                          <a:effectLst/>
                          <a:latin typeface="Calibri" panose="020F0502020204030204" pitchFamily="34" charset="0"/>
                        </a:rPr>
                        <a:t>instalaciones </a:t>
                      </a:r>
                      <a:r>
                        <a:rPr lang="es-CO" sz="1100" b="0" i="0" u="none" strike="noStrike" dirty="0">
                          <a:solidFill>
                            <a:srgbClr val="000000"/>
                          </a:solidFill>
                          <a:effectLst/>
                          <a:latin typeface="Calibri" panose="020F0502020204030204" pitchFamily="34" charset="0"/>
                        </a:rPr>
                        <a:t>propias </a:t>
                      </a:r>
                      <a:r>
                        <a:rPr lang="es-CO" sz="1100" b="0" i="0" u="none" strike="noStrike" dirty="0" smtClean="0">
                          <a:solidFill>
                            <a:srgbClr val="000000"/>
                          </a:solidFill>
                          <a:effectLst/>
                          <a:latin typeface="Calibri" panose="020F0502020204030204" pitchFamily="34" charset="0"/>
                        </a:rPr>
                        <a:t> del </a:t>
                      </a:r>
                      <a:r>
                        <a:rPr lang="es-CO" sz="1100" b="0" i="0" u="none" strike="noStrike" dirty="0">
                          <a:solidFill>
                            <a:srgbClr val="000000"/>
                          </a:solidFill>
                          <a:effectLst/>
                          <a:latin typeface="Calibri" panose="020F0502020204030204" pitchFamily="34" charset="0"/>
                        </a:rPr>
                        <a:t>contratista o en convenio (CCF), </a:t>
                      </a:r>
                      <a:r>
                        <a:rPr lang="es-CO" sz="1100" b="0" i="0" u="none" strike="noStrike" dirty="0" smtClean="0">
                          <a:solidFill>
                            <a:srgbClr val="000000"/>
                          </a:solidFill>
                          <a:effectLst/>
                          <a:latin typeface="Calibri" panose="020F0502020204030204" pitchFamily="34" charset="0"/>
                        </a:rPr>
                        <a:t>que</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cuenten </a:t>
                      </a:r>
                      <a:r>
                        <a:rPr lang="es-CO" sz="1100" b="0" i="0" u="none" strike="noStrike" dirty="0">
                          <a:solidFill>
                            <a:srgbClr val="000000"/>
                          </a:solidFill>
                          <a:effectLst/>
                          <a:latin typeface="Calibri" panose="020F0502020204030204" pitchFamily="34" charset="0"/>
                        </a:rPr>
                        <a:t>con la idoneidad </a:t>
                      </a:r>
                      <a:r>
                        <a:rPr lang="es-CO" sz="1100" b="0" i="0" u="none" strike="noStrike" dirty="0" smtClean="0">
                          <a:solidFill>
                            <a:srgbClr val="000000"/>
                          </a:solidFill>
                          <a:effectLst/>
                          <a:latin typeface="Calibri" panose="020F0502020204030204" pitchFamily="34" charset="0"/>
                        </a:rPr>
                        <a:t>para</a:t>
                      </a:r>
                      <a:r>
                        <a:rPr lang="es-CO" sz="1100" b="0" i="0" u="none" strike="noStrike" baseline="0" dirty="0" smtClean="0">
                          <a:solidFill>
                            <a:srgbClr val="000000"/>
                          </a:solidFill>
                          <a:effectLst/>
                          <a:latin typeface="Calibri" panose="020F0502020204030204" pitchFamily="34" charset="0"/>
                        </a:rPr>
                        <a:t> su desarrollo</a:t>
                      </a:r>
                      <a:r>
                        <a:rPr lang="es-CO" sz="1100" b="0" i="0" u="none" strike="noStrike" dirty="0" smtClean="0">
                          <a:solidFill>
                            <a:srgbClr val="000000"/>
                          </a:solidFill>
                          <a:effectLst/>
                          <a:latin typeface="Calibri" panose="020F0502020204030204" pitchFamily="34" charset="0"/>
                        </a:rPr>
                        <a:t>,</a:t>
                      </a:r>
                      <a:r>
                        <a:rPr lang="es-CO" sz="1100" b="0" i="0" u="none" strike="noStrike" baseline="0" dirty="0" smtClean="0">
                          <a:solidFill>
                            <a:srgbClr val="000000"/>
                          </a:solidFill>
                          <a:effectLst/>
                          <a:latin typeface="Calibri" panose="020F0502020204030204" pitchFamily="34" charset="0"/>
                        </a:rPr>
                        <a:t> los servidores públicos que participen: deberán asistir como </a:t>
                      </a:r>
                      <a:r>
                        <a:rPr lang="es-CO" sz="1100" b="0" i="0" u="none" strike="noStrike" dirty="0" smtClean="0">
                          <a:solidFill>
                            <a:srgbClr val="000000"/>
                          </a:solidFill>
                          <a:effectLst/>
                          <a:latin typeface="Calibri" panose="020F0502020204030204" pitchFamily="34" charset="0"/>
                        </a:rPr>
                        <a:t>mínimo 12 veces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por </a:t>
                      </a:r>
                      <a:r>
                        <a:rPr lang="es-CO" sz="1100" b="0" i="0" u="none" strike="noStrike" dirty="0">
                          <a:solidFill>
                            <a:srgbClr val="000000"/>
                          </a:solidFill>
                          <a:effectLst/>
                          <a:latin typeface="Calibri" panose="020F0502020204030204" pitchFamily="34" charset="0"/>
                        </a:rPr>
                        <a:t>mes </a:t>
                      </a:r>
                      <a:r>
                        <a:rPr lang="es-CO" sz="1100" b="0" i="0" u="none" strike="noStrike" dirty="0" smtClean="0">
                          <a:solidFill>
                            <a:srgbClr val="000000"/>
                          </a:solidFill>
                          <a:effectLst/>
                          <a:latin typeface="Calibri" panose="020F0502020204030204" pitchFamily="34" charset="0"/>
                        </a:rPr>
                        <a:t>calendario,</a:t>
                      </a:r>
                      <a:r>
                        <a:rPr lang="es-CO" sz="1100" b="0" i="0" u="none" strike="noStrike" baseline="0" dirty="0" smtClean="0">
                          <a:solidFill>
                            <a:srgbClr val="000000"/>
                          </a:solidFill>
                          <a:effectLst/>
                          <a:latin typeface="Calibri" panose="020F0502020204030204" pitchFamily="34" charset="0"/>
                        </a:rPr>
                        <a:t> el servicio  se  prestará por dos </a:t>
                      </a:r>
                      <a:r>
                        <a:rPr lang="es-CO" sz="1100" b="0" i="0" u="none" strike="noStrike" dirty="0" smtClean="0">
                          <a:solidFill>
                            <a:srgbClr val="000000"/>
                          </a:solidFill>
                          <a:effectLst/>
                          <a:latin typeface="Calibri" panose="020F0502020204030204" pitchFamily="34" charset="0"/>
                        </a:rPr>
                        <a:t>meses</a:t>
                      </a:r>
                      <a:r>
                        <a:rPr lang="es-CO" sz="1100" b="0" i="0" u="none" strike="noStrike" baseline="0" dirty="0" smtClean="0">
                          <a:solidFill>
                            <a:srgbClr val="000000"/>
                          </a:solidFill>
                          <a:effectLst/>
                          <a:latin typeface="Calibri" panose="020F0502020204030204" pitchFamily="34" charset="0"/>
                        </a:rPr>
                        <a:t> en el año.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5812">
                <a:tc>
                  <a:txBody>
                    <a:bodyPr/>
                    <a:lstStyle/>
                    <a:p>
                      <a:pPr algn="ctr" fontAlgn="ctr"/>
                      <a:r>
                        <a:rPr lang="es-CO" sz="1100" b="1" i="0" u="none" strike="noStrike" dirty="0">
                          <a:solidFill>
                            <a:srgbClr val="000000"/>
                          </a:solidFill>
                          <a:effectLst/>
                          <a:latin typeface="Calibri" panose="020F0502020204030204" pitchFamily="34" charset="0"/>
                        </a:rPr>
                        <a:t>Taller </a:t>
                      </a:r>
                      <a:r>
                        <a:rPr lang="es-CO" sz="1100" b="1" i="0" u="none" strike="noStrike" dirty="0" smtClean="0">
                          <a:solidFill>
                            <a:srgbClr val="000000"/>
                          </a:solidFill>
                          <a:effectLst/>
                          <a:latin typeface="Calibri" panose="020F0502020204030204" pitchFamily="34" charset="0"/>
                        </a:rPr>
                        <a:t>teórico </a:t>
                      </a:r>
                      <a:r>
                        <a:rPr lang="es-CO" sz="1100" b="1" i="0" u="none" strike="noStrike" dirty="0">
                          <a:solidFill>
                            <a:srgbClr val="000000"/>
                          </a:solidFill>
                          <a:effectLst/>
                          <a:latin typeface="Calibri" panose="020F0502020204030204" pitchFamily="34" charset="0"/>
                        </a:rPr>
                        <a:t>- práctico: "Masaje </a:t>
                      </a:r>
                      <a:r>
                        <a:rPr lang="es-CO" sz="1100" b="1" i="0" u="none" strike="noStrike" dirty="0" err="1">
                          <a:solidFill>
                            <a:srgbClr val="000000"/>
                          </a:solidFill>
                          <a:effectLst/>
                          <a:latin typeface="Calibri" panose="020F0502020204030204" pitchFamily="34" charset="0"/>
                        </a:rPr>
                        <a:t>Shiatsu</a:t>
                      </a:r>
                      <a:r>
                        <a:rPr lang="es-CO"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Junio</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Actividad para saber</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la </a:t>
                      </a:r>
                      <a:r>
                        <a:rPr lang="es-CO" sz="1100" b="0" i="0" u="none" strike="noStrike" dirty="0">
                          <a:solidFill>
                            <a:srgbClr val="000000"/>
                          </a:solidFill>
                          <a:effectLst/>
                          <a:latin typeface="Calibri" panose="020F0502020204030204" pitchFamily="34" charset="0"/>
                        </a:rPr>
                        <a:t>técnica oriental China - Japonesa, que busca el equilibrio de la energía. Consiste en trabajar de manera integral todo el cuerpo, mediante estiramientos, presiones en determinados puntos</a:t>
                      </a:r>
                      <a:r>
                        <a:rPr lang="es-CO" sz="1100" b="0" i="0" u="none" strike="noStrike" dirty="0" smtClean="0">
                          <a:solidFill>
                            <a:srgbClr val="000000"/>
                          </a:solidFill>
                          <a:effectLst/>
                          <a:latin typeface="Calibri" panose="020F0502020204030204" pitchFamily="34" charset="0"/>
                        </a:rPr>
                        <a:t>,</a:t>
                      </a:r>
                      <a:r>
                        <a:rPr lang="es-CO" sz="1100" b="0" i="0" u="none" strike="noStrike" baseline="0" dirty="0" smtClean="0">
                          <a:solidFill>
                            <a:srgbClr val="000000"/>
                          </a:solidFill>
                          <a:effectLst/>
                          <a:latin typeface="Calibri" panose="020F0502020204030204" pitchFamily="34" charset="0"/>
                        </a:rPr>
                        <a:t> entre otros.</a:t>
                      </a:r>
                      <a:r>
                        <a:rPr lang="es-CO" sz="1100" b="0" i="0" u="none" strike="noStrike" dirty="0" smtClean="0">
                          <a:solidFill>
                            <a:srgbClr val="000000"/>
                          </a:solidFill>
                          <a:effectLst/>
                          <a:latin typeface="Calibri" panose="020F0502020204030204" pitchFamily="34" charset="0"/>
                        </a:rPr>
                        <a:t> </a:t>
                      </a:r>
                      <a:r>
                        <a:rPr lang="es-CO" sz="1100" b="0" i="0" u="none" strike="noStrike" dirty="0">
                          <a:solidFill>
                            <a:srgbClr val="000000"/>
                          </a:solidFill>
                          <a:effectLst/>
                          <a:latin typeface="Calibri" panose="020F0502020204030204" pitchFamily="34" charset="0"/>
                        </a:rPr>
                        <a:t>De este modo, se restablecen los canales energéticos internos de manera global, puesto que el lugar donde irradia una molestia no coincide siempre con el origen del problema. Muchas </a:t>
                      </a:r>
                      <a:r>
                        <a:rPr lang="es-CO" sz="1100" b="0" i="0" u="none" strike="noStrike" dirty="0" smtClean="0">
                          <a:solidFill>
                            <a:srgbClr val="000000"/>
                          </a:solidFill>
                          <a:effectLst/>
                          <a:latin typeface="Calibri" panose="020F0502020204030204" pitchFamily="34" charset="0"/>
                        </a:rPr>
                        <a:t>veces, </a:t>
                      </a:r>
                      <a:r>
                        <a:rPr lang="es-CO" sz="1100" b="0" i="0" u="none" strike="noStrike" dirty="0">
                          <a:solidFill>
                            <a:srgbClr val="000000"/>
                          </a:solidFill>
                          <a:effectLst/>
                          <a:latin typeface="Calibri" panose="020F0502020204030204" pitchFamily="34" charset="0"/>
                        </a:rPr>
                        <a:t>una patología se debe a que somatizamos </a:t>
                      </a:r>
                      <a:r>
                        <a:rPr lang="es-CO" sz="1100" b="0" i="0" u="none" strike="noStrike" dirty="0" smtClean="0">
                          <a:solidFill>
                            <a:srgbClr val="000000"/>
                          </a:solidFill>
                          <a:effectLst/>
                          <a:latin typeface="Calibri" panose="020F0502020204030204" pitchFamily="34" charset="0"/>
                        </a:rPr>
                        <a:t>emociones</a:t>
                      </a:r>
                      <a:r>
                        <a:rPr lang="es-CO" sz="1100" b="0" i="0" u="none" strike="noStrike" baseline="0" dirty="0" smtClean="0">
                          <a:solidFill>
                            <a:srgbClr val="000000"/>
                          </a:solidFill>
                          <a:effectLst/>
                          <a:latin typeface="Calibri" panose="020F0502020204030204" pitchFamily="34" charset="0"/>
                        </a:rPr>
                        <a:t> y otras v</a:t>
                      </a:r>
                      <a:r>
                        <a:rPr lang="es-CO" sz="1100" b="0" i="0" u="none" strike="noStrike" dirty="0" smtClean="0">
                          <a:solidFill>
                            <a:srgbClr val="000000"/>
                          </a:solidFill>
                          <a:effectLst/>
                          <a:latin typeface="Calibri" panose="020F0502020204030204" pitchFamily="34" charset="0"/>
                        </a:rPr>
                        <a:t>eces</a:t>
                      </a:r>
                      <a:r>
                        <a:rPr lang="es-CO" sz="1100" b="0" i="0" u="none" strike="noStrike" dirty="0">
                          <a:solidFill>
                            <a:srgbClr val="000000"/>
                          </a:solidFill>
                          <a:effectLst/>
                          <a:latin typeface="Calibri" panose="020F0502020204030204" pitchFamily="34" charset="0"/>
                        </a:rPr>
                        <a:t>, a contracturas internas y profundas que van acortando los </a:t>
                      </a:r>
                      <a:r>
                        <a:rPr lang="es-CO" sz="1100" b="0" i="0" u="none" strike="noStrike" dirty="0" smtClean="0">
                          <a:solidFill>
                            <a:srgbClr val="000000"/>
                          </a:solidFill>
                          <a:effectLst/>
                          <a:latin typeface="Calibri" panose="020F0502020204030204" pitchFamily="34" charset="0"/>
                        </a:rPr>
                        <a:t>músculos,</a:t>
                      </a:r>
                      <a:r>
                        <a:rPr lang="es-CO" sz="1100" b="0" i="0" u="none" strike="noStrike" baseline="0" dirty="0" smtClean="0">
                          <a:solidFill>
                            <a:srgbClr val="000000"/>
                          </a:solidFill>
                          <a:effectLst/>
                          <a:latin typeface="Calibri" panose="020F0502020204030204" pitchFamily="34" charset="0"/>
                        </a:rPr>
                        <a:t> los servidores públicos que participen: recibirán el servicio una sola vez en el año.</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8101">
                <a:tc>
                  <a:txBody>
                    <a:bodyPr/>
                    <a:lstStyle/>
                    <a:p>
                      <a:pPr algn="ctr" fontAlgn="ctr"/>
                      <a:r>
                        <a:rPr lang="es-CO" sz="1100" b="1" i="0" u="none" strike="noStrike" dirty="0">
                          <a:solidFill>
                            <a:srgbClr val="000000"/>
                          </a:solidFill>
                          <a:effectLst/>
                          <a:latin typeface="Calibri" panose="020F0502020204030204" pitchFamily="34" charset="0"/>
                        </a:rPr>
                        <a:t>Taller </a:t>
                      </a:r>
                      <a:r>
                        <a:rPr lang="es-CO" sz="1100" b="1" i="0" u="none" strike="noStrike" dirty="0" smtClean="0">
                          <a:solidFill>
                            <a:srgbClr val="000000"/>
                          </a:solidFill>
                          <a:effectLst/>
                          <a:latin typeface="Calibri" panose="020F0502020204030204" pitchFamily="34" charset="0"/>
                        </a:rPr>
                        <a:t>teórico </a:t>
                      </a:r>
                      <a:r>
                        <a:rPr lang="es-CO" sz="1100" b="1" i="0" u="none" strike="noStrike" dirty="0">
                          <a:solidFill>
                            <a:srgbClr val="000000"/>
                          </a:solidFill>
                          <a:effectLst/>
                          <a:latin typeface="Calibri" panose="020F0502020204030204" pitchFamily="34" charset="0"/>
                        </a:rPr>
                        <a:t>- práctico: "El arte de la cocina sana"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Julio</a:t>
                      </a:r>
                      <a:r>
                        <a:rPr lang="es-CO" sz="1100" b="0" i="0" u="none" strike="noStrike" baseline="0" dirty="0" smtClean="0">
                          <a:solidFill>
                            <a:srgbClr val="000000"/>
                          </a:solidFill>
                          <a:effectLst/>
                          <a:latin typeface="Calibri" panose="020F0502020204030204" pitchFamily="34" charset="0"/>
                        </a:rPr>
                        <a:t> y Octubre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Actividad  para conocer </a:t>
                      </a:r>
                      <a:r>
                        <a:rPr lang="es-CO" sz="1100" b="0" i="0" u="none" strike="noStrike" dirty="0">
                          <a:solidFill>
                            <a:srgbClr val="000000"/>
                          </a:solidFill>
                          <a:effectLst/>
                          <a:latin typeface="Calibri" panose="020F0502020204030204" pitchFamily="34" charset="0"/>
                        </a:rPr>
                        <a:t>las propiedades de los distintos alimentos, cómo combinarlos para aprovechar al máximo sus beneficios, que alimentos son los </a:t>
                      </a:r>
                      <a:r>
                        <a:rPr lang="es-CO" sz="1100" b="0" i="0" u="none" strike="noStrike" dirty="0" smtClean="0">
                          <a:solidFill>
                            <a:srgbClr val="000000"/>
                          </a:solidFill>
                          <a:effectLst/>
                          <a:latin typeface="Calibri" panose="020F0502020204030204" pitchFamily="34" charset="0"/>
                        </a:rPr>
                        <a:t>más</a:t>
                      </a:r>
                      <a:r>
                        <a:rPr lang="es-CO" sz="1100" b="0" i="0" u="none" strike="noStrike" baseline="0" dirty="0" smtClean="0">
                          <a:solidFill>
                            <a:srgbClr val="000000"/>
                          </a:solidFill>
                          <a:effectLst/>
                          <a:latin typeface="Calibri" panose="020F0502020204030204" pitchFamily="34" charset="0"/>
                        </a:rPr>
                        <a:t> adecuados </a:t>
                      </a:r>
                      <a:r>
                        <a:rPr lang="es-CO" sz="1100" b="0" i="0" u="none" strike="noStrike" dirty="0" smtClean="0">
                          <a:solidFill>
                            <a:srgbClr val="000000"/>
                          </a:solidFill>
                          <a:effectLst/>
                          <a:latin typeface="Calibri" panose="020F0502020204030204" pitchFamily="34" charset="0"/>
                        </a:rPr>
                        <a:t>para </a:t>
                      </a:r>
                      <a:r>
                        <a:rPr lang="es-CO" sz="1100" b="0" i="0" u="none" strike="noStrike" dirty="0">
                          <a:solidFill>
                            <a:srgbClr val="000000"/>
                          </a:solidFill>
                          <a:effectLst/>
                          <a:latin typeface="Calibri" panose="020F0502020204030204" pitchFamily="34" charset="0"/>
                        </a:rPr>
                        <a:t>la </a:t>
                      </a:r>
                      <a:r>
                        <a:rPr lang="es-CO" sz="1100" b="0" i="0" u="none" strike="noStrike" dirty="0" smtClean="0">
                          <a:solidFill>
                            <a:srgbClr val="000000"/>
                          </a:solidFill>
                          <a:effectLst/>
                          <a:latin typeface="Calibri" panose="020F0502020204030204" pitchFamily="34" charset="0"/>
                        </a:rPr>
                        <a:t>salud</a:t>
                      </a:r>
                      <a:r>
                        <a:rPr lang="es-CO" sz="1100" b="0" i="0" u="none" strike="noStrike" baseline="0" dirty="0" smtClean="0">
                          <a:solidFill>
                            <a:srgbClr val="000000"/>
                          </a:solidFill>
                          <a:effectLst/>
                          <a:latin typeface="Calibri" panose="020F0502020204030204" pitchFamily="34" charset="0"/>
                        </a:rPr>
                        <a:t> y </a:t>
                      </a:r>
                      <a:r>
                        <a:rPr lang="es-CO" sz="1100" b="0" i="0" u="none" strike="noStrike" dirty="0" smtClean="0">
                          <a:solidFill>
                            <a:srgbClr val="000000"/>
                          </a:solidFill>
                          <a:effectLst/>
                          <a:latin typeface="Calibri" panose="020F0502020204030204" pitchFamily="34" charset="0"/>
                        </a:rPr>
                        <a:t> </a:t>
                      </a:r>
                      <a:r>
                        <a:rPr lang="es-CO" sz="1100" b="0" i="0" u="none" strike="noStrike" dirty="0">
                          <a:solidFill>
                            <a:srgbClr val="000000"/>
                          </a:solidFill>
                          <a:effectLst/>
                          <a:latin typeface="Calibri" panose="020F0502020204030204" pitchFamily="34" charset="0"/>
                        </a:rPr>
                        <a:t>recetas que se convierten en </a:t>
                      </a:r>
                      <a:r>
                        <a:rPr lang="es-CO" sz="1100" b="0" i="0" u="none" strike="noStrike" dirty="0" smtClean="0">
                          <a:solidFill>
                            <a:srgbClr val="000000"/>
                          </a:solidFill>
                          <a:effectLst/>
                          <a:latin typeface="Calibri" panose="020F0502020204030204" pitchFamily="34" charset="0"/>
                        </a:rPr>
                        <a:t>hábitos </a:t>
                      </a:r>
                      <a:r>
                        <a:rPr lang="es-CO" sz="1100" b="0" i="0" u="none" strike="noStrike" dirty="0">
                          <a:solidFill>
                            <a:srgbClr val="000000"/>
                          </a:solidFill>
                          <a:effectLst/>
                          <a:latin typeface="Calibri" panose="020F0502020204030204" pitchFamily="34" charset="0"/>
                        </a:rPr>
                        <a:t>nutricionales para una cocina saludable </a:t>
                      </a:r>
                      <a:r>
                        <a:rPr lang="es-CO" sz="1100" b="0" i="0" u="none" strike="noStrike" dirty="0" smtClean="0">
                          <a:solidFill>
                            <a:srgbClr val="000000"/>
                          </a:solidFill>
                          <a:effectLst/>
                          <a:latin typeface="Calibri" panose="020F0502020204030204" pitchFamily="34" charset="0"/>
                        </a:rPr>
                        <a:t>(ensaladas, </a:t>
                      </a:r>
                      <a:r>
                        <a:rPr lang="es-CO" sz="1100" b="0" i="0" u="none" strike="noStrike" dirty="0">
                          <a:solidFill>
                            <a:srgbClr val="000000"/>
                          </a:solidFill>
                          <a:effectLst/>
                          <a:latin typeface="Calibri" panose="020F0502020204030204" pitchFamily="34" charset="0"/>
                        </a:rPr>
                        <a:t>batidos, </a:t>
                      </a:r>
                      <a:r>
                        <a:rPr lang="es-CO" sz="1100" b="0" i="0" u="none" strike="noStrike" dirty="0" smtClean="0">
                          <a:solidFill>
                            <a:srgbClr val="000000"/>
                          </a:solidFill>
                          <a:effectLst/>
                          <a:latin typeface="Calibri" panose="020F0502020204030204" pitchFamily="34" charset="0"/>
                        </a:rPr>
                        <a:t>platos, entre otros),</a:t>
                      </a:r>
                      <a:r>
                        <a:rPr lang="es-CO" sz="1100" b="0" i="0" u="none" strike="noStrike" baseline="0" dirty="0" smtClean="0">
                          <a:solidFill>
                            <a:srgbClr val="000000"/>
                          </a:solidFill>
                          <a:effectLst/>
                          <a:latin typeface="Calibri" panose="020F0502020204030204" pitchFamily="34" charset="0"/>
                        </a:rPr>
                        <a:t> los participantes : recibirán dos sesiones  en el año.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0147">
                <a:tc>
                  <a:txBody>
                    <a:bodyPr/>
                    <a:lstStyle/>
                    <a:p>
                      <a:pPr algn="ctr" fontAlgn="ctr"/>
                      <a:r>
                        <a:rPr lang="es-CO" sz="1100" b="1" i="0" u="none" strike="noStrike" dirty="0" smtClean="0">
                          <a:solidFill>
                            <a:srgbClr val="000000"/>
                          </a:solidFill>
                          <a:effectLst/>
                          <a:latin typeface="Calibri" panose="020F0502020204030204" pitchFamily="34" charset="0"/>
                        </a:rPr>
                        <a:t>Actívate </a:t>
                      </a:r>
                      <a:r>
                        <a:rPr lang="es-CO" sz="1100" b="1" i="0" u="none" strike="noStrike" dirty="0">
                          <a:solidFill>
                            <a:srgbClr val="000000"/>
                          </a:solidFill>
                          <a:effectLst/>
                          <a:latin typeface="Calibri" panose="020F0502020204030204" pitchFamily="34" charset="0"/>
                        </a:rPr>
                        <a:t>estilos de vida saludable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Agosto</a:t>
                      </a:r>
                      <a:r>
                        <a:rPr lang="es-CO" sz="1100" b="0" i="0" u="none" strike="noStrike" baseline="0" dirty="0" smtClean="0">
                          <a:solidFill>
                            <a:srgbClr val="000000"/>
                          </a:solidFill>
                          <a:effectLst/>
                          <a:latin typeface="Calibri" panose="020F0502020204030204" pitchFamily="34" charset="0"/>
                        </a:rPr>
                        <a:t> y Noviembre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Actividad para aprender </a:t>
                      </a:r>
                      <a:r>
                        <a:rPr lang="es-CO" sz="1100" b="0" i="0" u="none" strike="noStrike" dirty="0">
                          <a:solidFill>
                            <a:srgbClr val="000000"/>
                          </a:solidFill>
                          <a:effectLst/>
                          <a:latin typeface="Calibri" panose="020F0502020204030204" pitchFamily="34" charset="0"/>
                        </a:rPr>
                        <a:t>técnicas de bailes (danza, rumba, zumba o aeróbicos), </a:t>
                      </a:r>
                      <a:r>
                        <a:rPr lang="es-CO" sz="1100" b="0" i="0" u="none" strike="noStrike" dirty="0" smtClean="0">
                          <a:solidFill>
                            <a:srgbClr val="000000"/>
                          </a:solidFill>
                          <a:effectLst/>
                          <a:latin typeface="Calibri" panose="020F0502020204030204" pitchFamily="34" charset="0"/>
                        </a:rPr>
                        <a:t>que permiten </a:t>
                      </a:r>
                      <a:r>
                        <a:rPr lang="es-CO" sz="1100" b="0" i="0" u="none" strike="noStrike" dirty="0">
                          <a:solidFill>
                            <a:srgbClr val="000000"/>
                          </a:solidFill>
                          <a:effectLst/>
                          <a:latin typeface="Calibri" panose="020F0502020204030204" pitchFamily="34" charset="0"/>
                        </a:rPr>
                        <a:t>tener equilibrio entre cuerpo y </a:t>
                      </a:r>
                      <a:r>
                        <a:rPr lang="es-CO" sz="1100" b="0" i="0" u="none" strike="noStrike" dirty="0" smtClean="0">
                          <a:solidFill>
                            <a:srgbClr val="000000"/>
                          </a:solidFill>
                          <a:effectLst/>
                          <a:latin typeface="Calibri" panose="020F0502020204030204" pitchFamily="34" charset="0"/>
                        </a:rPr>
                        <a:t>mente</a:t>
                      </a:r>
                      <a:r>
                        <a:rPr lang="es-CO" sz="1100" b="0" i="0" u="none" strike="noStrike" baseline="0" dirty="0" smtClean="0">
                          <a:solidFill>
                            <a:srgbClr val="000000"/>
                          </a:solidFill>
                          <a:effectLst/>
                          <a:latin typeface="Calibri" panose="020F0502020204030204" pitchFamily="34" charset="0"/>
                        </a:rPr>
                        <a:t>. De este modo, </a:t>
                      </a:r>
                      <a:r>
                        <a:rPr lang="es-CO" sz="1100" b="0" i="0" u="none" strike="noStrike" dirty="0" smtClean="0">
                          <a:solidFill>
                            <a:srgbClr val="000000"/>
                          </a:solidFill>
                          <a:effectLst/>
                          <a:latin typeface="Calibri" panose="020F0502020204030204" pitchFamily="34" charset="0"/>
                        </a:rPr>
                        <a:t>activa </a:t>
                      </a:r>
                      <a:r>
                        <a:rPr lang="es-CO" sz="1100" b="0" i="0" u="none" strike="noStrike" dirty="0">
                          <a:solidFill>
                            <a:srgbClr val="000000"/>
                          </a:solidFill>
                          <a:effectLst/>
                          <a:latin typeface="Calibri" panose="020F0502020204030204" pitchFamily="34" charset="0"/>
                        </a:rPr>
                        <a:t>la </a:t>
                      </a:r>
                      <a:r>
                        <a:rPr lang="es-CO" sz="1100" b="0" i="0" u="none" strike="noStrike" dirty="0" smtClean="0">
                          <a:solidFill>
                            <a:srgbClr val="000000"/>
                          </a:solidFill>
                          <a:effectLst/>
                          <a:latin typeface="Calibri" panose="020F0502020204030204" pitchFamily="34" charset="0"/>
                        </a:rPr>
                        <a:t>energía </a:t>
                      </a:r>
                      <a:r>
                        <a:rPr lang="es-CO" sz="1100" b="0" i="0" u="none" strike="noStrike" dirty="0">
                          <a:solidFill>
                            <a:srgbClr val="000000"/>
                          </a:solidFill>
                          <a:effectLst/>
                          <a:latin typeface="Calibri" panose="020F0502020204030204" pitchFamily="34" charset="0"/>
                        </a:rPr>
                        <a:t>positiva, cambia el estado de animo, propicia la sensación de </a:t>
                      </a:r>
                      <a:r>
                        <a:rPr lang="es-CO" sz="1100" b="0" i="0" u="none" strike="noStrike" dirty="0" smtClean="0">
                          <a:solidFill>
                            <a:srgbClr val="000000"/>
                          </a:solidFill>
                          <a:effectLst/>
                          <a:latin typeface="Calibri" panose="020F0502020204030204" pitchFamily="34" charset="0"/>
                        </a:rPr>
                        <a:t>bienestar;</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acompañados </a:t>
                      </a:r>
                      <a:r>
                        <a:rPr lang="es-CO" sz="1100" b="0" i="0" u="none" strike="noStrike" dirty="0">
                          <a:solidFill>
                            <a:srgbClr val="000000"/>
                          </a:solidFill>
                          <a:effectLst/>
                          <a:latin typeface="Calibri" panose="020F0502020204030204" pitchFamily="34" charset="0"/>
                        </a:rPr>
                        <a:t>con mezclas de música y ejercicios </a:t>
                      </a:r>
                      <a:r>
                        <a:rPr lang="es-CO" sz="1100" b="0" i="0" u="none" strike="noStrike" dirty="0" smtClean="0">
                          <a:solidFill>
                            <a:srgbClr val="000000"/>
                          </a:solidFill>
                          <a:effectLst/>
                          <a:latin typeface="Calibri" panose="020F0502020204030204" pitchFamily="34" charset="0"/>
                        </a:rPr>
                        <a:t>físicos, </a:t>
                      </a:r>
                      <a:r>
                        <a:rPr lang="es-CO" sz="1100" b="0" i="0" u="none" strike="noStrike" dirty="0">
                          <a:solidFill>
                            <a:srgbClr val="000000"/>
                          </a:solidFill>
                          <a:effectLst/>
                          <a:latin typeface="Calibri" panose="020F0502020204030204" pitchFamily="34" charset="0"/>
                        </a:rPr>
                        <a:t>que resultan beneficiosos para la </a:t>
                      </a:r>
                      <a:r>
                        <a:rPr lang="es-CO" sz="1100" b="0" i="0" u="none" strike="noStrike" dirty="0" smtClean="0">
                          <a:solidFill>
                            <a:srgbClr val="000000"/>
                          </a:solidFill>
                          <a:effectLst/>
                          <a:latin typeface="Calibri" panose="020F0502020204030204" pitchFamily="34" charset="0"/>
                        </a:rPr>
                        <a:t>salud;</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esta </a:t>
                      </a:r>
                      <a:r>
                        <a:rPr lang="es-CO" sz="1100" b="0" i="0" u="none" strike="noStrike" dirty="0">
                          <a:solidFill>
                            <a:srgbClr val="000000"/>
                          </a:solidFill>
                          <a:effectLst/>
                          <a:latin typeface="Calibri" panose="020F0502020204030204" pitchFamily="34" charset="0"/>
                        </a:rPr>
                        <a:t>practica aumenta el nivel de resistencia física y mejora el sistema </a:t>
                      </a:r>
                      <a:r>
                        <a:rPr lang="es-CO" sz="1100" b="0" i="0" u="none" strike="noStrike" dirty="0" smtClean="0">
                          <a:solidFill>
                            <a:srgbClr val="000000"/>
                          </a:solidFill>
                          <a:effectLst/>
                          <a:latin typeface="Calibri" panose="020F0502020204030204" pitchFamily="34" charset="0"/>
                        </a:rPr>
                        <a:t>cardiovascular,</a:t>
                      </a:r>
                      <a:r>
                        <a:rPr lang="es-CO" sz="1100" b="0" i="0" u="none" strike="noStrike" baseline="0" dirty="0" smtClean="0">
                          <a:solidFill>
                            <a:srgbClr val="000000"/>
                          </a:solidFill>
                          <a:effectLst/>
                          <a:latin typeface="Calibri" panose="020F0502020204030204" pitchFamily="34" charset="0"/>
                        </a:rPr>
                        <a:t> los participantes : recibirán dos sesiones  en el año.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26917">
                <a:tc>
                  <a:txBody>
                    <a:bodyPr/>
                    <a:lstStyle/>
                    <a:p>
                      <a:pPr algn="ctr" fontAlgn="ctr"/>
                      <a:r>
                        <a:rPr lang="es-CO" sz="1100" b="1" i="0" u="none" strike="noStrike" dirty="0">
                          <a:solidFill>
                            <a:srgbClr val="000000"/>
                          </a:solidFill>
                          <a:effectLst/>
                          <a:latin typeface="Calibri" panose="020F0502020204030204" pitchFamily="34" charset="0"/>
                        </a:rPr>
                        <a:t>Clases de </a:t>
                      </a:r>
                      <a:r>
                        <a:rPr lang="es-CO" sz="1100" b="1" i="0" u="none" strike="noStrike" dirty="0" smtClean="0">
                          <a:solidFill>
                            <a:srgbClr val="000000"/>
                          </a:solidFill>
                          <a:effectLst/>
                          <a:latin typeface="Calibri" panose="020F0502020204030204" pitchFamily="34" charset="0"/>
                        </a:rPr>
                        <a:t>yoga </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Junio</a:t>
                      </a:r>
                      <a:r>
                        <a:rPr lang="es-CO" sz="1100" b="0" i="0" u="none" strike="noStrike" baseline="0" dirty="0" smtClean="0">
                          <a:solidFill>
                            <a:srgbClr val="000000"/>
                          </a:solidFill>
                          <a:effectLst/>
                          <a:latin typeface="Calibri" panose="020F0502020204030204" pitchFamily="34" charset="0"/>
                        </a:rPr>
                        <a:t> y </a:t>
                      </a:r>
                      <a:r>
                        <a:rPr lang="es-CO" sz="1100" b="0" i="0" u="none" strike="noStrike" dirty="0" smtClean="0">
                          <a:solidFill>
                            <a:srgbClr val="000000"/>
                          </a:solidFill>
                          <a:effectLst/>
                          <a:latin typeface="Calibri" panose="020F0502020204030204" pitchFamily="34" charset="0"/>
                        </a:rPr>
                        <a:t> Septiembre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Actividad  para  instruirse </a:t>
                      </a:r>
                      <a:r>
                        <a:rPr lang="es-CO" sz="1100" b="0" i="0" u="none" strike="noStrike" baseline="0" dirty="0" smtClean="0">
                          <a:solidFill>
                            <a:srgbClr val="000000"/>
                          </a:solidFill>
                          <a:effectLst/>
                          <a:latin typeface="Calibri" panose="020F0502020204030204" pitchFamily="34" charset="0"/>
                        </a:rPr>
                        <a:t>en </a:t>
                      </a:r>
                      <a:r>
                        <a:rPr lang="es-CO" sz="1100" b="0" i="0" u="none" strike="noStrike" dirty="0" smtClean="0">
                          <a:solidFill>
                            <a:srgbClr val="000000"/>
                          </a:solidFill>
                          <a:effectLst/>
                          <a:latin typeface="Calibri" panose="020F0502020204030204" pitchFamily="34" charset="0"/>
                        </a:rPr>
                        <a:t>YOGA</a:t>
                      </a:r>
                      <a:r>
                        <a:rPr lang="es-CO" sz="1100" b="0" i="0" u="none" strike="noStrike" dirty="0">
                          <a:solidFill>
                            <a:srgbClr val="000000"/>
                          </a:solidFill>
                          <a:effectLst/>
                          <a:latin typeface="Calibri" panose="020F0502020204030204" pitchFamily="34" charset="0"/>
                        </a:rPr>
                        <a:t>, como la disciplina física y mental que se originó en la India, permite fortalecer las </a:t>
                      </a:r>
                      <a:r>
                        <a:rPr lang="es-CO" sz="1100" b="0" i="0" u="none" strike="noStrike" dirty="0" smtClean="0">
                          <a:solidFill>
                            <a:srgbClr val="000000"/>
                          </a:solidFill>
                          <a:effectLst/>
                          <a:latin typeface="Calibri" panose="020F0502020204030204" pitchFamily="34" charset="0"/>
                        </a:rPr>
                        <a:t>posturas</a:t>
                      </a:r>
                      <a:r>
                        <a:rPr lang="es-CO" sz="1100" b="0" i="0" u="none" strike="noStrike" baseline="0" dirty="0" smtClean="0">
                          <a:solidFill>
                            <a:srgbClr val="000000"/>
                          </a:solidFill>
                          <a:effectLst/>
                          <a:latin typeface="Calibri" panose="020F0502020204030204" pitchFamily="34" charset="0"/>
                        </a:rPr>
                        <a:t> y </a:t>
                      </a:r>
                      <a:r>
                        <a:rPr lang="es-CO" sz="1100" b="0" i="0" u="none" strike="noStrike" dirty="0" smtClean="0">
                          <a:solidFill>
                            <a:srgbClr val="000000"/>
                          </a:solidFill>
                          <a:effectLst/>
                          <a:latin typeface="Calibri" panose="020F0502020204030204" pitchFamily="34" charset="0"/>
                        </a:rPr>
                        <a:t>tonificar </a:t>
                      </a:r>
                      <a:r>
                        <a:rPr lang="es-CO" sz="1100" b="0" i="0" u="none" strike="noStrike" dirty="0">
                          <a:solidFill>
                            <a:srgbClr val="000000"/>
                          </a:solidFill>
                          <a:effectLst/>
                          <a:latin typeface="Calibri" panose="020F0502020204030204" pitchFamily="34" charset="0"/>
                        </a:rPr>
                        <a:t>cada parte del </a:t>
                      </a:r>
                      <a:r>
                        <a:rPr lang="es-CO" sz="1100" b="0" i="0" u="none" strike="noStrike" dirty="0" smtClean="0">
                          <a:solidFill>
                            <a:srgbClr val="000000"/>
                          </a:solidFill>
                          <a:effectLst/>
                          <a:latin typeface="Calibri" panose="020F0502020204030204" pitchFamily="34" charset="0"/>
                        </a:rPr>
                        <a:t>cuerpo; </a:t>
                      </a:r>
                      <a:r>
                        <a:rPr lang="es-CO" sz="1100" b="0" i="0" u="none" strike="noStrike" dirty="0">
                          <a:solidFill>
                            <a:srgbClr val="000000"/>
                          </a:solidFill>
                          <a:effectLst/>
                          <a:latin typeface="Calibri" panose="020F0502020204030204" pitchFamily="34" charset="0"/>
                        </a:rPr>
                        <a:t>porque incrementa la resistencia </a:t>
                      </a:r>
                      <a:r>
                        <a:rPr lang="es-CO" sz="1100" b="0" i="0" u="none" strike="noStrike" dirty="0" smtClean="0">
                          <a:solidFill>
                            <a:srgbClr val="000000"/>
                          </a:solidFill>
                          <a:effectLst/>
                          <a:latin typeface="Calibri" panose="020F0502020204030204" pitchFamily="34" charset="0"/>
                        </a:rPr>
                        <a:t>física </a:t>
                      </a:r>
                      <a:r>
                        <a:rPr lang="es-CO" sz="1100" b="0" i="0" u="none" strike="noStrike" dirty="0">
                          <a:solidFill>
                            <a:srgbClr val="000000"/>
                          </a:solidFill>
                          <a:effectLst/>
                          <a:latin typeface="Calibri" panose="020F0502020204030204" pitchFamily="34" charset="0"/>
                        </a:rPr>
                        <a:t>y adquiere mayor flexibilidad; acompañado con técnicas de respiración, que es uno </a:t>
                      </a:r>
                      <a:r>
                        <a:rPr lang="es-CO" sz="1100" b="0" i="0" u="none" strike="noStrike" dirty="0" smtClean="0">
                          <a:solidFill>
                            <a:srgbClr val="000000"/>
                          </a:solidFill>
                          <a:effectLst/>
                          <a:latin typeface="Calibri" panose="020F0502020204030204" pitchFamily="34" charset="0"/>
                        </a:rPr>
                        <a:t>de los </a:t>
                      </a:r>
                      <a:r>
                        <a:rPr lang="es-CO" sz="1100" b="0" i="0" u="none" strike="noStrike" dirty="0">
                          <a:solidFill>
                            <a:srgbClr val="000000"/>
                          </a:solidFill>
                          <a:effectLst/>
                          <a:latin typeface="Calibri" panose="020F0502020204030204" pitchFamily="34" charset="0"/>
                        </a:rPr>
                        <a:t>medios </a:t>
                      </a:r>
                      <a:r>
                        <a:rPr lang="es-CO" sz="1100" b="0" i="0" u="none" strike="noStrike" dirty="0" smtClean="0">
                          <a:solidFill>
                            <a:srgbClr val="000000"/>
                          </a:solidFill>
                          <a:effectLst/>
                          <a:latin typeface="Calibri" panose="020F0502020204030204" pitchFamily="34" charset="0"/>
                        </a:rPr>
                        <a:t>más </a:t>
                      </a:r>
                      <a:r>
                        <a:rPr lang="es-CO" sz="1100" b="0" i="0" u="none" strike="noStrike" dirty="0">
                          <a:solidFill>
                            <a:srgbClr val="000000"/>
                          </a:solidFill>
                          <a:effectLst/>
                          <a:latin typeface="Calibri" panose="020F0502020204030204" pitchFamily="34" charset="0"/>
                        </a:rPr>
                        <a:t>eficaces de intervenir en nuestro </a:t>
                      </a:r>
                      <a:r>
                        <a:rPr lang="es-CO" sz="1100" b="0" i="0" u="none" strike="noStrike" dirty="0" smtClean="0">
                          <a:solidFill>
                            <a:srgbClr val="000000"/>
                          </a:solidFill>
                          <a:effectLst/>
                          <a:latin typeface="Calibri" panose="020F0502020204030204" pitchFamily="34" charset="0"/>
                        </a:rPr>
                        <a:t>estado </a:t>
                      </a:r>
                      <a:r>
                        <a:rPr lang="es-CO" sz="1100" b="0" i="0" u="none" strike="noStrike" dirty="0">
                          <a:solidFill>
                            <a:srgbClr val="000000"/>
                          </a:solidFill>
                          <a:effectLst/>
                          <a:latin typeface="Calibri" panose="020F0502020204030204" pitchFamily="34" charset="0"/>
                        </a:rPr>
                        <a:t>corporal y </a:t>
                      </a:r>
                      <a:r>
                        <a:rPr lang="es-CO" sz="1100" b="0" i="0" u="none" strike="noStrike" dirty="0" smtClean="0">
                          <a:solidFill>
                            <a:srgbClr val="000000"/>
                          </a:solidFill>
                          <a:effectLst/>
                          <a:latin typeface="Calibri" panose="020F0502020204030204" pitchFamily="34" charset="0"/>
                        </a:rPr>
                        <a:t>fisiológico.</a:t>
                      </a:r>
                      <a:r>
                        <a:rPr lang="es-CO" sz="1100" b="0" i="0" u="none" strike="noStrike" baseline="0" dirty="0" smtClean="0">
                          <a:solidFill>
                            <a:srgbClr val="000000"/>
                          </a:solidFill>
                          <a:effectLst/>
                          <a:latin typeface="Calibri" panose="020F0502020204030204" pitchFamily="34" charset="0"/>
                        </a:rPr>
                        <a:t> De este modo, r</a:t>
                      </a:r>
                      <a:r>
                        <a:rPr lang="es-CO" sz="1100" b="0" i="0" u="none" strike="noStrike" dirty="0" smtClean="0">
                          <a:solidFill>
                            <a:srgbClr val="000000"/>
                          </a:solidFill>
                          <a:effectLst/>
                          <a:latin typeface="Calibri" panose="020F0502020204030204" pitchFamily="34" charset="0"/>
                        </a:rPr>
                        <a:t>efleja </a:t>
                      </a:r>
                      <a:r>
                        <a:rPr lang="es-CO" sz="1100" b="0" i="0" u="none" strike="noStrike" dirty="0">
                          <a:solidFill>
                            <a:srgbClr val="000000"/>
                          </a:solidFill>
                          <a:effectLst/>
                          <a:latin typeface="Calibri" panose="020F0502020204030204" pitchFamily="34" charset="0"/>
                        </a:rPr>
                        <a:t>el nivel de relajación o </a:t>
                      </a:r>
                      <a:r>
                        <a:rPr lang="es-CO" sz="1100" b="0" i="0" u="none" strike="noStrike" dirty="0" smtClean="0">
                          <a:solidFill>
                            <a:srgbClr val="000000"/>
                          </a:solidFill>
                          <a:effectLst/>
                          <a:latin typeface="Calibri" panose="020F0502020204030204" pitchFamily="34" charset="0"/>
                        </a:rPr>
                        <a:t>excitación,</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el </a:t>
                      </a:r>
                      <a:r>
                        <a:rPr lang="es-CO" sz="1100" b="0" i="0" u="none" strike="noStrike" dirty="0">
                          <a:solidFill>
                            <a:srgbClr val="000000"/>
                          </a:solidFill>
                          <a:effectLst/>
                          <a:latin typeface="Calibri" panose="020F0502020204030204" pitchFamily="34" charset="0"/>
                        </a:rPr>
                        <a:t>control de la respiración reduce el nivel de </a:t>
                      </a:r>
                      <a:r>
                        <a:rPr lang="es-CO" sz="1100" b="0" i="0" u="none" strike="noStrike" dirty="0" smtClean="0">
                          <a:solidFill>
                            <a:srgbClr val="000000"/>
                          </a:solidFill>
                          <a:effectLst/>
                          <a:latin typeface="Calibri" panose="020F0502020204030204" pitchFamily="34" charset="0"/>
                        </a:rPr>
                        <a:t>estrés</a:t>
                      </a:r>
                      <a:r>
                        <a:rPr lang="es-CO" sz="1100" b="0" i="0" u="none" strike="noStrike" baseline="0" dirty="0" smtClean="0">
                          <a:solidFill>
                            <a:srgbClr val="000000"/>
                          </a:solidFill>
                          <a:effectLst/>
                          <a:latin typeface="Calibri" panose="020F0502020204030204" pitchFamily="34" charset="0"/>
                        </a:rPr>
                        <a:t>  y ayuda a </a:t>
                      </a:r>
                      <a:r>
                        <a:rPr lang="es-CO" sz="1100" b="0" i="0" u="none" strike="noStrike" dirty="0" smtClean="0">
                          <a:solidFill>
                            <a:srgbClr val="000000"/>
                          </a:solidFill>
                          <a:effectLst/>
                          <a:latin typeface="Calibri" panose="020F0502020204030204" pitchFamily="34" charset="0"/>
                        </a:rPr>
                        <a:t>controlar </a:t>
                      </a:r>
                      <a:r>
                        <a:rPr lang="es-CO" sz="1100" b="0" i="0" u="none" strike="noStrike" dirty="0">
                          <a:solidFill>
                            <a:srgbClr val="000000"/>
                          </a:solidFill>
                          <a:effectLst/>
                          <a:latin typeface="Calibri" panose="020F0502020204030204" pitchFamily="34" charset="0"/>
                        </a:rPr>
                        <a:t>la ansiedad y el </a:t>
                      </a:r>
                      <a:r>
                        <a:rPr lang="es-CO" sz="1100" b="0" i="0" u="none" strike="noStrike" dirty="0" smtClean="0">
                          <a:solidFill>
                            <a:srgbClr val="000000"/>
                          </a:solidFill>
                          <a:effectLst/>
                          <a:latin typeface="Calibri" panose="020F0502020204030204" pitchFamily="34" charset="0"/>
                        </a:rPr>
                        <a:t>insomnio,</a:t>
                      </a:r>
                      <a:r>
                        <a:rPr lang="es-CO" sz="1100" b="0" i="0" u="none" strike="noStrike" baseline="0" dirty="0" smtClean="0">
                          <a:solidFill>
                            <a:srgbClr val="000000"/>
                          </a:solidFill>
                          <a:effectLst/>
                          <a:latin typeface="Calibri" panose="020F0502020204030204" pitchFamily="34" charset="0"/>
                        </a:rPr>
                        <a:t> los participantes : recibirán dos sesiones  en el año. </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26" name="Picture 2" descr="Resultado de imagen para imagenes de masajes muñec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06" y="4890815"/>
            <a:ext cx="1795095" cy="166373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Imagen 8"/>
          <p:cNvPicPr>
            <a:picLocks noChangeAspect="1"/>
          </p:cNvPicPr>
          <p:nvPr/>
        </p:nvPicPr>
        <p:blipFill>
          <a:blip r:embed="rId5"/>
          <a:stretch>
            <a:fillRect/>
          </a:stretch>
        </p:blipFill>
        <p:spPr>
          <a:xfrm>
            <a:off x="401186" y="2825371"/>
            <a:ext cx="1694215" cy="1781850"/>
          </a:xfrm>
          <a:prstGeom prst="rect">
            <a:avLst/>
          </a:prstGeom>
        </p:spPr>
      </p:pic>
      <p:pic>
        <p:nvPicPr>
          <p:cNvPr id="18" name="Imagen 17"/>
          <p:cNvPicPr>
            <a:picLocks noChangeAspect="1"/>
          </p:cNvPicPr>
          <p:nvPr/>
        </p:nvPicPr>
        <p:blipFill>
          <a:blip r:embed="rId6"/>
          <a:stretch>
            <a:fillRect/>
          </a:stretch>
        </p:blipFill>
        <p:spPr>
          <a:xfrm>
            <a:off x="431312" y="994718"/>
            <a:ext cx="1694214" cy="1565862"/>
          </a:xfrm>
          <a:prstGeom prst="rect">
            <a:avLst/>
          </a:prstGeom>
        </p:spPr>
      </p:pic>
    </p:spTree>
    <p:extLst>
      <p:ext uri="{BB962C8B-B14F-4D97-AF65-F5344CB8AC3E}">
        <p14:creationId xmlns:p14="http://schemas.microsoft.com/office/powerpoint/2010/main" val="208575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 y="278425"/>
            <a:ext cx="6282268"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smtClean="0">
              <a:solidFill>
                <a:schemeClr val="bg1"/>
              </a:solidFill>
            </a:endParaRPr>
          </a:p>
          <a:p>
            <a:r>
              <a:rPr lang="es-CO" sz="2000" b="1" dirty="0" smtClean="0">
                <a:solidFill>
                  <a:schemeClr val="bg1"/>
                </a:solidFill>
              </a:rPr>
              <a:t>         Componente </a:t>
            </a:r>
            <a:r>
              <a:rPr lang="es-CO" sz="2000" b="1" dirty="0">
                <a:solidFill>
                  <a:schemeClr val="bg1"/>
                </a:solidFill>
              </a:rPr>
              <a:t>de </a:t>
            </a:r>
            <a:r>
              <a:rPr lang="es-CO" sz="2000" b="1" dirty="0" smtClean="0">
                <a:solidFill>
                  <a:schemeClr val="bg1"/>
                </a:solidFill>
              </a:rPr>
              <a:t>Prevención </a:t>
            </a:r>
            <a:r>
              <a:rPr lang="es-CO" sz="2000" b="1" dirty="0">
                <a:solidFill>
                  <a:schemeClr val="bg1"/>
                </a:solidFill>
              </a:rPr>
              <a:t>y promoción de </a:t>
            </a:r>
            <a:r>
              <a:rPr lang="es-CO" sz="2000" b="1" dirty="0" smtClean="0">
                <a:solidFill>
                  <a:schemeClr val="bg1"/>
                </a:solidFill>
              </a:rPr>
              <a:t>la salud</a:t>
            </a:r>
          </a:p>
          <a:p>
            <a:pPr algn="ct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3311548873"/>
              </p:ext>
            </p:extLst>
          </p:nvPr>
        </p:nvGraphicFramePr>
        <p:xfrm>
          <a:off x="307975" y="1092867"/>
          <a:ext cx="7782729" cy="5203761"/>
        </p:xfrm>
        <a:graphic>
          <a:graphicData uri="http://schemas.openxmlformats.org/drawingml/2006/table">
            <a:tbl>
              <a:tblPr>
                <a:effectLst>
                  <a:innerShdw blurRad="114300">
                    <a:prstClr val="black"/>
                  </a:innerShdw>
                </a:effectLst>
              </a:tblPr>
              <a:tblGrid>
                <a:gridCol w="1678188"/>
                <a:gridCol w="1426622"/>
                <a:gridCol w="949124"/>
                <a:gridCol w="3728795"/>
              </a:tblGrid>
              <a:tr h="318952">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2647">
                <a:tc>
                  <a:txBody>
                    <a:bodyPr/>
                    <a:lstStyle/>
                    <a:p>
                      <a:pPr algn="ctr" fontAlgn="ctr"/>
                      <a:r>
                        <a:rPr lang="es-CO" sz="1100" b="1" i="0" u="none" strike="noStrike" dirty="0">
                          <a:solidFill>
                            <a:srgbClr val="000000"/>
                          </a:solidFill>
                          <a:effectLst/>
                          <a:latin typeface="+mn-lt"/>
                        </a:rPr>
                        <a:t>Jornada de vacunación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mn-lt"/>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mn-lt"/>
                        </a:rPr>
                        <a:t>Julio</a:t>
                      </a:r>
                      <a:r>
                        <a:rPr lang="es-CO" sz="1100" b="0" i="0" u="none" strike="noStrike" baseline="0" dirty="0" smtClean="0">
                          <a:solidFill>
                            <a:srgbClr val="000000"/>
                          </a:solidFill>
                          <a:effectLst/>
                          <a:latin typeface="+mn-lt"/>
                        </a:rPr>
                        <a:t> a </a:t>
                      </a:r>
                      <a:r>
                        <a:rPr lang="es-CO" sz="1100" b="0" i="0" u="none" strike="noStrike" dirty="0" smtClean="0">
                          <a:solidFill>
                            <a:srgbClr val="000000"/>
                          </a:solidFill>
                          <a:effectLst/>
                          <a:latin typeface="+mn-lt"/>
                        </a:rPr>
                        <a:t>Agosto</a:t>
                      </a:r>
                      <a:endParaRPr lang="es-CO" sz="11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mn-lt"/>
                        </a:rPr>
                        <a:t>Aplicación de la vacuna </a:t>
                      </a:r>
                      <a:r>
                        <a:rPr lang="es-CO" sz="1100" b="0" i="0" u="none" strike="noStrike" dirty="0" smtClean="0">
                          <a:solidFill>
                            <a:srgbClr val="000000"/>
                          </a:solidFill>
                          <a:effectLst/>
                          <a:latin typeface="+mn-lt"/>
                        </a:rPr>
                        <a:t>contra </a:t>
                      </a:r>
                      <a:r>
                        <a:rPr lang="es-CO" sz="1100" b="0" i="0" u="none" strike="noStrike" dirty="0">
                          <a:solidFill>
                            <a:srgbClr val="000000"/>
                          </a:solidFill>
                          <a:effectLst/>
                          <a:latin typeface="+mn-lt"/>
                        </a:rPr>
                        <a:t>la Influenza Adulto </a:t>
                      </a:r>
                      <a:r>
                        <a:rPr lang="es-CO" sz="1100" b="0" i="0" u="none" strike="noStrike" dirty="0" smtClean="0">
                          <a:solidFill>
                            <a:srgbClr val="000000"/>
                          </a:solidFill>
                          <a:effectLst/>
                          <a:latin typeface="+mn-lt"/>
                        </a:rPr>
                        <a:t>Trivalente,</a:t>
                      </a:r>
                      <a:r>
                        <a:rPr lang="es-CO" sz="1100" b="0" i="0" u="none" strike="noStrike" baseline="0" dirty="0" smtClean="0">
                          <a:solidFill>
                            <a:srgbClr val="000000"/>
                          </a:solidFill>
                          <a:effectLst/>
                          <a:latin typeface="+mn-lt"/>
                        </a:rPr>
                        <a:t> los servidores públicos que participen: recibirán el servicio una sola vez en el año.</a:t>
                      </a:r>
                      <a:endParaRPr lang="es-CO" sz="1100" b="0" i="0" u="none" strike="noStrike" dirty="0" smtClean="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60699">
                <a:tc>
                  <a:txBody>
                    <a:bodyPr/>
                    <a:lstStyle/>
                    <a:p>
                      <a:pPr algn="ctr" fontAlgn="ctr"/>
                      <a:r>
                        <a:rPr lang="es-CO" sz="1100" b="1" i="0" u="none" strike="noStrike" dirty="0" smtClean="0">
                          <a:solidFill>
                            <a:srgbClr val="000000"/>
                          </a:solidFill>
                          <a:effectLst/>
                          <a:latin typeface="+mn-lt"/>
                        </a:rPr>
                        <a:t>Exámenes </a:t>
                      </a:r>
                      <a:r>
                        <a:rPr lang="es-CO" sz="1100" b="1" i="0" u="none" strike="noStrike" dirty="0">
                          <a:solidFill>
                            <a:srgbClr val="000000"/>
                          </a:solidFill>
                          <a:effectLst/>
                          <a:latin typeface="+mn-lt"/>
                        </a:rPr>
                        <a:t>Médicos </a:t>
                      </a:r>
                      <a:r>
                        <a:rPr lang="es-CO" sz="1100" b="1" i="0" u="none" strike="noStrike" dirty="0" smtClean="0">
                          <a:solidFill>
                            <a:srgbClr val="000000"/>
                          </a:solidFill>
                          <a:effectLst/>
                          <a:latin typeface="+mn-lt"/>
                        </a:rPr>
                        <a:t>Periódicos </a:t>
                      </a:r>
                      <a:r>
                        <a:rPr lang="es-CO" sz="1100" b="1" i="0" u="none" strike="noStrike" dirty="0">
                          <a:solidFill>
                            <a:srgbClr val="000000"/>
                          </a:solidFill>
                          <a:effectLst/>
                          <a:latin typeface="+mn-lt"/>
                        </a:rPr>
                        <a:t>de acuerdo al Profesiograma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mn-lt"/>
                        </a:rPr>
                        <a:t>Julio</a:t>
                      </a:r>
                      <a:r>
                        <a:rPr lang="es-CO" sz="1100" b="0" i="0" u="none" strike="noStrike" baseline="0" dirty="0" smtClean="0">
                          <a:solidFill>
                            <a:srgbClr val="000000"/>
                          </a:solidFill>
                          <a:effectLst/>
                          <a:latin typeface="+mn-lt"/>
                        </a:rPr>
                        <a:t> a</a:t>
                      </a:r>
                      <a:r>
                        <a:rPr lang="es-CO" sz="1100" b="0" i="0" u="none" strike="noStrike" dirty="0" smtClean="0">
                          <a:solidFill>
                            <a:srgbClr val="000000"/>
                          </a:solidFill>
                          <a:effectLst/>
                          <a:latin typeface="+mn-lt"/>
                        </a:rPr>
                        <a:t> </a:t>
                      </a:r>
                      <a:r>
                        <a:rPr lang="es-CO" sz="1100" b="0" i="0" u="none" strike="noStrike" dirty="0">
                          <a:solidFill>
                            <a:srgbClr val="000000"/>
                          </a:solidFill>
                          <a:effectLst/>
                          <a:latin typeface="+mn-lt"/>
                        </a:rPr>
                        <a:t>Agosto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Proteger la seguridad y </a:t>
                      </a:r>
                      <a:r>
                        <a:rPr lang="es-CO" sz="1100" b="0" i="0" u="none" strike="noStrike" dirty="0" smtClean="0">
                          <a:solidFill>
                            <a:srgbClr val="000000"/>
                          </a:solidFill>
                          <a:effectLst/>
                          <a:latin typeface="+mn-lt"/>
                        </a:rPr>
                        <a:t>la salud,</a:t>
                      </a:r>
                      <a:r>
                        <a:rPr lang="es-CO" sz="1100" b="0" i="0" u="none" strike="noStrike" baseline="0" dirty="0" smtClean="0">
                          <a:solidFill>
                            <a:srgbClr val="000000"/>
                          </a:solidFill>
                          <a:effectLst/>
                          <a:latin typeface="+mn-lt"/>
                        </a:rPr>
                        <a:t> </a:t>
                      </a:r>
                      <a:r>
                        <a:rPr lang="es-CO" sz="1100" b="0" i="0" u="none" strike="noStrike" dirty="0" smtClean="0">
                          <a:solidFill>
                            <a:srgbClr val="000000"/>
                          </a:solidFill>
                          <a:effectLst/>
                          <a:latin typeface="+mn-lt"/>
                        </a:rPr>
                        <a:t>mediante </a:t>
                      </a:r>
                      <a:r>
                        <a:rPr lang="es-CO" sz="1100" b="0" i="0" u="none" strike="noStrike" dirty="0">
                          <a:solidFill>
                            <a:srgbClr val="000000"/>
                          </a:solidFill>
                          <a:effectLst/>
                          <a:latin typeface="+mn-lt"/>
                        </a:rPr>
                        <a:t>la mejora continua del Sistema de </a:t>
                      </a:r>
                      <a:r>
                        <a:rPr lang="es-CO" sz="1100" b="0" i="0" u="none" strike="noStrike" dirty="0" smtClean="0">
                          <a:solidFill>
                            <a:srgbClr val="000000"/>
                          </a:solidFill>
                          <a:effectLst/>
                          <a:latin typeface="+mn-lt"/>
                        </a:rPr>
                        <a:t>Gestión</a:t>
                      </a:r>
                      <a:r>
                        <a:rPr lang="es-CO" sz="1100" b="0" i="0" u="none" strike="noStrike" baseline="0" dirty="0" smtClean="0">
                          <a:solidFill>
                            <a:srgbClr val="000000"/>
                          </a:solidFill>
                          <a:effectLst/>
                          <a:latin typeface="+mn-lt"/>
                        </a:rPr>
                        <a:t> de Seguridad y Salud en el Trabajo (</a:t>
                      </a:r>
                      <a:r>
                        <a:rPr lang="es-CO" sz="1100" b="0" i="0" u="none" strike="noStrike" dirty="0" smtClean="0">
                          <a:solidFill>
                            <a:srgbClr val="000000"/>
                          </a:solidFill>
                          <a:effectLst/>
                          <a:latin typeface="+mn-lt"/>
                        </a:rPr>
                        <a:t>SG-SST) , </a:t>
                      </a:r>
                      <a:r>
                        <a:rPr lang="es-CO" sz="1100" b="0" i="0" u="none" strike="noStrike" dirty="0">
                          <a:solidFill>
                            <a:srgbClr val="000000"/>
                          </a:solidFill>
                          <a:effectLst/>
                          <a:latin typeface="+mn-lt"/>
                        </a:rPr>
                        <a:t>aplicando los exámenes médicos según el </a:t>
                      </a:r>
                      <a:r>
                        <a:rPr lang="es-CO" sz="1100" b="0" i="0" u="none" strike="noStrike" dirty="0" smtClean="0">
                          <a:solidFill>
                            <a:srgbClr val="000000"/>
                          </a:solidFill>
                          <a:effectLst/>
                          <a:latin typeface="+mn-lt"/>
                        </a:rPr>
                        <a:t>instructivo </a:t>
                      </a:r>
                      <a:r>
                        <a:rPr lang="es-CO" sz="1100" b="0" i="0" u="none" strike="noStrike" dirty="0">
                          <a:solidFill>
                            <a:srgbClr val="000000"/>
                          </a:solidFill>
                          <a:effectLst/>
                          <a:latin typeface="+mn-lt"/>
                        </a:rPr>
                        <a:t>de profesiograma documentado para la Agencia.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3257">
                <a:tc>
                  <a:txBody>
                    <a:bodyPr/>
                    <a:lstStyle/>
                    <a:p>
                      <a:pPr algn="ctr" fontAlgn="ctr"/>
                      <a:r>
                        <a:rPr lang="es-CO" sz="1100" b="1" i="0" u="none" strike="noStrike" dirty="0">
                          <a:solidFill>
                            <a:srgbClr val="000000"/>
                          </a:solidFill>
                          <a:effectLst/>
                          <a:latin typeface="+mn-lt"/>
                        </a:rPr>
                        <a:t>Charlas y talleres de </a:t>
                      </a:r>
                      <a:r>
                        <a:rPr lang="es-CO" sz="1100" b="1" i="0" u="none" strike="noStrike" dirty="0" smtClean="0">
                          <a:solidFill>
                            <a:srgbClr val="000000"/>
                          </a:solidFill>
                          <a:effectLst/>
                          <a:latin typeface="+mn-lt"/>
                        </a:rPr>
                        <a:t>prevención</a:t>
                      </a:r>
                      <a:r>
                        <a:rPr lang="es-CO" sz="1100" b="1" i="0" u="none" strike="noStrike" baseline="0" dirty="0" smtClean="0">
                          <a:solidFill>
                            <a:srgbClr val="000000"/>
                          </a:solidFill>
                          <a:effectLst/>
                          <a:latin typeface="+mn-lt"/>
                        </a:rPr>
                        <a:t> </a:t>
                      </a:r>
                      <a:r>
                        <a:rPr lang="es-CO" sz="1100" b="1" i="0" u="none" strike="noStrike" dirty="0" smtClean="0">
                          <a:solidFill>
                            <a:srgbClr val="000000"/>
                          </a:solidFill>
                          <a:effectLst/>
                          <a:latin typeface="+mn-lt"/>
                        </a:rPr>
                        <a:t>salud </a:t>
                      </a:r>
                      <a:r>
                        <a:rPr lang="es-CO" sz="1100" b="1" i="0" u="none" strike="noStrike" dirty="0">
                          <a:solidFill>
                            <a:srgbClr val="000000"/>
                          </a:solidFill>
                          <a:effectLst/>
                          <a:latin typeface="+mn-lt"/>
                        </a:rPr>
                        <a:t>femenina </a:t>
                      </a:r>
                      <a:r>
                        <a:rPr lang="es-CO" sz="1100" b="1" i="0" u="none" strike="noStrike" dirty="0" smtClean="0">
                          <a:solidFill>
                            <a:srgbClr val="000000"/>
                          </a:solidFill>
                          <a:effectLst/>
                          <a:latin typeface="+mn-lt"/>
                        </a:rPr>
                        <a:t>Cáncer </a:t>
                      </a:r>
                      <a:r>
                        <a:rPr lang="es-CO" sz="1100" b="1" i="0" u="none" strike="noStrike" dirty="0">
                          <a:solidFill>
                            <a:srgbClr val="000000"/>
                          </a:solidFill>
                          <a:effectLst/>
                          <a:latin typeface="+mn-lt"/>
                        </a:rPr>
                        <a:t>de Mama - </a:t>
                      </a:r>
                      <a:r>
                        <a:rPr lang="es-CO" sz="1100" b="1" i="0" u="none" strike="noStrike" dirty="0" smtClean="0">
                          <a:solidFill>
                            <a:srgbClr val="000000"/>
                          </a:solidFill>
                          <a:effectLst/>
                          <a:latin typeface="+mn-lt"/>
                        </a:rPr>
                        <a:t>Autoexamen </a:t>
                      </a:r>
                      <a:r>
                        <a:rPr lang="es-CO" sz="1100" b="1" i="0" u="none" strike="noStrike" dirty="0">
                          <a:solidFill>
                            <a:srgbClr val="000000"/>
                          </a:solidFill>
                          <a:effectLst/>
                          <a:latin typeface="+mn-lt"/>
                        </a:rPr>
                        <a:t>de </a:t>
                      </a:r>
                      <a:r>
                        <a:rPr lang="es-CO" sz="1100" b="1" i="0" u="none" strike="noStrike" dirty="0" smtClean="0">
                          <a:solidFill>
                            <a:srgbClr val="000000"/>
                          </a:solidFill>
                          <a:effectLst/>
                          <a:latin typeface="+mn-lt"/>
                        </a:rPr>
                        <a:t>Seno  </a:t>
                      </a:r>
                      <a:r>
                        <a:rPr lang="es-CO" sz="1100" b="1" i="0" u="none" strike="noStrike" dirty="0">
                          <a:solidFill>
                            <a:srgbClr val="000000"/>
                          </a:solidFill>
                          <a:effectLst/>
                          <a:latin typeface="+mn-lt"/>
                        </a:rPr>
                        <a:t>- Cuello Uterino - </a:t>
                      </a:r>
                      <a:r>
                        <a:rPr lang="es-CO" sz="1100" b="1" i="0" u="none" strike="noStrike" dirty="0" smtClean="0">
                          <a:solidFill>
                            <a:srgbClr val="000000"/>
                          </a:solidFill>
                          <a:effectLst/>
                          <a:latin typeface="+mn-lt"/>
                        </a:rPr>
                        <a:t>Citología </a:t>
                      </a:r>
                      <a:r>
                        <a:rPr lang="es-CO" sz="1100" b="1" i="0" u="none" strike="noStrike" dirty="0">
                          <a:solidFill>
                            <a:srgbClr val="000000"/>
                          </a:solidFill>
                          <a:effectLst/>
                          <a:latin typeface="+mn-lt"/>
                        </a:rPr>
                        <a:t>y </a:t>
                      </a:r>
                      <a:r>
                        <a:rPr lang="es-CO" sz="1100" b="1" i="0" u="none" strike="noStrike" dirty="0" smtClean="0">
                          <a:solidFill>
                            <a:srgbClr val="000000"/>
                          </a:solidFill>
                          <a:effectLst/>
                          <a:latin typeface="+mn-lt"/>
                        </a:rPr>
                        <a:t>otros</a:t>
                      </a:r>
                      <a:endParaRPr lang="es-CO" sz="11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Interesados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mn-lt"/>
                        </a:rPr>
                        <a:t>Junio</a:t>
                      </a:r>
                      <a:endParaRPr lang="es-CO" sz="11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Actividades de </a:t>
                      </a:r>
                      <a:r>
                        <a:rPr lang="es-CO" sz="1100" b="0" i="0" u="none" strike="noStrike" dirty="0" smtClean="0">
                          <a:solidFill>
                            <a:srgbClr val="000000"/>
                          </a:solidFill>
                          <a:effectLst/>
                          <a:latin typeface="+mn-lt"/>
                        </a:rPr>
                        <a:t>promoción </a:t>
                      </a:r>
                      <a:r>
                        <a:rPr lang="es-CO" sz="1100" b="0" i="0" u="none" strike="noStrike" dirty="0">
                          <a:solidFill>
                            <a:srgbClr val="000000"/>
                          </a:solidFill>
                          <a:effectLst/>
                          <a:latin typeface="+mn-lt"/>
                        </a:rPr>
                        <a:t>y </a:t>
                      </a:r>
                      <a:r>
                        <a:rPr lang="es-CO" sz="1100" b="0" i="0" u="none" strike="noStrike" dirty="0" smtClean="0">
                          <a:solidFill>
                            <a:srgbClr val="000000"/>
                          </a:solidFill>
                          <a:effectLst/>
                          <a:latin typeface="+mn-lt"/>
                        </a:rPr>
                        <a:t>prevención  de la salud para </a:t>
                      </a:r>
                      <a:r>
                        <a:rPr lang="es-CO" sz="1100" b="0" i="0" u="none" strike="noStrike" dirty="0">
                          <a:solidFill>
                            <a:srgbClr val="000000"/>
                          </a:solidFill>
                          <a:effectLst/>
                          <a:latin typeface="+mn-lt"/>
                        </a:rPr>
                        <a:t>las mujeres, orientadas a crear conciencia en su autocuidado y </a:t>
                      </a:r>
                      <a:r>
                        <a:rPr lang="es-CO" sz="1100" b="0" i="0" u="none" strike="noStrike" dirty="0" smtClean="0">
                          <a:solidFill>
                            <a:srgbClr val="000000"/>
                          </a:solidFill>
                          <a:effectLst/>
                          <a:latin typeface="+mn-lt"/>
                        </a:rPr>
                        <a:t>detección </a:t>
                      </a:r>
                      <a:r>
                        <a:rPr lang="es-CO" sz="1100" b="0" i="0" u="none" strike="noStrike" dirty="0">
                          <a:solidFill>
                            <a:srgbClr val="000000"/>
                          </a:solidFill>
                          <a:effectLst/>
                          <a:latin typeface="+mn-lt"/>
                        </a:rPr>
                        <a:t>de </a:t>
                      </a:r>
                      <a:r>
                        <a:rPr lang="es-CO" sz="1100" b="0" i="0" u="none" strike="noStrike" dirty="0" smtClean="0">
                          <a:solidFill>
                            <a:srgbClr val="000000"/>
                          </a:solidFill>
                          <a:effectLst/>
                          <a:latin typeface="+mn-lt"/>
                        </a:rPr>
                        <a:t>síntomas </a:t>
                      </a:r>
                      <a:r>
                        <a:rPr lang="es-CO" sz="1100" b="0" i="0" u="none" strike="noStrike" dirty="0">
                          <a:solidFill>
                            <a:srgbClr val="000000"/>
                          </a:solidFill>
                          <a:effectLst/>
                          <a:latin typeface="+mn-lt"/>
                        </a:rPr>
                        <a:t>oportunamente.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3953">
                <a:tc>
                  <a:txBody>
                    <a:bodyPr/>
                    <a:lstStyle/>
                    <a:p>
                      <a:pPr algn="ctr" fontAlgn="ctr"/>
                      <a:r>
                        <a:rPr lang="es-CO" sz="1100" b="1" i="0" u="none" strike="noStrike" dirty="0">
                          <a:solidFill>
                            <a:srgbClr val="000000"/>
                          </a:solidFill>
                          <a:effectLst/>
                          <a:latin typeface="+mn-lt"/>
                        </a:rPr>
                        <a:t>Charlas y talleres de </a:t>
                      </a:r>
                      <a:r>
                        <a:rPr lang="es-CO" sz="1100" b="1" i="0" u="none" strike="noStrike" dirty="0" smtClean="0">
                          <a:solidFill>
                            <a:srgbClr val="000000"/>
                          </a:solidFill>
                          <a:effectLst/>
                          <a:latin typeface="+mn-lt"/>
                        </a:rPr>
                        <a:t>prevención</a:t>
                      </a:r>
                      <a:r>
                        <a:rPr lang="es-CO" sz="1100" b="1" i="0" u="none" strike="noStrike" baseline="0" dirty="0" smtClean="0">
                          <a:solidFill>
                            <a:srgbClr val="000000"/>
                          </a:solidFill>
                          <a:effectLst/>
                          <a:latin typeface="+mn-lt"/>
                        </a:rPr>
                        <a:t> </a:t>
                      </a:r>
                      <a:r>
                        <a:rPr lang="es-CO" sz="1100" b="1" i="0" u="none" strike="noStrike" dirty="0" smtClean="0">
                          <a:solidFill>
                            <a:srgbClr val="000000"/>
                          </a:solidFill>
                          <a:effectLst/>
                          <a:latin typeface="+mn-lt"/>
                        </a:rPr>
                        <a:t>salud </a:t>
                      </a:r>
                      <a:r>
                        <a:rPr lang="es-CO" sz="1100" b="1" i="0" u="none" strike="noStrike" dirty="0">
                          <a:solidFill>
                            <a:srgbClr val="000000"/>
                          </a:solidFill>
                          <a:effectLst/>
                          <a:latin typeface="+mn-lt"/>
                        </a:rPr>
                        <a:t>masculina </a:t>
                      </a:r>
                      <a:r>
                        <a:rPr lang="es-CO" sz="1100" b="1" i="0" u="none" strike="noStrike" dirty="0" smtClean="0">
                          <a:solidFill>
                            <a:srgbClr val="000000"/>
                          </a:solidFill>
                          <a:effectLst/>
                          <a:latin typeface="+mn-lt"/>
                        </a:rPr>
                        <a:t>Cáncer </a:t>
                      </a:r>
                      <a:r>
                        <a:rPr lang="es-CO" sz="1100" b="1" i="0" u="none" strike="noStrike" dirty="0">
                          <a:solidFill>
                            <a:srgbClr val="000000"/>
                          </a:solidFill>
                          <a:effectLst/>
                          <a:latin typeface="+mn-lt"/>
                        </a:rPr>
                        <a:t>de </a:t>
                      </a:r>
                      <a:r>
                        <a:rPr lang="es-CO" sz="1100" b="1" i="0" u="none" strike="noStrike" dirty="0" smtClean="0">
                          <a:solidFill>
                            <a:srgbClr val="000000"/>
                          </a:solidFill>
                          <a:effectLst/>
                          <a:latin typeface="+mn-lt"/>
                        </a:rPr>
                        <a:t>Próstata</a:t>
                      </a:r>
                      <a:endParaRPr lang="es-CO" sz="11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Interesados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Mayo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Actividades de </a:t>
                      </a:r>
                      <a:r>
                        <a:rPr lang="es-CO" sz="1100" b="0" i="0" u="none" strike="noStrike" dirty="0" smtClean="0">
                          <a:solidFill>
                            <a:srgbClr val="000000"/>
                          </a:solidFill>
                          <a:effectLst/>
                          <a:latin typeface="+mn-lt"/>
                        </a:rPr>
                        <a:t>promoción </a:t>
                      </a:r>
                      <a:r>
                        <a:rPr lang="es-CO" sz="1100" b="0" i="0" u="none" strike="noStrike" dirty="0">
                          <a:solidFill>
                            <a:srgbClr val="000000"/>
                          </a:solidFill>
                          <a:effectLst/>
                          <a:latin typeface="+mn-lt"/>
                        </a:rPr>
                        <a:t>y </a:t>
                      </a:r>
                      <a:r>
                        <a:rPr lang="es-CO" sz="1100" b="0" i="0" u="none" strike="noStrike" dirty="0" smtClean="0">
                          <a:solidFill>
                            <a:srgbClr val="000000"/>
                          </a:solidFill>
                          <a:effectLst/>
                          <a:latin typeface="+mn-lt"/>
                        </a:rPr>
                        <a:t>prevención de la</a:t>
                      </a:r>
                      <a:r>
                        <a:rPr lang="es-CO" sz="1100" b="0" i="0" u="none" strike="noStrike" baseline="0" dirty="0" smtClean="0">
                          <a:solidFill>
                            <a:srgbClr val="000000"/>
                          </a:solidFill>
                          <a:effectLst/>
                          <a:latin typeface="+mn-lt"/>
                        </a:rPr>
                        <a:t> salud para los hombres, </a:t>
                      </a:r>
                      <a:r>
                        <a:rPr lang="es-CO" sz="1100" b="0" i="0" u="none" strike="noStrike" dirty="0" smtClean="0">
                          <a:solidFill>
                            <a:srgbClr val="000000"/>
                          </a:solidFill>
                          <a:effectLst/>
                          <a:latin typeface="+mn-lt"/>
                        </a:rPr>
                        <a:t>orientadas</a:t>
                      </a:r>
                      <a:r>
                        <a:rPr lang="es-CO" sz="1100" b="0" i="0" u="none" strike="noStrike" baseline="0" dirty="0" smtClean="0">
                          <a:solidFill>
                            <a:srgbClr val="000000"/>
                          </a:solidFill>
                          <a:effectLst/>
                          <a:latin typeface="+mn-lt"/>
                        </a:rPr>
                        <a:t> </a:t>
                      </a:r>
                      <a:r>
                        <a:rPr lang="es-CO" sz="1100" b="0" i="0" u="none" strike="noStrike" dirty="0" smtClean="0">
                          <a:solidFill>
                            <a:srgbClr val="000000"/>
                          </a:solidFill>
                          <a:effectLst/>
                          <a:latin typeface="+mn-lt"/>
                        </a:rPr>
                        <a:t> </a:t>
                      </a:r>
                      <a:r>
                        <a:rPr lang="es-CO" sz="1100" b="0" i="0" u="none" strike="noStrike" dirty="0">
                          <a:solidFill>
                            <a:srgbClr val="000000"/>
                          </a:solidFill>
                          <a:effectLst/>
                          <a:latin typeface="+mn-lt"/>
                        </a:rPr>
                        <a:t>a crear conciencia en su autocuidado y </a:t>
                      </a:r>
                      <a:r>
                        <a:rPr lang="es-CO" sz="1100" b="0" i="0" u="none" strike="noStrike" dirty="0" smtClean="0">
                          <a:solidFill>
                            <a:srgbClr val="000000"/>
                          </a:solidFill>
                          <a:effectLst/>
                          <a:latin typeface="+mn-lt"/>
                        </a:rPr>
                        <a:t>detección </a:t>
                      </a:r>
                      <a:r>
                        <a:rPr lang="es-CO" sz="1100" b="0" i="0" u="none" strike="noStrike" dirty="0">
                          <a:solidFill>
                            <a:srgbClr val="000000"/>
                          </a:solidFill>
                          <a:effectLst/>
                          <a:latin typeface="+mn-lt"/>
                        </a:rPr>
                        <a:t>de </a:t>
                      </a:r>
                      <a:r>
                        <a:rPr lang="es-CO" sz="1100" b="0" i="0" u="none" strike="noStrike" dirty="0" smtClean="0">
                          <a:solidFill>
                            <a:srgbClr val="000000"/>
                          </a:solidFill>
                          <a:effectLst/>
                          <a:latin typeface="+mn-lt"/>
                        </a:rPr>
                        <a:t>síntomas </a:t>
                      </a:r>
                      <a:r>
                        <a:rPr lang="es-CO" sz="1100" b="0" i="0" u="none" strike="noStrike" dirty="0">
                          <a:solidFill>
                            <a:srgbClr val="000000"/>
                          </a:solidFill>
                          <a:effectLst/>
                          <a:latin typeface="+mn-lt"/>
                        </a:rPr>
                        <a:t>oportunamente.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24253">
                <a:tc>
                  <a:txBody>
                    <a:bodyPr/>
                    <a:lstStyle/>
                    <a:p>
                      <a:pPr algn="ctr" fontAlgn="ctr"/>
                      <a:r>
                        <a:rPr lang="pt-BR" sz="1100" b="1" i="0" u="none" strike="noStrike" dirty="0" err="1" smtClean="0">
                          <a:solidFill>
                            <a:srgbClr val="000000"/>
                          </a:solidFill>
                          <a:effectLst/>
                          <a:latin typeface="+mn-lt"/>
                        </a:rPr>
                        <a:t>Charlas</a:t>
                      </a:r>
                      <a:r>
                        <a:rPr lang="pt-BR" sz="1100" b="1" i="0" u="none" strike="noStrike" baseline="0" dirty="0" smtClean="0">
                          <a:solidFill>
                            <a:srgbClr val="000000"/>
                          </a:solidFill>
                          <a:effectLst/>
                          <a:latin typeface="+mn-lt"/>
                        </a:rPr>
                        <a:t> </a:t>
                      </a:r>
                      <a:r>
                        <a:rPr lang="pt-BR" sz="1100" b="1" i="0" u="none" strike="noStrike" baseline="0" dirty="0" err="1" smtClean="0">
                          <a:solidFill>
                            <a:srgbClr val="000000"/>
                          </a:solidFill>
                          <a:effectLst/>
                          <a:latin typeface="+mn-lt"/>
                        </a:rPr>
                        <a:t>generales</a:t>
                      </a:r>
                      <a:r>
                        <a:rPr lang="pt-BR" sz="1100" b="1" i="0" u="none" strike="noStrike" baseline="0" dirty="0" smtClean="0">
                          <a:solidFill>
                            <a:srgbClr val="000000"/>
                          </a:solidFill>
                          <a:effectLst/>
                          <a:latin typeface="+mn-lt"/>
                        </a:rPr>
                        <a:t> </a:t>
                      </a:r>
                      <a:r>
                        <a:rPr lang="pt-BR" sz="1100" b="1" i="0" u="none" strike="noStrike" baseline="0" dirty="0" err="1" smtClean="0">
                          <a:solidFill>
                            <a:srgbClr val="000000"/>
                          </a:solidFill>
                          <a:effectLst/>
                          <a:latin typeface="+mn-lt"/>
                        </a:rPr>
                        <a:t>del</a:t>
                      </a:r>
                      <a:r>
                        <a:rPr lang="pt-BR" sz="1100" b="1" i="0" u="none" strike="noStrike" baseline="0" dirty="0" smtClean="0">
                          <a:solidFill>
                            <a:srgbClr val="000000"/>
                          </a:solidFill>
                          <a:effectLst/>
                          <a:latin typeface="+mn-lt"/>
                        </a:rPr>
                        <a:t> cuidado y autocuidado para </a:t>
                      </a:r>
                      <a:r>
                        <a:rPr lang="pt-BR" sz="1100" b="1" i="0" u="none" strike="noStrike" baseline="0" dirty="0" err="1" smtClean="0">
                          <a:solidFill>
                            <a:srgbClr val="000000"/>
                          </a:solidFill>
                          <a:effectLst/>
                          <a:latin typeface="+mn-lt"/>
                        </a:rPr>
                        <a:t>mujeres</a:t>
                      </a:r>
                      <a:r>
                        <a:rPr lang="pt-BR" sz="1100" b="1" i="0" u="none" strike="noStrike" baseline="0" dirty="0" smtClean="0">
                          <a:solidFill>
                            <a:srgbClr val="000000"/>
                          </a:solidFill>
                          <a:effectLst/>
                          <a:latin typeface="+mn-lt"/>
                        </a:rPr>
                        <a:t> y </a:t>
                      </a:r>
                      <a:r>
                        <a:rPr lang="pt-BR" sz="1100" b="1" i="0" u="none" strike="noStrike" baseline="0" dirty="0" err="1" smtClean="0">
                          <a:solidFill>
                            <a:srgbClr val="000000"/>
                          </a:solidFill>
                          <a:effectLst/>
                          <a:latin typeface="+mn-lt"/>
                        </a:rPr>
                        <a:t>hombres</a:t>
                      </a:r>
                      <a:endParaRPr lang="pt-BR" sz="11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mn-lt"/>
                        </a:rPr>
                        <a:t>Interesados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mn-lt"/>
                        </a:rPr>
                        <a:t>Marzo,</a:t>
                      </a:r>
                      <a:r>
                        <a:rPr lang="es-ES" sz="1100" b="0" i="0" u="none" strike="noStrike" baseline="0" dirty="0" smtClean="0">
                          <a:solidFill>
                            <a:srgbClr val="000000"/>
                          </a:solidFill>
                          <a:effectLst/>
                          <a:latin typeface="+mn-lt"/>
                        </a:rPr>
                        <a:t> </a:t>
                      </a:r>
                      <a:r>
                        <a:rPr lang="es-ES" sz="1100" b="0" i="0" u="none" strike="noStrike" dirty="0" smtClean="0">
                          <a:solidFill>
                            <a:srgbClr val="000000"/>
                          </a:solidFill>
                          <a:effectLst/>
                          <a:latin typeface="+mn-lt"/>
                        </a:rPr>
                        <a:t>Abril, Septiembre y Octubre </a:t>
                      </a:r>
                      <a:endParaRPr lang="es-CO" sz="11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mn-lt"/>
                        </a:rPr>
                        <a:t>Actividades </a:t>
                      </a:r>
                      <a:r>
                        <a:rPr lang="es-CO" sz="1100" b="0" i="0" u="none" strike="noStrike" dirty="0" smtClean="0">
                          <a:solidFill>
                            <a:srgbClr val="000000"/>
                          </a:solidFill>
                          <a:effectLst/>
                          <a:latin typeface="+mn-lt"/>
                        </a:rPr>
                        <a:t>de</a:t>
                      </a:r>
                      <a:r>
                        <a:rPr lang="es-CO" sz="1100" b="0" i="0" u="none" strike="noStrike" baseline="0" dirty="0" smtClean="0">
                          <a:solidFill>
                            <a:srgbClr val="000000"/>
                          </a:solidFill>
                          <a:effectLst/>
                          <a:latin typeface="+mn-lt"/>
                        </a:rPr>
                        <a:t> bienestar y </a:t>
                      </a:r>
                      <a:r>
                        <a:rPr lang="es-CO" sz="1100" b="0" i="0" u="none" strike="noStrike" dirty="0" smtClean="0">
                          <a:solidFill>
                            <a:srgbClr val="000000"/>
                          </a:solidFill>
                          <a:effectLst/>
                          <a:latin typeface="+mn-lt"/>
                        </a:rPr>
                        <a:t>salud para mujeres y hombres,</a:t>
                      </a:r>
                      <a:r>
                        <a:rPr lang="es-CO" sz="1100" dirty="0" smtClean="0">
                          <a:latin typeface="+mn-lt"/>
                        </a:rPr>
                        <a:t> reconocer</a:t>
                      </a:r>
                      <a:r>
                        <a:rPr lang="es-CO" sz="1100" baseline="0" dirty="0" smtClean="0">
                          <a:latin typeface="+mn-lt"/>
                        </a:rPr>
                        <a:t> </a:t>
                      </a:r>
                      <a:r>
                        <a:rPr lang="es-CO" sz="1100" dirty="0" smtClean="0">
                          <a:latin typeface="+mn-lt"/>
                        </a:rPr>
                        <a:t>el normal desarrollo y funcionamiento del</a:t>
                      </a:r>
                      <a:r>
                        <a:rPr lang="es-CO" sz="1100" baseline="0" dirty="0" smtClean="0">
                          <a:latin typeface="+mn-lt"/>
                        </a:rPr>
                        <a:t> </a:t>
                      </a:r>
                      <a:r>
                        <a:rPr lang="es-CO" sz="1100" dirty="0" smtClean="0">
                          <a:latin typeface="+mn-lt"/>
                        </a:rPr>
                        <a:t>cuerpo humano</a:t>
                      </a:r>
                      <a:r>
                        <a:rPr lang="es-CO" sz="1100" baseline="0" dirty="0" smtClean="0">
                          <a:latin typeface="+mn-lt"/>
                        </a:rPr>
                        <a:t> y los cambios del estado de animo; con el acompañamiento de la ARL POSITIVA y la EPS COMPENSAR, entre otras.</a:t>
                      </a:r>
                      <a:endParaRPr lang="es-CO" sz="11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1" name="Imagen 10"/>
          <p:cNvPicPr>
            <a:picLocks noChangeAspect="1"/>
          </p:cNvPicPr>
          <p:nvPr/>
        </p:nvPicPr>
        <p:blipFill>
          <a:blip r:embed="rId3"/>
          <a:stretch>
            <a:fillRect/>
          </a:stretch>
        </p:blipFill>
        <p:spPr>
          <a:xfrm>
            <a:off x="8650234" y="2601755"/>
            <a:ext cx="1788416" cy="1555379"/>
          </a:xfrm>
          <a:prstGeom prst="rect">
            <a:avLst/>
          </a:prstGeom>
        </p:spPr>
      </p:pic>
      <p:pic>
        <p:nvPicPr>
          <p:cNvPr id="8" name="Imagen 7"/>
          <p:cNvPicPr>
            <a:picLocks noChangeAspect="1"/>
          </p:cNvPicPr>
          <p:nvPr/>
        </p:nvPicPr>
        <p:blipFill>
          <a:blip r:embed="rId4"/>
          <a:stretch>
            <a:fillRect/>
          </a:stretch>
        </p:blipFill>
        <p:spPr>
          <a:xfrm>
            <a:off x="10046633" y="617538"/>
            <a:ext cx="1749426" cy="1609196"/>
          </a:xfrm>
          <a:prstGeom prst="rect">
            <a:avLst/>
          </a:prstGeom>
        </p:spPr>
      </p:pic>
      <p:sp>
        <p:nvSpPr>
          <p:cNvPr id="10" name="AutoShape 6" descr="Resultado de imagen para muñecos salu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6134" y="4241800"/>
            <a:ext cx="1669925" cy="152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0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 y="278425"/>
            <a:ext cx="6366933"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smtClean="0">
              <a:solidFill>
                <a:schemeClr val="bg1"/>
              </a:solidFill>
            </a:endParaRPr>
          </a:p>
          <a:p>
            <a:r>
              <a:rPr lang="es-CO" sz="2000" b="1" dirty="0" smtClean="0">
                <a:solidFill>
                  <a:schemeClr val="bg1"/>
                </a:solidFill>
              </a:rPr>
              <a:t>         Componente </a:t>
            </a:r>
            <a:r>
              <a:rPr lang="es-CO" sz="2000" b="1" dirty="0">
                <a:solidFill>
                  <a:schemeClr val="bg1"/>
                </a:solidFill>
              </a:rPr>
              <a:t>de </a:t>
            </a:r>
            <a:r>
              <a:rPr lang="es-CO" sz="2000" b="1" dirty="0" smtClean="0">
                <a:solidFill>
                  <a:schemeClr val="bg1"/>
                </a:solidFill>
              </a:rPr>
              <a:t>Prevención </a:t>
            </a:r>
            <a:r>
              <a:rPr lang="es-CO" sz="2000" b="1" dirty="0">
                <a:solidFill>
                  <a:schemeClr val="bg1"/>
                </a:solidFill>
              </a:rPr>
              <a:t>y promoción de la </a:t>
            </a:r>
            <a:r>
              <a:rPr lang="es-CO" sz="2000" b="1" dirty="0" smtClean="0">
                <a:solidFill>
                  <a:schemeClr val="bg1"/>
                </a:solidFill>
              </a:rPr>
              <a:t>salud</a:t>
            </a:r>
          </a:p>
          <a:p>
            <a:pPr algn="ct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3453096900"/>
              </p:ext>
            </p:extLst>
          </p:nvPr>
        </p:nvGraphicFramePr>
        <p:xfrm>
          <a:off x="274998" y="1050924"/>
          <a:ext cx="8024050" cy="3706271"/>
        </p:xfrm>
        <a:graphic>
          <a:graphicData uri="http://schemas.openxmlformats.org/drawingml/2006/table">
            <a:tbl>
              <a:tblPr>
                <a:effectLst>
                  <a:innerShdw blurRad="114300">
                    <a:prstClr val="black"/>
                  </a:innerShdw>
                </a:effectLst>
              </a:tblPr>
              <a:tblGrid>
                <a:gridCol w="1579202"/>
                <a:gridCol w="1514033"/>
                <a:gridCol w="828718"/>
                <a:gridCol w="4102097"/>
              </a:tblGrid>
              <a:tr h="318952">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33486">
                <a:tc>
                  <a:txBody>
                    <a:bodyPr/>
                    <a:lstStyle/>
                    <a:p>
                      <a:pPr algn="ctr" fontAlgn="ctr"/>
                      <a:r>
                        <a:rPr lang="es-CO" sz="1100" b="1" i="0" u="none" strike="noStrike" dirty="0">
                          <a:solidFill>
                            <a:srgbClr val="000000"/>
                          </a:solidFill>
                          <a:effectLst/>
                          <a:latin typeface="Calibri" panose="020F0502020204030204" pitchFamily="34" charset="0"/>
                        </a:rPr>
                        <a:t>Pista </a:t>
                      </a:r>
                      <a:r>
                        <a:rPr lang="es-CO" sz="1100" b="1" i="0" u="none" strike="noStrike" dirty="0" smtClean="0">
                          <a:solidFill>
                            <a:srgbClr val="000000"/>
                          </a:solidFill>
                          <a:effectLst/>
                          <a:latin typeface="Calibri" panose="020F0502020204030204" pitchFamily="34" charset="0"/>
                        </a:rPr>
                        <a:t>Brigada Integral</a:t>
                      </a:r>
                    </a:p>
                    <a:p>
                      <a:pPr algn="ctr" fontAlgn="ctr"/>
                      <a:r>
                        <a:rPr lang="es-CO" sz="1100" b="1" i="0" u="none" strike="noStrike" dirty="0" smtClean="0">
                          <a:solidFill>
                            <a:srgbClr val="000000"/>
                          </a:solidFill>
                          <a:effectLst/>
                          <a:latin typeface="Calibri" panose="020F0502020204030204" pitchFamily="34" charset="0"/>
                        </a:rPr>
                        <a:t>de </a:t>
                      </a:r>
                      <a:r>
                        <a:rPr lang="es-CO" sz="1100" b="1" i="0" u="none" strike="noStrike" dirty="0">
                          <a:solidFill>
                            <a:srgbClr val="000000"/>
                          </a:solidFill>
                          <a:effectLst/>
                          <a:latin typeface="Calibri" panose="020F0502020204030204" pitchFamily="34" charset="0"/>
                        </a:rPr>
                        <a:t>Emergencia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Septiembre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mn-lt"/>
                        </a:rPr>
                        <a:t>Proteger la seguridad y la salud,</a:t>
                      </a:r>
                      <a:r>
                        <a:rPr lang="es-CO" sz="1100" b="0" i="0" u="none" strike="noStrike" baseline="0" dirty="0" smtClean="0">
                          <a:solidFill>
                            <a:srgbClr val="000000"/>
                          </a:solidFill>
                          <a:effectLst/>
                          <a:latin typeface="+mn-lt"/>
                        </a:rPr>
                        <a:t> </a:t>
                      </a:r>
                      <a:r>
                        <a:rPr lang="es-CO" sz="1100" b="0" i="0" u="none" strike="noStrike" dirty="0" smtClean="0">
                          <a:solidFill>
                            <a:srgbClr val="000000"/>
                          </a:solidFill>
                          <a:effectLst/>
                          <a:latin typeface="+mn-lt"/>
                        </a:rPr>
                        <a:t>mediante la mejora continua del Sistema de Gestión</a:t>
                      </a:r>
                      <a:r>
                        <a:rPr lang="es-CO" sz="1100" b="0" i="0" u="none" strike="noStrike" baseline="0" dirty="0" smtClean="0">
                          <a:solidFill>
                            <a:srgbClr val="000000"/>
                          </a:solidFill>
                          <a:effectLst/>
                          <a:latin typeface="+mn-lt"/>
                        </a:rPr>
                        <a:t> de Seguridad y Salud en el Trabajo (</a:t>
                      </a:r>
                      <a:r>
                        <a:rPr lang="es-CO" sz="1100" b="0" i="0" u="none" strike="noStrike" dirty="0" smtClean="0">
                          <a:solidFill>
                            <a:srgbClr val="000000"/>
                          </a:solidFill>
                          <a:effectLst/>
                          <a:latin typeface="+mn-lt"/>
                        </a:rPr>
                        <a:t>SG-SST) , </a:t>
                      </a:r>
                      <a:r>
                        <a:rPr lang="es-CO" sz="1100" b="0" i="0" u="none" strike="noStrike" dirty="0" smtClean="0">
                          <a:solidFill>
                            <a:srgbClr val="000000"/>
                          </a:solidFill>
                          <a:effectLst/>
                          <a:latin typeface="Calibri" panose="020F0502020204030204" pitchFamily="34" charset="0"/>
                        </a:rPr>
                        <a:t>desarrollando </a:t>
                      </a:r>
                      <a:r>
                        <a:rPr lang="es-CO" sz="1100" b="0" i="0" u="none" strike="noStrike" dirty="0">
                          <a:solidFill>
                            <a:srgbClr val="000000"/>
                          </a:solidFill>
                          <a:effectLst/>
                          <a:latin typeface="Calibri" panose="020F0502020204030204" pitchFamily="34" charset="0"/>
                        </a:rPr>
                        <a:t>la pista de entrenamiento para la </a:t>
                      </a:r>
                      <a:r>
                        <a:rPr lang="es-CO" sz="1100" b="0" i="0" u="none" strike="noStrike" dirty="0" smtClean="0">
                          <a:solidFill>
                            <a:srgbClr val="000000"/>
                          </a:solidFill>
                          <a:effectLst/>
                          <a:latin typeface="Calibri" panose="020F0502020204030204" pitchFamily="34" charset="0"/>
                        </a:rPr>
                        <a:t>Brigada Integral  </a:t>
                      </a:r>
                      <a:r>
                        <a:rPr lang="es-CO" sz="1100" b="0" i="0" u="none" strike="noStrike" dirty="0">
                          <a:solidFill>
                            <a:srgbClr val="000000"/>
                          </a:solidFill>
                          <a:effectLst/>
                          <a:latin typeface="Calibri" panose="020F0502020204030204" pitchFamily="34" charset="0"/>
                        </a:rPr>
                        <a:t>de </a:t>
                      </a:r>
                      <a:r>
                        <a:rPr lang="es-CO" sz="1100" b="0" i="0" u="none" strike="noStrike" dirty="0" smtClean="0">
                          <a:solidFill>
                            <a:srgbClr val="000000"/>
                          </a:solidFill>
                          <a:effectLst/>
                          <a:latin typeface="Calibri" panose="020F0502020204030204" pitchFamily="34" charset="0"/>
                        </a:rPr>
                        <a:t>Emergencia</a:t>
                      </a:r>
                      <a:r>
                        <a:rPr lang="es-CO" sz="1100" b="0" i="0" u="none" strike="noStrike" baseline="0" dirty="0" smtClean="0">
                          <a:solidFill>
                            <a:srgbClr val="000000"/>
                          </a:solidFill>
                          <a:effectLst/>
                          <a:latin typeface="Calibri" panose="020F0502020204030204" pitchFamily="34" charset="0"/>
                        </a:rPr>
                        <a:t> de 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4375">
                <a:tc>
                  <a:txBody>
                    <a:bodyPr/>
                    <a:lstStyle/>
                    <a:p>
                      <a:pPr algn="ctr" fontAlgn="ctr"/>
                      <a:r>
                        <a:rPr lang="es-CO" sz="1100" b="1" i="0" u="none" strike="noStrike" dirty="0">
                          <a:solidFill>
                            <a:srgbClr val="000000"/>
                          </a:solidFill>
                          <a:effectLst/>
                          <a:latin typeface="Calibri" panose="020F0502020204030204" pitchFamily="34" charset="0"/>
                        </a:rPr>
                        <a:t>Intervención del Riesgo Psicosocial de manera individual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33</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Por definir</a:t>
                      </a:r>
                      <a:r>
                        <a:rPr lang="es-CO"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Desarrollar </a:t>
                      </a:r>
                      <a:r>
                        <a:rPr lang="es-CO" sz="1100" b="0" i="0" u="none" strike="noStrike" dirty="0" smtClean="0">
                          <a:solidFill>
                            <a:srgbClr val="000000"/>
                          </a:solidFill>
                          <a:effectLst/>
                          <a:latin typeface="Calibri" panose="020F0502020204030204" pitchFamily="34" charset="0"/>
                        </a:rPr>
                        <a:t>actividades </a:t>
                      </a:r>
                      <a:r>
                        <a:rPr lang="es-CO" sz="1100" b="0" i="0" u="none" strike="noStrike" dirty="0">
                          <a:solidFill>
                            <a:srgbClr val="000000"/>
                          </a:solidFill>
                          <a:effectLst/>
                          <a:latin typeface="Calibri" panose="020F0502020204030204" pitchFamily="34" charset="0"/>
                        </a:rPr>
                        <a:t>de acuerdo con el análisis de los resultados del riesgo </a:t>
                      </a:r>
                      <a:r>
                        <a:rPr lang="es-CO" sz="1100" b="0" i="0" u="none" strike="noStrike" dirty="0" smtClean="0">
                          <a:solidFill>
                            <a:srgbClr val="000000"/>
                          </a:solidFill>
                          <a:effectLst/>
                          <a:latin typeface="Calibri" panose="020F0502020204030204" pitchFamily="34" charset="0"/>
                        </a:rPr>
                        <a:t>psicosocial,</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para </a:t>
                      </a:r>
                      <a:r>
                        <a:rPr lang="es-CO" sz="1100" b="0" i="0" u="none" strike="noStrike" dirty="0">
                          <a:solidFill>
                            <a:srgbClr val="000000"/>
                          </a:solidFill>
                          <a:effectLst/>
                          <a:latin typeface="Calibri" panose="020F0502020204030204" pitchFamily="34" charset="0"/>
                        </a:rPr>
                        <a:t>los funcionarios que se designen de acuerdo con el último </a:t>
                      </a:r>
                      <a:r>
                        <a:rPr lang="es-CO" sz="1100" b="0" i="0" u="none" strike="noStrike" dirty="0" smtClean="0">
                          <a:solidFill>
                            <a:srgbClr val="000000"/>
                          </a:solidFill>
                          <a:effectLst/>
                          <a:latin typeface="Calibri" panose="020F0502020204030204" pitchFamily="34" charset="0"/>
                        </a:rPr>
                        <a:t>informe</a:t>
                      </a:r>
                      <a:r>
                        <a:rPr lang="es-CO" sz="1100" b="0" i="0" u="none" strike="noStrike" baseline="0" dirty="0" smtClean="0">
                          <a:solidFill>
                            <a:srgbClr val="000000"/>
                          </a:solidFill>
                          <a:effectLst/>
                          <a:latin typeface="Calibri" panose="020F0502020204030204" pitchFamily="34" charset="0"/>
                        </a:rPr>
                        <a:t> (casos blandos).</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825">
                <a:tc>
                  <a:txBody>
                    <a:bodyPr/>
                    <a:lstStyle/>
                    <a:p>
                      <a:pPr algn="ctr" fontAlgn="ctr"/>
                      <a:r>
                        <a:rPr lang="es-CO" sz="1100" b="1" i="0" u="none" strike="noStrike" dirty="0" smtClean="0">
                          <a:solidFill>
                            <a:srgbClr val="000000"/>
                          </a:solidFill>
                          <a:effectLst/>
                          <a:latin typeface="Calibri" panose="020F0502020204030204" pitchFamily="34" charset="0"/>
                        </a:rPr>
                        <a:t>Intervención</a:t>
                      </a:r>
                      <a:r>
                        <a:rPr lang="es-CO" sz="1100" b="1" i="0" u="none" strike="noStrike" baseline="0" dirty="0" smtClean="0">
                          <a:solidFill>
                            <a:srgbClr val="000000"/>
                          </a:solidFill>
                          <a:effectLst/>
                          <a:latin typeface="Calibri" panose="020F0502020204030204" pitchFamily="34" charset="0"/>
                        </a:rPr>
                        <a:t> </a:t>
                      </a:r>
                      <a:r>
                        <a:rPr lang="es-CO" sz="1100" b="1" i="0" u="none" strike="noStrike" dirty="0" smtClean="0">
                          <a:solidFill>
                            <a:srgbClr val="000000"/>
                          </a:solidFill>
                          <a:effectLst/>
                          <a:latin typeface="Calibri" panose="020F0502020204030204" pitchFamily="34" charset="0"/>
                        </a:rPr>
                        <a:t>del </a:t>
                      </a:r>
                      <a:r>
                        <a:rPr lang="es-CO" sz="1100" b="1" i="0" u="none" strike="noStrike" dirty="0">
                          <a:solidFill>
                            <a:srgbClr val="000000"/>
                          </a:solidFill>
                          <a:effectLst/>
                          <a:latin typeface="Calibri" panose="020F0502020204030204" pitchFamily="34" charset="0"/>
                        </a:rPr>
                        <a:t>Riesgo </a:t>
                      </a:r>
                      <a:r>
                        <a:rPr lang="es-CO" sz="1100" b="1" i="0" u="none" strike="noStrike" dirty="0" smtClean="0">
                          <a:solidFill>
                            <a:srgbClr val="000000"/>
                          </a:solidFill>
                          <a:effectLst/>
                          <a:latin typeface="Calibri" panose="020F0502020204030204" pitchFamily="34" charset="0"/>
                        </a:rPr>
                        <a:t>Psicosocial</a:t>
                      </a:r>
                      <a:r>
                        <a:rPr lang="es-CO" sz="1100" b="1" i="0" u="none" strike="noStrike" baseline="0" dirty="0" smtClean="0">
                          <a:solidFill>
                            <a:srgbClr val="000000"/>
                          </a:solidFill>
                          <a:effectLst/>
                          <a:latin typeface="Calibri" panose="020F0502020204030204" pitchFamily="34" charset="0"/>
                        </a:rPr>
                        <a:t> de manera grupal</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APC-Colombia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Por definir</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Desarrollar actividades de acuerdo con el análisis de los resultados del riesgo </a:t>
                      </a:r>
                      <a:r>
                        <a:rPr lang="es-CO" sz="1100" b="0" i="0" u="none" strike="noStrike" dirty="0" smtClean="0">
                          <a:solidFill>
                            <a:srgbClr val="000000"/>
                          </a:solidFill>
                          <a:effectLst/>
                          <a:latin typeface="Calibri" panose="020F0502020204030204" pitchFamily="34" charset="0"/>
                        </a:rPr>
                        <a:t>psicosocial,</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por </a:t>
                      </a:r>
                      <a:r>
                        <a:rPr lang="es-CO" sz="1100" b="0" i="0" u="none" strike="noStrike" dirty="0">
                          <a:solidFill>
                            <a:srgbClr val="000000"/>
                          </a:solidFill>
                          <a:effectLst/>
                          <a:latin typeface="Calibri" panose="020F0502020204030204" pitchFamily="34" charset="0"/>
                        </a:rPr>
                        <a:t>grupos en </a:t>
                      </a:r>
                      <a:r>
                        <a:rPr lang="es-CO" sz="1100" b="0" i="0" u="none" strike="noStrike" dirty="0" smtClean="0">
                          <a:solidFill>
                            <a:srgbClr val="000000"/>
                          </a:solidFill>
                          <a:effectLst/>
                          <a:latin typeface="Calibri" panose="020F0502020204030204" pitchFamily="34" charset="0"/>
                        </a:rPr>
                        <a:t>APC-Colombia</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de acuerdo con el último informe</a:t>
                      </a:r>
                      <a:r>
                        <a:rPr lang="es-CO" sz="1100" b="0" i="0" u="none" strike="noStrike" baseline="0" dirty="0" smtClean="0">
                          <a:solidFill>
                            <a:srgbClr val="000000"/>
                          </a:solidFill>
                          <a:effectLst/>
                          <a:latin typeface="Calibri" panose="020F0502020204030204" pitchFamily="34" charset="0"/>
                        </a:rPr>
                        <a:t> .</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80633">
                <a:tc>
                  <a:txBody>
                    <a:bodyPr/>
                    <a:lstStyle/>
                    <a:p>
                      <a:pPr algn="ctr" fontAlgn="ctr"/>
                      <a:r>
                        <a:rPr lang="es-ES" sz="1100" b="1" i="0" u="none" strike="noStrike" dirty="0" smtClean="0">
                          <a:solidFill>
                            <a:srgbClr val="000000"/>
                          </a:solidFill>
                          <a:effectLst/>
                          <a:latin typeface="Calibri" panose="020F0502020204030204" pitchFamily="34" charset="0"/>
                        </a:rPr>
                        <a:t>Brigadista</a:t>
                      </a:r>
                      <a:r>
                        <a:rPr lang="es-ES" sz="1100" b="1" i="0" u="none" strike="noStrike" baseline="0" dirty="0" smtClean="0">
                          <a:solidFill>
                            <a:srgbClr val="000000"/>
                          </a:solidFill>
                          <a:effectLst/>
                          <a:latin typeface="Calibri" panose="020F0502020204030204" pitchFamily="34" charset="0"/>
                        </a:rPr>
                        <a:t> por un día</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S" sz="1100" b="0" i="0" u="none" strike="noStrike" dirty="0" smtClean="0">
                        <a:solidFill>
                          <a:srgbClr val="00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Calibri" panose="020F0502020204030204" pitchFamily="34" charset="0"/>
                        </a:rPr>
                        <a:t>APC-Colombia</a:t>
                      </a:r>
                    </a:p>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Mayo y Octubre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Jornada</a:t>
                      </a:r>
                      <a:r>
                        <a:rPr lang="es-CO" sz="1100" b="0" i="0" u="none" strike="noStrike" baseline="0" dirty="0" smtClean="0">
                          <a:solidFill>
                            <a:srgbClr val="000000"/>
                          </a:solidFill>
                          <a:effectLst/>
                          <a:latin typeface="Calibri" panose="020F0502020204030204" pitchFamily="34" charset="0"/>
                        </a:rPr>
                        <a:t> de sensibilización a los trabajadores, teniendo en cuenta recomendaciones para atender emergencias, que se pueden presentar en el entorno, con el acompañamiento de la Líder y la Brigada Integral de Emergencias de APC-Colombia.</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 name="Imagen 1"/>
          <p:cNvPicPr>
            <a:picLocks noChangeAspect="1"/>
          </p:cNvPicPr>
          <p:nvPr/>
        </p:nvPicPr>
        <p:blipFill>
          <a:blip r:embed="rId3"/>
          <a:stretch>
            <a:fillRect/>
          </a:stretch>
        </p:blipFill>
        <p:spPr>
          <a:xfrm>
            <a:off x="9777841" y="3326326"/>
            <a:ext cx="1844675" cy="1700399"/>
          </a:xfrm>
          <a:prstGeom prst="rect">
            <a:avLst/>
          </a:prstGeom>
        </p:spPr>
      </p:pic>
      <p:pic>
        <p:nvPicPr>
          <p:cNvPr id="10" name="Picture 10" descr="Resultado de imagen para muñecos salu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7277" y="1286130"/>
            <a:ext cx="1724024"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5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293840"/>
            <a:ext cx="3386667"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a:solidFill>
                  <a:schemeClr val="bg1"/>
                </a:solidFill>
              </a:rPr>
              <a:t> </a:t>
            </a:r>
            <a:r>
              <a:rPr lang="es-CO" sz="2000" b="1" dirty="0" smtClean="0">
                <a:solidFill>
                  <a:schemeClr val="bg1"/>
                </a:solidFill>
              </a:rPr>
              <a:t>        Componente de Familia</a:t>
            </a: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139598832"/>
              </p:ext>
            </p:extLst>
          </p:nvPr>
        </p:nvGraphicFramePr>
        <p:xfrm>
          <a:off x="3551500" y="612606"/>
          <a:ext cx="8350251" cy="5931701"/>
        </p:xfrm>
        <a:graphic>
          <a:graphicData uri="http://schemas.openxmlformats.org/drawingml/2006/table">
            <a:tbl>
              <a:tblPr>
                <a:effectLst>
                  <a:innerShdw blurRad="114300">
                    <a:prstClr val="black"/>
                  </a:innerShdw>
                </a:effectLst>
              </a:tblPr>
              <a:tblGrid>
                <a:gridCol w="1159397"/>
                <a:gridCol w="1527859"/>
                <a:gridCol w="844951"/>
                <a:gridCol w="4818044"/>
              </a:tblGrid>
              <a:tr h="291800">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0311">
                <a:tc>
                  <a:txBody>
                    <a:bodyPr/>
                    <a:lstStyle/>
                    <a:p>
                      <a:pPr algn="ctr" fontAlgn="ctr"/>
                      <a:r>
                        <a:rPr lang="es-CO" sz="1100" b="1" i="0" u="none" strike="noStrike" dirty="0" smtClean="0">
                          <a:solidFill>
                            <a:srgbClr val="000000"/>
                          </a:solidFill>
                          <a:effectLst/>
                          <a:latin typeface="Calibri" panose="020F0502020204030204" pitchFamily="34" charset="0"/>
                        </a:rPr>
                        <a:t>Compartiendo</a:t>
                      </a:r>
                      <a:r>
                        <a:rPr lang="es-CO" sz="1100" b="1" i="0" u="none" strike="noStrike" baseline="0" dirty="0" smtClean="0">
                          <a:solidFill>
                            <a:srgbClr val="000000"/>
                          </a:solidFill>
                          <a:effectLst/>
                          <a:latin typeface="Calibri" panose="020F0502020204030204" pitchFamily="34" charset="0"/>
                        </a:rPr>
                        <a:t> </a:t>
                      </a:r>
                      <a:r>
                        <a:rPr lang="es-CO" sz="1100" b="1" i="0" u="none" strike="noStrike" dirty="0" smtClean="0">
                          <a:solidFill>
                            <a:srgbClr val="000000"/>
                          </a:solidFill>
                          <a:effectLst/>
                          <a:latin typeface="Calibri" panose="020F0502020204030204" pitchFamily="34" charset="0"/>
                        </a:rPr>
                        <a:t>con </a:t>
                      </a:r>
                      <a:r>
                        <a:rPr lang="es-CO" sz="1100" b="1" i="0" u="none" strike="noStrike" dirty="0">
                          <a:solidFill>
                            <a:srgbClr val="000000"/>
                          </a:solidFill>
                          <a:effectLst/>
                          <a:latin typeface="Calibri" panose="020F0502020204030204" pitchFamily="34" charset="0"/>
                        </a:rPr>
                        <a:t>la </a:t>
                      </a:r>
                      <a:r>
                        <a:rPr lang="es-CO" sz="1100" b="1" i="0" u="none" strike="noStrike" dirty="0" smtClean="0">
                          <a:solidFill>
                            <a:srgbClr val="000000"/>
                          </a:solidFill>
                          <a:effectLst/>
                          <a:latin typeface="Calibri" panose="020F0502020204030204" pitchFamily="34" charset="0"/>
                        </a:rPr>
                        <a:t>familia o los amigos</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83</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Mayo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En el marco de las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Políticas de Fortalecimiento de la calidad de vida</a:t>
                      </a:r>
                      <a:r>
                        <a:rPr lang="es-CO" sz="1100" b="0" i="0" u="none" strike="noStrike" baseline="0" dirty="0" smtClean="0">
                          <a:solidFill>
                            <a:srgbClr val="000000"/>
                          </a:solidFill>
                          <a:effectLst/>
                          <a:latin typeface="Calibri" panose="020F0502020204030204" pitchFamily="34" charset="0"/>
                        </a:rPr>
                        <a:t> laboral / personal, los servidores públicos recibirán: </a:t>
                      </a:r>
                      <a:r>
                        <a:rPr lang="es-CO" sz="1100" b="0" i="0" u="none" strike="noStrike" dirty="0" smtClean="0">
                          <a:solidFill>
                            <a:srgbClr val="000000"/>
                          </a:solidFill>
                          <a:effectLst/>
                          <a:latin typeface="Calibri" panose="020F0502020204030204" pitchFamily="34" charset="0"/>
                        </a:rPr>
                        <a:t>1 Bono, por</a:t>
                      </a:r>
                      <a:r>
                        <a:rPr lang="es-CO" sz="1100" b="0" i="0" u="none" strike="noStrike" baseline="0" dirty="0" smtClean="0">
                          <a:solidFill>
                            <a:srgbClr val="000000"/>
                          </a:solidFill>
                          <a:effectLst/>
                          <a:latin typeface="Calibri" panose="020F0502020204030204" pitchFamily="34" charset="0"/>
                        </a:rPr>
                        <a:t> la suma de $</a:t>
                      </a:r>
                      <a:r>
                        <a:rPr lang="es-CO" sz="1100" b="0" i="0" u="none" strike="noStrike" dirty="0" smtClean="0">
                          <a:solidFill>
                            <a:srgbClr val="000000"/>
                          </a:solidFill>
                          <a:effectLst/>
                          <a:latin typeface="Calibri" panose="020F0502020204030204" pitchFamily="34" charset="0"/>
                        </a:rPr>
                        <a:t>50.000, bajo el concepto de</a:t>
                      </a:r>
                      <a:r>
                        <a:rPr lang="es-CO" sz="1100" b="0" i="0" u="none" strike="noStrike" baseline="0" dirty="0" smtClean="0">
                          <a:solidFill>
                            <a:srgbClr val="000000"/>
                          </a:solidFill>
                          <a:effectLst/>
                          <a:latin typeface="Calibri" panose="020F0502020204030204" pitchFamily="34" charset="0"/>
                        </a:rPr>
                        <a:t> cine.</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5422">
                <a:tc>
                  <a:txBody>
                    <a:bodyPr/>
                    <a:lstStyle/>
                    <a:p>
                      <a:pPr algn="ctr" fontAlgn="ctr"/>
                      <a:r>
                        <a:rPr lang="es-CO" sz="1100" b="1" i="0" u="none" strike="noStrike" dirty="0">
                          <a:solidFill>
                            <a:srgbClr val="000000"/>
                          </a:solidFill>
                          <a:effectLst/>
                          <a:latin typeface="Calibri" panose="020F0502020204030204" pitchFamily="34" charset="0"/>
                        </a:rPr>
                        <a:t>Compartiendo con la </a:t>
                      </a:r>
                      <a:r>
                        <a:rPr lang="es-CO" sz="1100" b="1" i="0" u="none" strike="noStrike" dirty="0" smtClean="0">
                          <a:solidFill>
                            <a:srgbClr val="000000"/>
                          </a:solidFill>
                          <a:effectLst/>
                          <a:latin typeface="Calibri" panose="020F0502020204030204" pitchFamily="34" charset="0"/>
                        </a:rPr>
                        <a:t>familia o los amigos</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83</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Septiembre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En el marco de las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Políticas de Fortalecimiento de la calidad de vida</a:t>
                      </a:r>
                      <a:r>
                        <a:rPr lang="es-CO" sz="1100" b="0" i="0" u="none" strike="noStrike" baseline="0" dirty="0" smtClean="0">
                          <a:solidFill>
                            <a:srgbClr val="000000"/>
                          </a:solidFill>
                          <a:effectLst/>
                          <a:latin typeface="Calibri" panose="020F0502020204030204" pitchFamily="34" charset="0"/>
                        </a:rPr>
                        <a:t> laboral / personal, los servidores públicos recibirán: </a:t>
                      </a:r>
                      <a:r>
                        <a:rPr lang="es-CO" sz="1100" b="0" i="0" u="none" strike="noStrike" dirty="0" smtClean="0">
                          <a:solidFill>
                            <a:srgbClr val="000000"/>
                          </a:solidFill>
                          <a:effectLst/>
                          <a:latin typeface="Calibri" panose="020F0502020204030204" pitchFamily="34" charset="0"/>
                        </a:rPr>
                        <a:t>1 Bono, por</a:t>
                      </a:r>
                      <a:r>
                        <a:rPr lang="es-CO" sz="1100" b="0" i="0" u="none" strike="noStrike" baseline="0" dirty="0" smtClean="0">
                          <a:solidFill>
                            <a:srgbClr val="000000"/>
                          </a:solidFill>
                          <a:effectLst/>
                          <a:latin typeface="Calibri" panose="020F0502020204030204" pitchFamily="34" charset="0"/>
                        </a:rPr>
                        <a:t> la suma de $</a:t>
                      </a:r>
                      <a:r>
                        <a:rPr lang="es-CO" sz="1100" b="0" i="0" u="none" strike="noStrike" dirty="0" smtClean="0">
                          <a:solidFill>
                            <a:srgbClr val="000000"/>
                          </a:solidFill>
                          <a:effectLst/>
                          <a:latin typeface="Calibri" panose="020F0502020204030204" pitchFamily="34" charset="0"/>
                        </a:rPr>
                        <a:t>50.000, bajo el concepto de</a:t>
                      </a:r>
                      <a:r>
                        <a:rPr lang="es-CO" sz="1100" b="0" i="0" u="none" strike="noStrike" baseline="0" dirty="0" smtClean="0">
                          <a:solidFill>
                            <a:srgbClr val="000000"/>
                          </a:solidFill>
                          <a:effectLst/>
                          <a:latin typeface="Calibri" panose="020F0502020204030204" pitchFamily="34" charset="0"/>
                        </a:rPr>
                        <a:t> restaurante. </a:t>
                      </a:r>
                      <a:endParaRPr lang="es-CO" sz="1100" b="0" i="0" u="none" strike="noStrike" dirty="0" smtClean="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0148">
                <a:tc>
                  <a:txBody>
                    <a:bodyPr/>
                    <a:lstStyle/>
                    <a:p>
                      <a:pPr algn="ctr" fontAlgn="ctr"/>
                      <a:r>
                        <a:rPr lang="es-CO" sz="1100" b="1" i="0" u="none" strike="noStrike" dirty="0" smtClean="0">
                          <a:solidFill>
                            <a:srgbClr val="000000"/>
                          </a:solidFill>
                          <a:effectLst/>
                          <a:latin typeface="Calibri" panose="020F0502020204030204" pitchFamily="34" charset="0"/>
                        </a:rPr>
                        <a:t>Día de la familia “Con </a:t>
                      </a:r>
                      <a:r>
                        <a:rPr lang="es-CO" sz="1100" b="1" i="0" u="none" strike="noStrike" dirty="0">
                          <a:solidFill>
                            <a:srgbClr val="000000"/>
                          </a:solidFill>
                          <a:effectLst/>
                          <a:latin typeface="Calibri" panose="020F0502020204030204" pitchFamily="34" charset="0"/>
                        </a:rPr>
                        <a:t>la </a:t>
                      </a:r>
                      <a:r>
                        <a:rPr lang="es-CO" sz="1100" b="1" i="0" u="none" strike="noStrike" dirty="0" smtClean="0">
                          <a:solidFill>
                            <a:srgbClr val="000000"/>
                          </a:solidFill>
                          <a:effectLst/>
                          <a:latin typeface="Calibri" panose="020F0502020204030204" pitchFamily="34" charset="0"/>
                        </a:rPr>
                        <a:t>naturaleza”</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 y sus familias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Junio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Actividad de recorrido al aire </a:t>
                      </a:r>
                      <a:r>
                        <a:rPr lang="es-CO" sz="1100" b="0" i="0" u="none" strike="noStrike" dirty="0" smtClean="0">
                          <a:solidFill>
                            <a:srgbClr val="000000"/>
                          </a:solidFill>
                          <a:effectLst/>
                          <a:latin typeface="Calibri" panose="020F0502020204030204" pitchFamily="34" charset="0"/>
                        </a:rPr>
                        <a:t>libre, </a:t>
                      </a:r>
                      <a:r>
                        <a:rPr lang="es-CO" sz="1100" b="0" i="0" u="none" strike="noStrike" dirty="0">
                          <a:solidFill>
                            <a:srgbClr val="000000"/>
                          </a:solidFill>
                          <a:effectLst/>
                          <a:latin typeface="Calibri" panose="020F0502020204030204" pitchFamily="34" charset="0"/>
                        </a:rPr>
                        <a:t>a las afueras de la Ciudad de Bogotá, contacto con la naturaleza (parque natural, cascada o </a:t>
                      </a:r>
                      <a:r>
                        <a:rPr lang="es-CO" sz="1100" b="0" i="0" u="none" strike="noStrike" dirty="0" smtClean="0">
                          <a:solidFill>
                            <a:srgbClr val="000000"/>
                          </a:solidFill>
                          <a:effectLst/>
                          <a:latin typeface="Calibri" panose="020F0502020204030204" pitchFamily="34" charset="0"/>
                        </a:rPr>
                        <a:t>finca, entre otras), </a:t>
                      </a:r>
                      <a:r>
                        <a:rPr lang="es-CO" sz="1100" b="0" i="0" u="none" strike="noStrike" dirty="0">
                          <a:solidFill>
                            <a:srgbClr val="000000"/>
                          </a:solidFill>
                          <a:effectLst/>
                          <a:latin typeface="Calibri" panose="020F0502020204030204" pitchFamily="34" charset="0"/>
                        </a:rPr>
                        <a:t>orientada a concientizar a nuestros servidores públicos y sus familias, de la importancia de cuidar el entorno que nos rodea. </a:t>
                      </a:r>
                      <a:endParaRPr lang="es-CO" sz="1100" b="0" i="0" u="none" strike="noStrike" dirty="0" smtClean="0">
                        <a:solidFill>
                          <a:srgbClr val="00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Debe incluir: transporte, promotores lúdicos y/o guías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e instalaciones adecuadas para su realización.</a:t>
                      </a:r>
                      <a:r>
                        <a:rPr lang="es-CO" sz="1100" b="0" i="0" u="none" strike="noStrike" baseline="0" dirty="0" smtClean="0">
                          <a:solidFill>
                            <a:srgbClr val="000000"/>
                          </a:solidFill>
                          <a:effectLst/>
                          <a:latin typeface="Calibri" panose="020F0502020204030204" pitchFamily="34" charset="0"/>
                        </a:rPr>
                        <a:t> A</a:t>
                      </a:r>
                      <a:r>
                        <a:rPr lang="es-CO" sz="1100" b="0" i="0" u="none" strike="noStrike" dirty="0" smtClean="0">
                          <a:solidFill>
                            <a:srgbClr val="000000"/>
                          </a:solidFill>
                          <a:effectLst/>
                          <a:latin typeface="Calibri" panose="020F0502020204030204" pitchFamily="34" charset="0"/>
                        </a:rPr>
                        <a:t>sí, como un espacio de integración social, para los funcionarios de APC-Colombia (entrada, almuerzo y bebida, entre otros).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2582">
                <a:tc>
                  <a:txBody>
                    <a:bodyPr/>
                    <a:lstStyle/>
                    <a:p>
                      <a:pPr algn="ctr" fontAlgn="ctr"/>
                      <a:r>
                        <a:rPr lang="es-CO" sz="1100" b="1" i="0" u="none" strike="noStrike" dirty="0" smtClean="0">
                          <a:solidFill>
                            <a:srgbClr val="000000"/>
                          </a:solidFill>
                          <a:effectLst/>
                          <a:latin typeface="Calibri" panose="020F0502020204030204" pitchFamily="34" charset="0"/>
                        </a:rPr>
                        <a:t>Día de la familia  </a:t>
                      </a:r>
                    </a:p>
                    <a:p>
                      <a:pPr algn="ctr" fontAlgn="ctr"/>
                      <a:r>
                        <a:rPr lang="es-CO" sz="1100" b="1" i="0" u="none" strike="noStrike" dirty="0" smtClean="0">
                          <a:solidFill>
                            <a:srgbClr val="000000"/>
                          </a:solidFill>
                          <a:effectLst/>
                          <a:latin typeface="Calibri" panose="020F0502020204030204" pitchFamily="34" charset="0"/>
                        </a:rPr>
                        <a:t>“Visita cultural” </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83 Servidores públicos y sus familias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Noviembre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Actividad de recorrido histórico y artístico en la Ciudad de Bogotá (museo, teatro o parque </a:t>
                      </a:r>
                      <a:r>
                        <a:rPr lang="es-CO" sz="1100" b="0" i="0" u="none" strike="noStrike" dirty="0" smtClean="0">
                          <a:solidFill>
                            <a:srgbClr val="000000"/>
                          </a:solidFill>
                          <a:effectLst/>
                          <a:latin typeface="Calibri" panose="020F0502020204030204" pitchFamily="34" charset="0"/>
                        </a:rPr>
                        <a:t>temático, entre otros), </a:t>
                      </a:r>
                      <a:r>
                        <a:rPr lang="es-CO" sz="1100" b="0" i="0" u="none" strike="noStrike" dirty="0">
                          <a:solidFill>
                            <a:srgbClr val="000000"/>
                          </a:solidFill>
                          <a:effectLst/>
                          <a:latin typeface="Calibri" panose="020F0502020204030204" pitchFamily="34" charset="0"/>
                        </a:rPr>
                        <a:t>orientado al fortalecimiento cultural de nuestros servidores públicos y sus familias, de la importancia de conocer la historia de nuestra ciudad, rodeada de un mágico mundo de nuestros antepasados y la trascendencia de la evolución y la transformación del hombre a los largo de los </a:t>
                      </a:r>
                      <a:r>
                        <a:rPr lang="es-CO" sz="1100" b="0" i="0" u="none" strike="noStrike" dirty="0" smtClean="0">
                          <a:solidFill>
                            <a:srgbClr val="000000"/>
                          </a:solidFill>
                          <a:effectLst/>
                          <a:latin typeface="Calibri" panose="020F0502020204030204" pitchFamily="34" charset="0"/>
                        </a:rPr>
                        <a:t>años.</a:t>
                      </a:r>
                      <a:endParaRPr lang="es-ES" sz="1100" b="0" i="0" u="none" strike="noStrike" dirty="0" smtClean="0">
                        <a:solidFill>
                          <a:srgbClr val="00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Debe</a:t>
                      </a:r>
                      <a:r>
                        <a:rPr lang="es-CO" sz="1100" b="0" i="0" u="none" strike="noStrike" baseline="0" dirty="0" smtClean="0">
                          <a:solidFill>
                            <a:srgbClr val="000000"/>
                          </a:solidFill>
                          <a:effectLst/>
                          <a:latin typeface="Calibri" panose="020F0502020204030204" pitchFamily="34" charset="0"/>
                        </a:rPr>
                        <a:t> incluir:</a:t>
                      </a:r>
                      <a:r>
                        <a:rPr lang="es-CO" sz="1100" b="0" i="0" u="none" strike="noStrike" dirty="0" smtClean="0">
                          <a:solidFill>
                            <a:srgbClr val="000000"/>
                          </a:solidFill>
                          <a:effectLst/>
                          <a:latin typeface="Calibri" panose="020F0502020204030204" pitchFamily="34" charset="0"/>
                        </a:rPr>
                        <a:t> transporte, promotores lúdicos y/o guías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e instalaciones adecuados para su realización.</a:t>
                      </a:r>
                      <a:r>
                        <a:rPr lang="es-CO" sz="1100" b="0" i="0" u="none" strike="noStrike" baseline="0" dirty="0" smtClean="0">
                          <a:solidFill>
                            <a:srgbClr val="000000"/>
                          </a:solidFill>
                          <a:effectLst/>
                          <a:latin typeface="Calibri" panose="020F0502020204030204" pitchFamily="34" charset="0"/>
                        </a:rPr>
                        <a:t> A</a:t>
                      </a:r>
                      <a:r>
                        <a:rPr lang="es-CO" sz="1100" b="0" i="0" u="none" strike="noStrike" dirty="0" smtClean="0">
                          <a:solidFill>
                            <a:srgbClr val="000000"/>
                          </a:solidFill>
                          <a:effectLst/>
                          <a:latin typeface="Calibri" panose="020F0502020204030204" pitchFamily="34" charset="0"/>
                        </a:rPr>
                        <a:t>sí, como un espacio de integración social, para los funcionarios de APC-Colombia (entrada, almuerzo y bebida, entre otros).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81438">
                <a:tc>
                  <a:txBody>
                    <a:bodyPr/>
                    <a:lstStyle/>
                    <a:p>
                      <a:pPr algn="ctr" fontAlgn="ctr"/>
                      <a:r>
                        <a:rPr lang="es-CO" sz="1100" b="1" i="0" u="none" strike="noStrike" dirty="0">
                          <a:solidFill>
                            <a:srgbClr val="000000"/>
                          </a:solidFill>
                          <a:effectLst/>
                          <a:latin typeface="Calibri" panose="020F0502020204030204" pitchFamily="34" charset="0"/>
                        </a:rPr>
                        <a:t>Día de los niños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22 Servidores públicos </a:t>
                      </a:r>
                      <a:r>
                        <a:rPr lang="es-CO" sz="1100" b="0" i="0" u="none" strike="noStrike" dirty="0" smtClean="0">
                          <a:solidFill>
                            <a:srgbClr val="000000"/>
                          </a:solidFill>
                          <a:effectLst/>
                          <a:latin typeface="Calibri" panose="020F0502020204030204" pitchFamily="34" charset="0"/>
                        </a:rPr>
                        <a:t>y </a:t>
                      </a:r>
                      <a:r>
                        <a:rPr lang="es-CO" sz="1100" b="0" i="0" u="none" strike="noStrike" dirty="0">
                          <a:solidFill>
                            <a:srgbClr val="000000"/>
                          </a:solidFill>
                          <a:effectLst/>
                          <a:latin typeface="Calibri" panose="020F0502020204030204" pitchFamily="34" charset="0"/>
                        </a:rPr>
                        <a:t>28 hijos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Octubre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Actividad </a:t>
                      </a:r>
                      <a:r>
                        <a:rPr lang="es-CO" sz="1100" b="0" i="0" u="none" strike="noStrike" dirty="0">
                          <a:solidFill>
                            <a:srgbClr val="000000"/>
                          </a:solidFill>
                          <a:effectLst/>
                          <a:latin typeface="Calibri" panose="020F0502020204030204" pitchFamily="34" charset="0"/>
                        </a:rPr>
                        <a:t>lúdica cultural, orientada al fortalecimiento de los lazos familiares y a la sensibilización en temas de inclusión social y del impacto del servicio público en la </a:t>
                      </a:r>
                      <a:r>
                        <a:rPr lang="es-CO" sz="1100" b="0" i="0" u="none" strike="noStrike" dirty="0" smtClean="0">
                          <a:solidFill>
                            <a:srgbClr val="000000"/>
                          </a:solidFill>
                          <a:effectLst/>
                          <a:latin typeface="Calibri" panose="020F0502020204030204" pitchFamily="34" charset="0"/>
                        </a:rPr>
                        <a:t>sociedad;</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los </a:t>
                      </a:r>
                      <a:r>
                        <a:rPr lang="es-CO" sz="1100" b="0" i="0" u="none" strike="noStrike" dirty="0">
                          <a:solidFill>
                            <a:srgbClr val="000000"/>
                          </a:solidFill>
                          <a:effectLst/>
                          <a:latin typeface="Calibri" panose="020F0502020204030204" pitchFamily="34" charset="0"/>
                        </a:rPr>
                        <a:t>hijos de los servidores públicos, </a:t>
                      </a:r>
                      <a:r>
                        <a:rPr lang="es-CO" sz="1100" b="0" i="0" u="none" strike="noStrike" dirty="0" smtClean="0">
                          <a:solidFill>
                            <a:srgbClr val="000000"/>
                          </a:solidFill>
                          <a:effectLst/>
                          <a:latin typeface="Calibri" panose="020F0502020204030204" pitchFamily="34" charset="0"/>
                        </a:rPr>
                        <a:t>se les entregará:</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 regalo o 1</a:t>
                      </a:r>
                      <a:r>
                        <a:rPr lang="es-CO" sz="1100" b="0" i="0" u="none" strike="noStrike" baseline="0" dirty="0" smtClean="0">
                          <a:solidFill>
                            <a:srgbClr val="000000"/>
                          </a:solidFill>
                          <a:effectLst/>
                          <a:latin typeface="Calibri" panose="020F0502020204030204" pitchFamily="34" charset="0"/>
                        </a:rPr>
                        <a:t> bono</a:t>
                      </a:r>
                      <a:r>
                        <a:rPr lang="es-CO" sz="1100" b="0" i="0" u="none" strike="noStrike" dirty="0" smtClean="0">
                          <a:solidFill>
                            <a:srgbClr val="000000"/>
                          </a:solidFill>
                          <a:effectLst/>
                          <a:latin typeface="Calibri" panose="020F0502020204030204" pitchFamily="34" charset="0"/>
                        </a:rPr>
                        <a:t>, por</a:t>
                      </a:r>
                      <a:r>
                        <a:rPr lang="es-CO" sz="1100" b="0" i="0" u="none" strike="noStrike" baseline="0" dirty="0" smtClean="0">
                          <a:solidFill>
                            <a:srgbClr val="000000"/>
                          </a:solidFill>
                          <a:effectLst/>
                          <a:latin typeface="Calibri" panose="020F0502020204030204" pitchFamily="34" charset="0"/>
                        </a:rPr>
                        <a:t> la suma de </a:t>
                      </a:r>
                      <a:r>
                        <a:rPr lang="es-CO" sz="1100" b="0" i="0" u="none" strike="noStrike" dirty="0" smtClean="0">
                          <a:solidFill>
                            <a:srgbClr val="000000"/>
                          </a:solidFill>
                          <a:effectLst/>
                          <a:latin typeface="Calibri" panose="020F0502020204030204" pitchFamily="34" charset="0"/>
                        </a:rPr>
                        <a:t>$100.000</a:t>
                      </a:r>
                      <a:r>
                        <a:rPr lang="es-CO" sz="1100" b="0" i="0" u="none" strike="noStrike" dirty="0">
                          <a:solidFill>
                            <a:srgbClr val="000000"/>
                          </a:solidFill>
                          <a:effectLst/>
                          <a:latin typeface="Calibri" panose="020F0502020204030204" pitchFamily="34" charset="0"/>
                        </a:rPr>
                        <a:t>, de acuerdo con la edad y el </a:t>
                      </a:r>
                      <a:r>
                        <a:rPr lang="es-CO" sz="1100" b="0" i="0" u="none" strike="noStrike" dirty="0" smtClean="0">
                          <a:solidFill>
                            <a:srgbClr val="000000"/>
                          </a:solidFill>
                          <a:effectLst/>
                          <a:latin typeface="Calibri" panose="020F0502020204030204" pitchFamily="34" charset="0"/>
                        </a:rPr>
                        <a:t>género. </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Calibri" panose="020F0502020204030204" pitchFamily="34" charset="0"/>
                        </a:rPr>
                        <a:t>Debe</a:t>
                      </a:r>
                      <a:r>
                        <a:rPr lang="es-CO" sz="1100" b="0" i="0" u="none" strike="noStrike" baseline="0" dirty="0" smtClean="0">
                          <a:solidFill>
                            <a:srgbClr val="000000"/>
                          </a:solidFill>
                          <a:effectLst/>
                          <a:latin typeface="Calibri" panose="020F0502020204030204" pitchFamily="34" charset="0"/>
                        </a:rPr>
                        <a:t> incluir:</a:t>
                      </a:r>
                      <a:r>
                        <a:rPr lang="es-CO" sz="1100" b="0" i="0" u="none" strike="noStrike" dirty="0" smtClean="0">
                          <a:solidFill>
                            <a:srgbClr val="000000"/>
                          </a:solidFill>
                          <a:effectLst/>
                          <a:latin typeface="Calibri" panose="020F0502020204030204" pitchFamily="34" charset="0"/>
                        </a:rPr>
                        <a:t> transporte, promotores lúdicos y/o guías</a:t>
                      </a:r>
                      <a:r>
                        <a:rPr lang="es-CO" sz="1100" b="0" i="0" u="none" strike="noStrike" baseline="0" dirty="0" smtClean="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e instalaciones adecuados para su realización.</a:t>
                      </a:r>
                      <a:r>
                        <a:rPr lang="es-CO" sz="1100" b="0" i="0" u="none" strike="noStrike" baseline="0" dirty="0" smtClean="0">
                          <a:solidFill>
                            <a:srgbClr val="000000"/>
                          </a:solidFill>
                          <a:effectLst/>
                          <a:latin typeface="Calibri" panose="020F0502020204030204" pitchFamily="34" charset="0"/>
                        </a:rPr>
                        <a:t> A</a:t>
                      </a:r>
                      <a:r>
                        <a:rPr lang="es-CO" sz="1100" b="0" i="0" u="none" strike="noStrike" dirty="0" smtClean="0">
                          <a:solidFill>
                            <a:srgbClr val="000000"/>
                          </a:solidFill>
                          <a:effectLst/>
                          <a:latin typeface="Calibri" panose="020F0502020204030204" pitchFamily="34" charset="0"/>
                        </a:rPr>
                        <a:t>sí, como un espacio de integración social, para los</a:t>
                      </a:r>
                      <a:r>
                        <a:rPr lang="es-CO" sz="1100" b="0" i="0" u="none" strike="noStrike" baseline="0" dirty="0" smtClean="0">
                          <a:solidFill>
                            <a:srgbClr val="000000"/>
                          </a:solidFill>
                          <a:effectLst/>
                          <a:latin typeface="Calibri" panose="020F0502020204030204" pitchFamily="34" charset="0"/>
                        </a:rPr>
                        <a:t> participantes </a:t>
                      </a:r>
                      <a:r>
                        <a:rPr lang="es-CO" sz="1100" b="0" i="0" u="none" strike="noStrike" dirty="0" smtClean="0">
                          <a:solidFill>
                            <a:srgbClr val="000000"/>
                          </a:solidFill>
                          <a:effectLst/>
                          <a:latin typeface="Calibri" panose="020F0502020204030204" pitchFamily="34" charset="0"/>
                        </a:rPr>
                        <a:t>de APC-Colombia (refrigerio am o pm).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3"/>
          <a:stretch>
            <a:fillRect/>
          </a:stretch>
        </p:blipFill>
        <p:spPr>
          <a:xfrm>
            <a:off x="460375" y="2259497"/>
            <a:ext cx="2520950" cy="2990850"/>
          </a:xfrm>
          <a:prstGeom prst="rect">
            <a:avLst/>
          </a:prstGeom>
        </p:spPr>
      </p:pic>
    </p:spTree>
    <p:extLst>
      <p:ext uri="{BB962C8B-B14F-4D97-AF65-F5344CB8AC3E}">
        <p14:creationId xmlns:p14="http://schemas.microsoft.com/office/powerpoint/2010/main" val="255749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 y="293840"/>
            <a:ext cx="3371851" cy="479605"/>
          </a:xfrm>
          <a:prstGeom prst="rect">
            <a:avLst/>
          </a:prstGeom>
          <a:solidFill>
            <a:srgbClr val="C4172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b="1" dirty="0" smtClean="0">
                <a:solidFill>
                  <a:schemeClr val="bg1"/>
                </a:solidFill>
              </a:rPr>
              <a:t>         Componente de Deporte</a:t>
            </a: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1920312100"/>
              </p:ext>
            </p:extLst>
          </p:nvPr>
        </p:nvGraphicFramePr>
        <p:xfrm>
          <a:off x="3669175" y="767957"/>
          <a:ext cx="8226492" cy="5041999"/>
        </p:xfrm>
        <a:graphic>
          <a:graphicData uri="http://schemas.openxmlformats.org/drawingml/2006/table">
            <a:tbl>
              <a:tblPr>
                <a:effectLst>
                  <a:innerShdw blurRad="114300">
                    <a:prstClr val="black"/>
                  </a:innerShdw>
                </a:effectLst>
              </a:tblPr>
              <a:tblGrid>
                <a:gridCol w="1481559"/>
                <a:gridCol w="1539433"/>
                <a:gridCol w="856527"/>
                <a:gridCol w="4348973"/>
              </a:tblGrid>
              <a:tr h="303076">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ACTIVIDAD</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PARTICIPANTES</a:t>
                      </a:r>
                      <a:endParaRPr lang="es-CO" sz="1600" dirty="0" smtClean="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smtClean="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MES</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s-CO" sz="1600" b="1" kern="1200" dirty="0">
                          <a:solidFill>
                            <a:srgbClr val="C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DESCRIPCIÓN</a:t>
                      </a:r>
                      <a:endParaRPr lang="es-CO" sz="1600" dirty="0">
                        <a:effectLst/>
                        <a:latin typeface="Cambria" panose="02040503050406030204" pitchFamily="18" charset="0"/>
                        <a:ea typeface="MS Mincho"/>
                        <a:cs typeface="Times New Roman" panose="02020603050405020304" pitchFamily="18" charset="0"/>
                      </a:endParaRPr>
                    </a:p>
                  </a:txBody>
                  <a:tcPr marL="2733" marR="2733" marT="27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17656">
                <a:tc>
                  <a:txBody>
                    <a:bodyPr/>
                    <a:lstStyle/>
                    <a:p>
                      <a:pPr algn="ctr" fontAlgn="ctr"/>
                      <a:r>
                        <a:rPr lang="es-CO" sz="1100" b="1" i="0" u="none" strike="noStrike" dirty="0">
                          <a:solidFill>
                            <a:srgbClr val="000000"/>
                          </a:solidFill>
                          <a:effectLst/>
                          <a:latin typeface="Calibri" panose="020F0502020204030204" pitchFamily="34" charset="0"/>
                        </a:rPr>
                        <a:t>Torneo de Bolos Mixto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56  Personas  (servidores públicos y sus familias)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Septiembre</a:t>
                      </a:r>
                      <a:r>
                        <a:rPr lang="es-CO"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chemeClr val="tx1"/>
                          </a:solidFill>
                          <a:effectLst/>
                          <a:latin typeface="Calibri" panose="020F0502020204030204" pitchFamily="34" charset="0"/>
                        </a:rPr>
                        <a:t>La actividad deportiva, se </a:t>
                      </a:r>
                      <a:r>
                        <a:rPr lang="es-CO" sz="1100" b="0" i="0" u="none" strike="noStrike" dirty="0" smtClean="0">
                          <a:solidFill>
                            <a:schemeClr val="tx1"/>
                          </a:solidFill>
                          <a:effectLst/>
                          <a:latin typeface="Calibri" panose="020F0502020204030204" pitchFamily="34" charset="0"/>
                        </a:rPr>
                        <a:t>podrá realizar</a:t>
                      </a:r>
                      <a:r>
                        <a:rPr lang="es-CO" sz="1100" b="0" i="0" u="none" strike="noStrike" baseline="0" dirty="0" smtClean="0">
                          <a:solidFill>
                            <a:schemeClr val="tx1"/>
                          </a:solidFill>
                          <a:effectLst/>
                          <a:latin typeface="Calibri" panose="020F0502020204030204" pitchFamily="34" charset="0"/>
                        </a:rPr>
                        <a:t> </a:t>
                      </a:r>
                      <a:r>
                        <a:rPr lang="es-CO" sz="1100" b="0" i="0" u="none" strike="noStrike" dirty="0" smtClean="0">
                          <a:solidFill>
                            <a:schemeClr val="tx1"/>
                          </a:solidFill>
                          <a:effectLst/>
                          <a:latin typeface="Calibri" panose="020F0502020204030204" pitchFamily="34" charset="0"/>
                        </a:rPr>
                        <a:t>de </a:t>
                      </a:r>
                      <a:r>
                        <a:rPr lang="es-CO" sz="1100" b="0" i="0" u="none" strike="noStrike" dirty="0">
                          <a:solidFill>
                            <a:schemeClr val="tx1"/>
                          </a:solidFill>
                          <a:effectLst/>
                          <a:latin typeface="Calibri" panose="020F0502020204030204" pitchFamily="34" charset="0"/>
                        </a:rPr>
                        <a:t>lunes a </a:t>
                      </a:r>
                      <a:r>
                        <a:rPr lang="es-CO" sz="1100" b="0" i="0" u="none" strike="noStrike" dirty="0" smtClean="0">
                          <a:solidFill>
                            <a:schemeClr val="tx1"/>
                          </a:solidFill>
                          <a:effectLst/>
                          <a:latin typeface="Calibri" panose="020F0502020204030204" pitchFamily="34" charset="0"/>
                        </a:rPr>
                        <a:t>viernes, en el horario  </a:t>
                      </a:r>
                      <a:r>
                        <a:rPr lang="es-CO" sz="1100" b="0" i="0" u="none" strike="noStrike" dirty="0">
                          <a:solidFill>
                            <a:schemeClr val="tx1"/>
                          </a:solidFill>
                          <a:effectLst/>
                          <a:latin typeface="Calibri" panose="020F0502020204030204" pitchFamily="34" charset="0"/>
                        </a:rPr>
                        <a:t>de 06:00 p.m. a 8:00 </a:t>
                      </a:r>
                      <a:r>
                        <a:rPr lang="es-CO" sz="1100" b="0" i="0" u="none" strike="noStrike" dirty="0" smtClean="0">
                          <a:solidFill>
                            <a:schemeClr val="tx1"/>
                          </a:solidFill>
                          <a:effectLst/>
                          <a:latin typeface="Calibri" panose="020F0502020204030204" pitchFamily="34" charset="0"/>
                        </a:rPr>
                        <a:t>p.m. </a:t>
                      </a:r>
                    </a:p>
                    <a:p>
                      <a:pPr algn="ctr" fontAlgn="ctr"/>
                      <a:r>
                        <a:rPr lang="es-CO" sz="1100" b="0" i="0" u="none" strike="noStrike" dirty="0" smtClean="0">
                          <a:solidFill>
                            <a:schemeClr val="tx1"/>
                          </a:solidFill>
                          <a:effectLst/>
                          <a:latin typeface="Calibri" panose="020F0502020204030204" pitchFamily="34" charset="0"/>
                        </a:rPr>
                        <a:t>Incluye: </a:t>
                      </a:r>
                      <a:r>
                        <a:rPr lang="es-CO" sz="1100" b="0" i="0" u="none" strike="noStrike" dirty="0">
                          <a:solidFill>
                            <a:schemeClr val="tx1"/>
                          </a:solidFill>
                          <a:effectLst/>
                          <a:latin typeface="Calibri" panose="020F0502020204030204" pitchFamily="34" charset="0"/>
                        </a:rPr>
                        <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Escenario y jueces para el torneo</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10 equipos (4 principales y 2 suplentes)</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3 rondas (cada participante juega 2 líneas)</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Juegan todos </a:t>
                      </a:r>
                      <a:r>
                        <a:rPr lang="es-CO" sz="1100" b="0" i="0" u="none" strike="noStrike" dirty="0" err="1">
                          <a:solidFill>
                            <a:schemeClr val="tx1"/>
                          </a:solidFill>
                          <a:effectLst/>
                          <a:latin typeface="Calibri" panose="020F0502020204030204" pitchFamily="34" charset="0"/>
                        </a:rPr>
                        <a:t>vrs</a:t>
                      </a:r>
                      <a:r>
                        <a:rPr lang="es-CO" sz="1100" b="0" i="0" u="none" strike="noStrike" dirty="0">
                          <a:solidFill>
                            <a:schemeClr val="tx1"/>
                          </a:solidFill>
                          <a:effectLst/>
                          <a:latin typeface="Calibri" panose="020F0502020204030204" pitchFamily="34" charset="0"/>
                        </a:rPr>
                        <a:t> todos</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Clasifican los 6 mejores equipos </a:t>
                      </a:r>
                      <a:r>
                        <a:rPr lang="es-CO" sz="1100" b="0" i="0" u="none" strike="noStrike" dirty="0" smtClean="0">
                          <a:solidFill>
                            <a:schemeClr val="tx1"/>
                          </a:solidFill>
                          <a:effectLst/>
                          <a:latin typeface="Calibri" panose="020F0502020204030204" pitchFamily="34" charset="0"/>
                        </a:rPr>
                        <a:t>(según </a:t>
                      </a:r>
                      <a:r>
                        <a:rPr lang="es-CO" sz="1100" b="0" i="0" u="none" strike="noStrike" dirty="0">
                          <a:solidFill>
                            <a:schemeClr val="tx1"/>
                          </a:solidFill>
                          <a:effectLst/>
                          <a:latin typeface="Calibri" panose="020F0502020204030204" pitchFamily="34" charset="0"/>
                        </a:rPr>
                        <a:t>puntaje) para la ronda final del torneo.</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1 ronda con los 6 mejores </a:t>
                      </a:r>
                      <a:r>
                        <a:rPr lang="es-CO" sz="1100" b="0" i="0" u="none" strike="noStrike" dirty="0" smtClean="0">
                          <a:solidFill>
                            <a:schemeClr val="tx1"/>
                          </a:solidFill>
                          <a:effectLst/>
                          <a:latin typeface="Calibri" panose="020F0502020204030204" pitchFamily="34" charset="0"/>
                        </a:rPr>
                        <a:t>equipos (según</a:t>
                      </a:r>
                      <a:r>
                        <a:rPr lang="es-CO" sz="1100" b="0" i="0" u="none" strike="noStrike" baseline="0" dirty="0" smtClean="0">
                          <a:solidFill>
                            <a:schemeClr val="tx1"/>
                          </a:solidFill>
                          <a:effectLst/>
                          <a:latin typeface="Calibri" panose="020F0502020204030204" pitchFamily="34" charset="0"/>
                        </a:rPr>
                        <a:t> puntaje) </a:t>
                      </a:r>
                      <a:r>
                        <a:rPr lang="es-CO" sz="1100" b="0" i="0" u="none" strike="noStrike" dirty="0" smtClean="0">
                          <a:solidFill>
                            <a:schemeClr val="tx1"/>
                          </a:solidFill>
                          <a:effectLst/>
                          <a:latin typeface="Calibri" panose="020F0502020204030204" pitchFamily="34" charset="0"/>
                        </a:rPr>
                        <a:t>se definen los</a:t>
                      </a:r>
                      <a:r>
                        <a:rPr lang="es-CO" sz="1100" b="0" i="0" u="none" strike="noStrike" baseline="0" dirty="0" smtClean="0">
                          <a:solidFill>
                            <a:schemeClr val="tx1"/>
                          </a:solidFill>
                          <a:effectLst/>
                          <a:latin typeface="Calibri" panose="020F0502020204030204" pitchFamily="34" charset="0"/>
                        </a:rPr>
                        <a:t> tres primeros equipos del torneo.</a:t>
                      </a:r>
                      <a:r>
                        <a:rPr lang="es-CO" sz="1100" b="0" i="0" u="none" strike="noStrike" dirty="0">
                          <a:solidFill>
                            <a:schemeClr val="tx1"/>
                          </a:solidFill>
                          <a:effectLst/>
                          <a:latin typeface="Calibri" panose="020F0502020204030204" pitchFamily="34" charset="0"/>
                        </a:rPr>
                        <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Premiación: </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4 Bonos de </a:t>
                      </a:r>
                      <a:r>
                        <a:rPr lang="es-CO" sz="1100" b="0" i="0" u="none" strike="noStrike" dirty="0" err="1">
                          <a:solidFill>
                            <a:schemeClr val="tx1"/>
                          </a:solidFill>
                          <a:effectLst/>
                          <a:latin typeface="Calibri" panose="020F0502020204030204" pitchFamily="34" charset="0"/>
                        </a:rPr>
                        <a:t>sodexo</a:t>
                      </a:r>
                      <a:r>
                        <a:rPr lang="es-CO" sz="1100" b="0" i="0" u="none" strike="noStrike" dirty="0">
                          <a:solidFill>
                            <a:schemeClr val="tx1"/>
                          </a:solidFill>
                          <a:effectLst/>
                          <a:latin typeface="Calibri" panose="020F0502020204030204" pitchFamily="34" charset="0"/>
                        </a:rPr>
                        <a:t> o su equivalente para el equipo campeón por $150.000 para un total de $600.000</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4 bonos de </a:t>
                      </a:r>
                      <a:r>
                        <a:rPr lang="es-CO" sz="1100" b="0" i="0" u="none" strike="noStrike" dirty="0" err="1">
                          <a:solidFill>
                            <a:schemeClr val="tx1"/>
                          </a:solidFill>
                          <a:effectLst/>
                          <a:latin typeface="Calibri" panose="020F0502020204030204" pitchFamily="34" charset="0"/>
                        </a:rPr>
                        <a:t>sodexo</a:t>
                      </a:r>
                      <a:r>
                        <a:rPr lang="es-CO" sz="1100" b="0" i="0" u="none" strike="noStrike" dirty="0">
                          <a:solidFill>
                            <a:schemeClr val="tx1"/>
                          </a:solidFill>
                          <a:effectLst/>
                          <a:latin typeface="Calibri" panose="020F0502020204030204" pitchFamily="34" charset="0"/>
                        </a:rPr>
                        <a:t> o su equivalente para el equipo sub campeón por $120.000 para un total de $480.000</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4 Bonos de </a:t>
                      </a:r>
                      <a:r>
                        <a:rPr lang="es-CO" sz="1100" b="0" i="0" u="none" strike="noStrike" dirty="0" err="1">
                          <a:solidFill>
                            <a:schemeClr val="tx1"/>
                          </a:solidFill>
                          <a:effectLst/>
                          <a:latin typeface="Calibri" panose="020F0502020204030204" pitchFamily="34" charset="0"/>
                        </a:rPr>
                        <a:t>sodexo</a:t>
                      </a:r>
                      <a:r>
                        <a:rPr lang="es-CO" sz="1100" b="0" i="0" u="none" strike="noStrike" dirty="0">
                          <a:solidFill>
                            <a:schemeClr val="tx1"/>
                          </a:solidFill>
                          <a:effectLst/>
                          <a:latin typeface="Calibri" panose="020F0502020204030204" pitchFamily="34" charset="0"/>
                        </a:rPr>
                        <a:t> o su equivalente para el equipo tercer lugar por $100.000 para un total de $400.000</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1 Bono de </a:t>
                      </a:r>
                      <a:r>
                        <a:rPr lang="es-CO" sz="1100" b="0" i="0" u="none" strike="noStrike" dirty="0" err="1">
                          <a:solidFill>
                            <a:schemeClr val="tx1"/>
                          </a:solidFill>
                          <a:effectLst/>
                          <a:latin typeface="Calibri" panose="020F0502020204030204" pitchFamily="34" charset="0"/>
                        </a:rPr>
                        <a:t>sodexo</a:t>
                      </a:r>
                      <a:r>
                        <a:rPr lang="es-CO" sz="1100" b="0" i="0" u="none" strike="noStrike" dirty="0">
                          <a:solidFill>
                            <a:schemeClr val="tx1"/>
                          </a:solidFill>
                          <a:effectLst/>
                          <a:latin typeface="Calibri" panose="020F0502020204030204" pitchFamily="34" charset="0"/>
                        </a:rPr>
                        <a:t> o su equivalente  mejor línea Femenina por $100.000</a:t>
                      </a:r>
                      <a:br>
                        <a:rPr lang="es-CO" sz="1100" b="0" i="0" u="none" strike="noStrike" dirty="0">
                          <a:solidFill>
                            <a:schemeClr val="tx1"/>
                          </a:solidFill>
                          <a:effectLst/>
                          <a:latin typeface="Calibri" panose="020F0502020204030204" pitchFamily="34" charset="0"/>
                        </a:rPr>
                      </a:br>
                      <a:r>
                        <a:rPr lang="es-CO" sz="1100" b="0" i="0" u="none" strike="noStrike" dirty="0">
                          <a:solidFill>
                            <a:schemeClr val="tx1"/>
                          </a:solidFill>
                          <a:effectLst/>
                          <a:latin typeface="Calibri" panose="020F0502020204030204" pitchFamily="34" charset="0"/>
                        </a:rPr>
                        <a:t>* 1 Bono de </a:t>
                      </a:r>
                      <a:r>
                        <a:rPr lang="es-CO" sz="1100" b="0" i="0" u="none" strike="noStrike" dirty="0" err="1">
                          <a:solidFill>
                            <a:schemeClr val="tx1"/>
                          </a:solidFill>
                          <a:effectLst/>
                          <a:latin typeface="Calibri" panose="020F0502020204030204" pitchFamily="34" charset="0"/>
                        </a:rPr>
                        <a:t>sodexo</a:t>
                      </a:r>
                      <a:r>
                        <a:rPr lang="es-CO" sz="1100" b="0" i="0" u="none" strike="noStrike" dirty="0">
                          <a:solidFill>
                            <a:schemeClr val="tx1"/>
                          </a:solidFill>
                          <a:effectLst/>
                          <a:latin typeface="Calibri" panose="020F0502020204030204" pitchFamily="34" charset="0"/>
                        </a:rPr>
                        <a:t> o su equivalente mejor línea Masculina por $100.000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1267">
                <a:tc>
                  <a:txBody>
                    <a:bodyPr/>
                    <a:lstStyle/>
                    <a:p>
                      <a:pPr algn="ctr" fontAlgn="ctr"/>
                      <a:r>
                        <a:rPr lang="es-CO" sz="1100" b="1" i="0" u="none" strike="noStrike" dirty="0">
                          <a:solidFill>
                            <a:srgbClr val="000000"/>
                          </a:solidFill>
                          <a:effectLst/>
                          <a:latin typeface="Calibri" panose="020F0502020204030204" pitchFamily="34" charset="0"/>
                        </a:rPr>
                        <a:t>Escenarios deportivos </a:t>
                      </a:r>
                      <a:r>
                        <a:rPr lang="es-CO" sz="1100" b="1" i="0" u="none" strike="noStrike" dirty="0" smtClean="0">
                          <a:solidFill>
                            <a:srgbClr val="000000"/>
                          </a:solidFill>
                          <a:effectLst/>
                          <a:latin typeface="Calibri" panose="020F0502020204030204" pitchFamily="34" charset="0"/>
                        </a:rPr>
                        <a:t>- Caja </a:t>
                      </a:r>
                      <a:r>
                        <a:rPr lang="es-CO" sz="1100" b="1" i="0" u="none" strike="noStrike" dirty="0">
                          <a:solidFill>
                            <a:srgbClr val="000000"/>
                          </a:solidFill>
                          <a:effectLst/>
                          <a:latin typeface="Calibri" panose="020F0502020204030204" pitchFamily="34" charset="0"/>
                        </a:rPr>
                        <a:t>de </a:t>
                      </a:r>
                      <a:r>
                        <a:rPr lang="es-CO" sz="1100" b="1" i="0" u="none" strike="noStrike" dirty="0" smtClean="0">
                          <a:solidFill>
                            <a:srgbClr val="000000"/>
                          </a:solidFill>
                          <a:effectLst/>
                          <a:latin typeface="Calibri" panose="020F0502020204030204" pitchFamily="34" charset="0"/>
                        </a:rPr>
                        <a:t>Compensación </a:t>
                      </a:r>
                      <a:r>
                        <a:rPr lang="es-CO" sz="1100" b="1" i="0" u="none" strike="noStrike" dirty="0">
                          <a:solidFill>
                            <a:srgbClr val="000000"/>
                          </a:solidFill>
                          <a:effectLst/>
                          <a:latin typeface="Calibri" panose="020F0502020204030204" pitchFamily="34" charset="0"/>
                        </a:rPr>
                        <a:t>Familiar </a:t>
                      </a:r>
                      <a:r>
                        <a:rPr lang="es-CO" sz="1100" b="1" i="0" u="none" strike="noStrike" dirty="0" smtClean="0">
                          <a:solidFill>
                            <a:srgbClr val="000000"/>
                          </a:solidFill>
                          <a:effectLst/>
                          <a:latin typeface="Calibri" panose="020F0502020204030204" pitchFamily="34" charset="0"/>
                        </a:rPr>
                        <a:t>(CCF)</a:t>
                      </a:r>
                      <a:endParaRPr lang="es-CO" sz="11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83</a:t>
                      </a:r>
                    </a:p>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smtClean="0">
                          <a:solidFill>
                            <a:srgbClr val="000000"/>
                          </a:solidFill>
                          <a:effectLst/>
                          <a:latin typeface="Calibri" panose="020F0502020204030204" pitchFamily="34" charset="0"/>
                        </a:rPr>
                        <a:t>Julio</a:t>
                      </a: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chemeClr val="tx1"/>
                          </a:solidFill>
                          <a:effectLst/>
                          <a:latin typeface="Calibri" panose="020F0502020204030204" pitchFamily="34" charset="0"/>
                        </a:rPr>
                        <a:t>Actividad encaminada</a:t>
                      </a:r>
                      <a:r>
                        <a:rPr lang="es-CO" sz="1100" b="0" i="0" u="none" strike="noStrike" baseline="0" dirty="0" smtClean="0">
                          <a:solidFill>
                            <a:schemeClr val="tx1"/>
                          </a:solidFill>
                          <a:effectLst/>
                          <a:latin typeface="Calibri" panose="020F0502020204030204" pitchFamily="34" charset="0"/>
                        </a:rPr>
                        <a:t> </a:t>
                      </a:r>
                      <a:r>
                        <a:rPr lang="es-CO" sz="1100" b="0" i="0" u="none" strike="noStrike" dirty="0" smtClean="0">
                          <a:solidFill>
                            <a:schemeClr val="tx1"/>
                          </a:solidFill>
                          <a:effectLst/>
                          <a:latin typeface="Calibri" panose="020F0502020204030204" pitchFamily="34" charset="0"/>
                        </a:rPr>
                        <a:t>al deporte, o ejercicios físicos,</a:t>
                      </a:r>
                      <a:r>
                        <a:rPr lang="es-CO" sz="1100" b="0" i="0" u="none" strike="noStrike" baseline="0" dirty="0" smtClean="0">
                          <a:solidFill>
                            <a:schemeClr val="tx1"/>
                          </a:solidFill>
                          <a:effectLst/>
                          <a:latin typeface="Calibri" panose="020F0502020204030204" pitchFamily="34" charset="0"/>
                        </a:rPr>
                        <a:t> Los servidores públicos recibirán: </a:t>
                      </a:r>
                      <a:r>
                        <a:rPr lang="es-CO" sz="1100" b="0" i="0" u="none" strike="noStrike" dirty="0" smtClean="0">
                          <a:solidFill>
                            <a:schemeClr val="tx1"/>
                          </a:solidFill>
                          <a:effectLst/>
                          <a:latin typeface="Calibri" panose="020F0502020204030204" pitchFamily="34" charset="0"/>
                        </a:rPr>
                        <a:t>1 Bono,</a:t>
                      </a:r>
                      <a:r>
                        <a:rPr lang="es-CO" sz="1100" b="0" i="0" u="none" strike="noStrike" baseline="0" dirty="0" smtClean="0">
                          <a:solidFill>
                            <a:schemeClr val="tx1"/>
                          </a:solidFill>
                          <a:effectLst/>
                          <a:latin typeface="Calibri" panose="020F0502020204030204" pitchFamily="34" charset="0"/>
                        </a:rPr>
                        <a:t> por la suma de </a:t>
                      </a:r>
                      <a:r>
                        <a:rPr lang="es-CO" sz="1100" b="0" i="0" u="none" strike="noStrike" dirty="0" smtClean="0">
                          <a:solidFill>
                            <a:schemeClr val="tx1"/>
                          </a:solidFill>
                          <a:effectLst/>
                          <a:latin typeface="Calibri" panose="020F0502020204030204" pitchFamily="34" charset="0"/>
                        </a:rPr>
                        <a:t>$150.000 .</a:t>
                      </a:r>
                      <a:endParaRPr lang="es-CO" sz="11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AutoShape 4" descr="Resultado de imagen para cocinar muñe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Resultado de imagen para cocinar muñe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Resultado de imagen para cocinar muñe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1503862"/>
            <a:ext cx="2533253" cy="1601288"/>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b="9873"/>
          <a:stretch/>
        </p:blipFill>
        <p:spPr>
          <a:xfrm>
            <a:off x="355493" y="3761572"/>
            <a:ext cx="2827545" cy="2217755"/>
          </a:xfrm>
          <a:prstGeom prst="rect">
            <a:avLst/>
          </a:prstGeom>
        </p:spPr>
      </p:pic>
    </p:spTree>
    <p:extLst>
      <p:ext uri="{BB962C8B-B14F-4D97-AF65-F5344CB8AC3E}">
        <p14:creationId xmlns:p14="http://schemas.microsoft.com/office/powerpoint/2010/main" val="3295302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3430</Words>
  <Application>Microsoft Office PowerPoint</Application>
  <PresentationFormat>Panorámica</PresentationFormat>
  <Paragraphs>318</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Calibri Light</vt:lpstr>
      <vt:lpstr>Cambria</vt:lpstr>
      <vt:lpstr>MS Mincho</vt:lpstr>
      <vt:lpstr>Times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Andres Joshimar Alarcon Hernández</dc:creator>
  <cp:lastModifiedBy>Diana Alexandra Briceño Sierra</cp:lastModifiedBy>
  <cp:revision>254</cp:revision>
  <dcterms:created xsi:type="dcterms:W3CDTF">2015-06-26T20:23:54Z</dcterms:created>
  <dcterms:modified xsi:type="dcterms:W3CDTF">2018-03-26T17:38:36Z</dcterms:modified>
</cp:coreProperties>
</file>