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9"/>
  </p:notesMasterIdLst>
  <p:sldIdLst>
    <p:sldId id="256" r:id="rId3"/>
    <p:sldId id="262" r:id="rId4"/>
    <p:sldId id="258" r:id="rId5"/>
    <p:sldId id="259" r:id="rId6"/>
    <p:sldId id="260" r:id="rId7"/>
    <p:sldId id="261" r:id="rId8"/>
  </p:sldIdLst>
  <p:sldSz cx="12192000" cy="6858000"/>
  <p:notesSz cx="6954838" cy="9240838"/>
  <p:embeddedFontLst>
    <p:embeddedFont>
      <p:font typeface="Arial Narrow" panose="020B0606020202030204" pitchFamily="34" charset="0"/>
      <p:regular r:id="rId10"/>
      <p:bold r:id="rId11"/>
      <p:italic r:id="rId12"/>
      <p:boldItalic r:id="rId13"/>
    </p:embeddedFont>
    <p:embeddedFont>
      <p:font typeface="Arimo" panose="020B0604020202020204" charset="0"/>
      <p:regular r:id="rId14"/>
      <p:bold r:id="rId15"/>
    </p:embeddedFont>
    <p:embeddedFont>
      <p:font typeface="Berlin Sans FB" panose="020E0602020502020306" pitchFamily="3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verlock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6F6F6"/>
    <a:srgbClr val="FFC000"/>
    <a:srgbClr val="FFFFFF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8" autoAdjust="0"/>
  </p:normalViewPr>
  <p:slideViewPr>
    <p:cSldViewPr snapToGrid="0">
      <p:cViewPr varScale="1">
        <p:scale>
          <a:sx n="88" d="100"/>
          <a:sy n="88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13762" cy="463647"/>
          </a:xfrm>
          <a:prstGeom prst="rect">
            <a:avLst/>
          </a:prstGeom>
          <a:noFill/>
          <a:ln>
            <a:noFill/>
          </a:ln>
        </p:spPr>
        <p:txBody>
          <a:bodyPr lIns="92531" tIns="92531" rIns="92531" bIns="92531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2732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546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8819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50928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13661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76393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39125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1857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39465" y="0"/>
            <a:ext cx="3013762" cy="463647"/>
          </a:xfrm>
          <a:prstGeom prst="rect">
            <a:avLst/>
          </a:prstGeom>
          <a:noFill/>
          <a:ln>
            <a:noFill/>
          </a:ln>
        </p:spPr>
        <p:txBody>
          <a:bodyPr lIns="92531" tIns="92531" rIns="92531" bIns="92531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2732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546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8819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50928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13661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76393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39125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1857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95485" y="4447153"/>
            <a:ext cx="5563869" cy="3638580"/>
          </a:xfrm>
          <a:prstGeom prst="rect">
            <a:avLst/>
          </a:prstGeom>
          <a:noFill/>
          <a:ln>
            <a:noFill/>
          </a:ln>
        </p:spPr>
        <p:txBody>
          <a:bodyPr lIns="92531" tIns="92531" rIns="92531" bIns="92531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777192"/>
            <a:ext cx="3013762" cy="463645"/>
          </a:xfrm>
          <a:prstGeom prst="rect">
            <a:avLst/>
          </a:prstGeom>
          <a:noFill/>
          <a:ln>
            <a:noFill/>
          </a:ln>
        </p:spPr>
        <p:txBody>
          <a:bodyPr lIns="92531" tIns="92531" rIns="92531" bIns="92531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2732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546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8819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50928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13661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76393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39125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1857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39465" y="8777192"/>
            <a:ext cx="3013762" cy="463645"/>
          </a:xfrm>
          <a:prstGeom prst="rect">
            <a:avLst/>
          </a:prstGeom>
          <a:noFill/>
          <a:ln>
            <a:noFill/>
          </a:ln>
        </p:spPr>
        <p:txBody>
          <a:bodyPr lIns="92531" tIns="46253" rIns="92531" bIns="46253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CO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CO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667145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95485" y="4447153"/>
            <a:ext cx="5563869" cy="3638580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6756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95485" y="4447153"/>
            <a:ext cx="5563869" cy="3638580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r>
              <a:rPr lang="es-CO" dirty="0" smtClean="0"/>
              <a:t>Arreglar</a:t>
            </a:r>
            <a:r>
              <a:rPr lang="es-CO" baseline="0" dirty="0" smtClean="0"/>
              <a:t> datos</a:t>
            </a:r>
            <a:endParaRPr dirty="0"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904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95485" y="4447153"/>
            <a:ext cx="5563869" cy="3638580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4130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95485" y="4447153"/>
            <a:ext cx="5563869" cy="3638580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6504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95485" y="4447153"/>
            <a:ext cx="5563869" cy="3638580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5748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95485" y="4447153"/>
            <a:ext cx="5563869" cy="3638580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218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Plantilla_Power Point_2017-06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523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 descr="Plantilla_Power Point_2017-06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523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158262" y="1880863"/>
            <a:ext cx="10745856" cy="30044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s-CO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SEGUIMIENTO</a:t>
            </a:r>
            <a:r>
              <a:rPr lang="es-CO" sz="3600" b="1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IVQ - PLAN DE ACCIÓN 2017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lang="es-CO" sz="36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s-CO" sz="3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total </a:t>
            </a:r>
            <a:r>
              <a:rPr lang="es-CO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s-CO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la</a:t>
            </a:r>
            <a:r>
              <a:rPr lang="es-CO" sz="32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gestión  </a:t>
            </a:r>
            <a:r>
              <a:rPr lang="es-CO" sz="3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98,63</a:t>
            </a:r>
            <a:r>
              <a:rPr lang="es-CO" sz="36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</a:p>
          <a:p>
            <a:pPr algn="r">
              <a:lnSpc>
                <a:spcPct val="90000"/>
              </a:lnSpc>
              <a:buClr>
                <a:schemeClr val="dk1"/>
              </a:buClr>
            </a:pPr>
            <a:r>
              <a:rPr lang="es-CO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Avance </a:t>
            </a:r>
            <a:r>
              <a:rPr lang="es-CO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total en el cumplimiento a resultados </a:t>
            </a:r>
            <a:r>
              <a:rPr lang="es-CO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92,85%</a:t>
            </a:r>
            <a:endParaRPr lang="es-CO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7331078" y="6522901"/>
            <a:ext cx="2593339" cy="2000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Código: E-FO-041 - Versión: 09 -Fecha: Marzo 01 de 2017</a:t>
            </a:r>
          </a:p>
        </p:txBody>
      </p:sp>
      <p:sp>
        <p:nvSpPr>
          <p:cNvPr id="167" name="Shape 167"/>
          <p:cNvSpPr/>
          <p:nvPr/>
        </p:nvSpPr>
        <p:spPr>
          <a:xfrm>
            <a:off x="-136472" y="5225053"/>
            <a:ext cx="429230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800" b="1" i="0" u="none" strike="noStrike" cap="none" dirty="0" smtClean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Fecha corte: 31 de Diciembre de 2017</a:t>
            </a:r>
            <a:endParaRPr lang="es-CO" sz="1800" b="1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219"/>
          <p:cNvSpPr/>
          <p:nvPr/>
        </p:nvSpPr>
        <p:spPr>
          <a:xfrm>
            <a:off x="10904118" y="3411820"/>
            <a:ext cx="463878" cy="383177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219"/>
          <p:cNvSpPr/>
          <p:nvPr/>
        </p:nvSpPr>
        <p:spPr>
          <a:xfrm>
            <a:off x="10904118" y="2880497"/>
            <a:ext cx="463878" cy="383177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219"/>
          <p:cNvSpPr/>
          <p:nvPr/>
        </p:nvSpPr>
        <p:spPr>
          <a:xfrm>
            <a:off x="228599" y="6303452"/>
            <a:ext cx="178320" cy="160371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219"/>
          <p:cNvSpPr/>
          <p:nvPr/>
        </p:nvSpPr>
        <p:spPr>
          <a:xfrm>
            <a:off x="228599" y="6039522"/>
            <a:ext cx="178320" cy="160371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220"/>
          <p:cNvSpPr/>
          <p:nvPr/>
        </p:nvSpPr>
        <p:spPr>
          <a:xfrm>
            <a:off x="228599" y="6567382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74784" y="5988902"/>
            <a:ext cx="10023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latin typeface="Arial Narrow" panose="020B0606020202030204" pitchFamily="34" charset="0"/>
              </a:rPr>
              <a:t>70 -100 %</a:t>
            </a:r>
            <a:endParaRPr lang="es-CO" sz="1100" dirty="0">
              <a:latin typeface="Arial Narrow" panose="020B060602020203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74785" y="6248456"/>
            <a:ext cx="10023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latin typeface="Arial Narrow" panose="020B0606020202030204" pitchFamily="34" charset="0"/>
              </a:rPr>
              <a:t>51 - 69 %</a:t>
            </a:r>
            <a:endParaRPr lang="es-CO" sz="1100" dirty="0">
              <a:latin typeface="Arial Narrow" panose="020B060602020203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74784" y="6531221"/>
            <a:ext cx="10023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latin typeface="Arial Narrow" panose="020B0606020202030204" pitchFamily="34" charset="0"/>
              </a:rPr>
              <a:t>0 - 50 %</a:t>
            </a:r>
            <a:endParaRPr lang="es-CO" sz="11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Shape 172"/>
          <p:cNvGrpSpPr/>
          <p:nvPr/>
        </p:nvGrpSpPr>
        <p:grpSpPr>
          <a:xfrm>
            <a:off x="88128" y="9078"/>
            <a:ext cx="4207673" cy="539601"/>
            <a:chOff x="202551" y="762497"/>
            <a:chExt cx="15515759" cy="1989517"/>
          </a:xfrm>
        </p:grpSpPr>
        <p:pic>
          <p:nvPicPr>
            <p:cNvPr id="173" name="Shape 17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2551" y="762497"/>
              <a:ext cx="11790681" cy="14344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Shape 174"/>
            <p:cNvSpPr txBox="1"/>
            <p:nvPr/>
          </p:nvSpPr>
          <p:spPr>
            <a:xfrm>
              <a:off x="1602050" y="1617237"/>
              <a:ext cx="14116260" cy="1134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400" b="0" i="1" u="none" strike="noStrike" cap="none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la cooperación internacional que recibe Colombia </a:t>
              </a:r>
            </a:p>
          </p:txBody>
        </p:sp>
      </p:grpSp>
      <p:sp>
        <p:nvSpPr>
          <p:cNvPr id="175" name="Shape 175"/>
          <p:cNvSpPr/>
          <p:nvPr/>
        </p:nvSpPr>
        <p:spPr>
          <a:xfrm>
            <a:off x="227611" y="1234632"/>
            <a:ext cx="6147063" cy="287179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just">
              <a:defRPr/>
            </a:pPr>
            <a:r>
              <a:rPr lang="es-CO" sz="1000" dirty="0" smtClean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1.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80% de recursos registrados de CI se encuentran alineados a las prioridades de la Hoja de Ruta</a:t>
            </a:r>
          </a:p>
        </p:txBody>
      </p:sp>
      <p:sp>
        <p:nvSpPr>
          <p:cNvPr id="176" name="Shape 176"/>
          <p:cNvSpPr/>
          <p:nvPr/>
        </p:nvSpPr>
        <p:spPr>
          <a:xfrm>
            <a:off x="244545" y="818742"/>
            <a:ext cx="6130129" cy="348234"/>
          </a:xfrm>
          <a:prstGeom prst="roundRect">
            <a:avLst>
              <a:gd name="adj" fmla="val 8613"/>
            </a:avLst>
          </a:prstGeom>
          <a:solidFill>
            <a:srgbClr val="124E7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2000" dirty="0">
                <a:solidFill>
                  <a:schemeClr val="lt1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ENTREGABLE</a:t>
            </a:r>
          </a:p>
        </p:txBody>
      </p:sp>
      <p:sp>
        <p:nvSpPr>
          <p:cNvPr id="177" name="Shape 177"/>
          <p:cNvSpPr/>
          <p:nvPr/>
        </p:nvSpPr>
        <p:spPr>
          <a:xfrm>
            <a:off x="227611" y="3215097"/>
            <a:ext cx="6147064" cy="256945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6.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Diseñar y poner en marcha 10 intervenciones de CSS que contribuyan a la CI que recibe Colombia</a:t>
            </a:r>
            <a:endParaRPr lang="es-CO" sz="1000" dirty="0">
              <a:solidFill>
                <a:srgbClr val="0B487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27611" y="3585828"/>
            <a:ext cx="6147063" cy="368953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7.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Realizar monitoreo y seguimiento al 100% de 8 estrategias país y/o marcos de cooperación con organismos Multilaterales	</a:t>
            </a:r>
            <a:endParaRPr lang="es-CO" sz="1000" dirty="0">
              <a:solidFill>
                <a:srgbClr val="0B487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244545" y="2839977"/>
            <a:ext cx="6130129" cy="263863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5.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En el 100% de los intercambios col–col participan actores de los territorios de posconflicto </a:t>
            </a:r>
            <a:endParaRPr lang="es-CO" sz="1000" dirty="0">
              <a:solidFill>
                <a:srgbClr val="0B487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227611" y="2046359"/>
            <a:ext cx="6147063" cy="312266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3.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80% de los participantes de los cursos cortos ofrecidos por la cooperación internacional son actores del nivel territorial</a:t>
            </a:r>
          </a:p>
        </p:txBody>
      </p:sp>
      <p:sp>
        <p:nvSpPr>
          <p:cNvPr id="184" name="Shape 184"/>
          <p:cNvSpPr/>
          <p:nvPr/>
        </p:nvSpPr>
        <p:spPr>
          <a:xfrm>
            <a:off x="227611" y="1644344"/>
            <a:ext cx="6147063" cy="277100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2.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Movilizar un monto de USD 800 mm de Cooperación Internacional para Colombia</a:t>
            </a:r>
            <a:endParaRPr lang="es-CO" sz="1000" dirty="0">
              <a:solidFill>
                <a:srgbClr val="0B487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227611" y="2476183"/>
            <a:ext cx="6147063" cy="262797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4.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El 80% de los proyectos presentados a las oportunidades de cooperación tienen enfoque territorial</a:t>
            </a:r>
            <a:endParaRPr lang="es-CO" sz="1000" dirty="0">
              <a:solidFill>
                <a:srgbClr val="0B487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5">
            <a:alphaModFix/>
          </a:blip>
          <a:srcRect t="11494" b="13979"/>
          <a:stretch/>
        </p:blipFill>
        <p:spPr>
          <a:xfrm>
            <a:off x="9153354" y="631341"/>
            <a:ext cx="2072982" cy="62403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9659546" y="99210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99,26%</a:t>
            </a:r>
            <a:endParaRPr lang="es-CO" sz="24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9448851" y="5394168"/>
            <a:ext cx="67167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es-CO" sz="16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7095546" y="1314486"/>
            <a:ext cx="842901" cy="2346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buSzPct val="25000"/>
              <a:defRPr sz="16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defRPr>
            </a:lvl1pPr>
          </a:lstStyle>
          <a:p>
            <a:pPr algn="ctr"/>
            <a:endParaRPr lang="es-CO" dirty="0">
              <a:sym typeface="Calibri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7202897" y="5040663"/>
            <a:ext cx="67167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178"/>
          <p:cNvSpPr/>
          <p:nvPr/>
        </p:nvSpPr>
        <p:spPr>
          <a:xfrm>
            <a:off x="236077" y="4073220"/>
            <a:ext cx="6138597" cy="256276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8.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USD100 mm movilizados a través de la estrategia de </a:t>
            </a:r>
            <a:r>
              <a:rPr lang="es-CO" sz="1000" dirty="0" err="1">
                <a:solidFill>
                  <a:srgbClr val="0B4870"/>
                </a:solidFill>
                <a:latin typeface="Arimo"/>
                <a:ea typeface="Arimo"/>
                <a:cs typeface="Arimo"/>
              </a:rPr>
              <a:t>fundraising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 para los Fondos Fiduciarios</a:t>
            </a:r>
          </a:p>
        </p:txBody>
      </p:sp>
      <p:sp>
        <p:nvSpPr>
          <p:cNvPr id="65" name="Shape 178"/>
          <p:cNvSpPr/>
          <p:nvPr/>
        </p:nvSpPr>
        <p:spPr>
          <a:xfrm>
            <a:off x="236078" y="4436286"/>
            <a:ext cx="6138596" cy="343488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9.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Hacer seguimiento a la ejecución del 100% de los recursos asignados de contrapartidas para garantizar resultados</a:t>
            </a:r>
          </a:p>
        </p:txBody>
      </p:sp>
      <p:sp>
        <p:nvSpPr>
          <p:cNvPr id="51" name="Shape 215"/>
          <p:cNvSpPr/>
          <p:nvPr/>
        </p:nvSpPr>
        <p:spPr>
          <a:xfrm>
            <a:off x="9863565" y="126001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215"/>
          <p:cNvSpPr/>
          <p:nvPr/>
        </p:nvSpPr>
        <p:spPr>
          <a:xfrm>
            <a:off x="9501401" y="10333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571290" y="311009"/>
            <a:ext cx="154080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</a:t>
            </a: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gestión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178"/>
          <p:cNvSpPr/>
          <p:nvPr/>
        </p:nvSpPr>
        <p:spPr>
          <a:xfrm>
            <a:off x="236076" y="4900210"/>
            <a:ext cx="6138598" cy="304056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s-CO" sz="1000" dirty="0" smtClean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10.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90% de avance en la implementación del plan de trabajo de los intercambios Col–Col de 2016</a:t>
            </a:r>
          </a:p>
        </p:txBody>
      </p:sp>
      <p:sp>
        <p:nvSpPr>
          <p:cNvPr id="71" name="Shape 178"/>
          <p:cNvSpPr/>
          <p:nvPr/>
        </p:nvSpPr>
        <p:spPr>
          <a:xfrm>
            <a:off x="219144" y="5313355"/>
            <a:ext cx="6155530" cy="322976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000" dirty="0" smtClean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11.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Estructurar un equipo de trabajo que gestione al menos 20 proyectos/iniciativas con participación del sector </a:t>
            </a:r>
            <a:r>
              <a:rPr lang="es-CO" sz="1000" dirty="0" smtClean="0">
                <a:solidFill>
                  <a:srgbClr val="0B4870"/>
                </a:solidFill>
                <a:latin typeface="Arimo"/>
                <a:ea typeface="Arimo"/>
                <a:cs typeface="Arimo"/>
              </a:rPr>
              <a:t>privado</a:t>
            </a:r>
            <a:endParaRPr lang="es-CO" sz="1000" dirty="0">
              <a:solidFill>
                <a:srgbClr val="0B487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3" name="Shape 215"/>
          <p:cNvSpPr/>
          <p:nvPr/>
        </p:nvSpPr>
        <p:spPr>
          <a:xfrm>
            <a:off x="9869655" y="167601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215"/>
          <p:cNvSpPr/>
          <p:nvPr/>
        </p:nvSpPr>
        <p:spPr>
          <a:xfrm>
            <a:off x="9876167" y="2501329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215"/>
          <p:cNvSpPr/>
          <p:nvPr/>
        </p:nvSpPr>
        <p:spPr>
          <a:xfrm>
            <a:off x="9876167" y="2865875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215"/>
          <p:cNvSpPr/>
          <p:nvPr/>
        </p:nvSpPr>
        <p:spPr>
          <a:xfrm>
            <a:off x="9876167" y="323042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215"/>
          <p:cNvSpPr/>
          <p:nvPr/>
        </p:nvSpPr>
        <p:spPr>
          <a:xfrm>
            <a:off x="9876983" y="4086970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215"/>
          <p:cNvSpPr/>
          <p:nvPr/>
        </p:nvSpPr>
        <p:spPr>
          <a:xfrm>
            <a:off x="9876983" y="493962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219"/>
          <p:cNvSpPr/>
          <p:nvPr/>
        </p:nvSpPr>
        <p:spPr>
          <a:xfrm>
            <a:off x="9864653" y="2129770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219"/>
          <p:cNvSpPr/>
          <p:nvPr/>
        </p:nvSpPr>
        <p:spPr>
          <a:xfrm>
            <a:off x="9863565" y="3671050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219"/>
          <p:cNvSpPr/>
          <p:nvPr/>
        </p:nvSpPr>
        <p:spPr>
          <a:xfrm>
            <a:off x="9876167" y="4515486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219"/>
          <p:cNvSpPr/>
          <p:nvPr/>
        </p:nvSpPr>
        <p:spPr>
          <a:xfrm>
            <a:off x="9876167" y="534116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Shape 187"/>
          <p:cNvPicPr preferRelativeResize="0"/>
          <p:nvPr/>
        </p:nvPicPr>
        <p:blipFill rotWithShape="1">
          <a:blip r:embed="rId6">
            <a:alphaModFix/>
          </a:blip>
          <a:srcRect t="18287" b="13864"/>
          <a:stretch/>
        </p:blipFill>
        <p:spPr>
          <a:xfrm>
            <a:off x="6834044" y="631341"/>
            <a:ext cx="1898813" cy="47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Rectángulo 46"/>
          <p:cNvSpPr/>
          <p:nvPr/>
        </p:nvSpPr>
        <p:spPr>
          <a:xfrm>
            <a:off x="7052650" y="336114"/>
            <a:ext cx="186621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Cumplimiento 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194"/>
          <p:cNvSpPr txBox="1"/>
          <p:nvPr/>
        </p:nvSpPr>
        <p:spPr>
          <a:xfrm>
            <a:off x="7580733" y="1274666"/>
            <a:ext cx="1526602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92,41% </a:t>
            </a:r>
            <a:r>
              <a:rPr lang="es-CO" sz="9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 </a:t>
            </a:r>
            <a:r>
              <a:rPr lang="es-CO" sz="9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recursos alineados a la Hoja de ruta</a:t>
            </a:r>
            <a:endParaRPr lang="es-CO" sz="9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2" name="Shape 194"/>
          <p:cNvSpPr txBox="1"/>
          <p:nvPr/>
        </p:nvSpPr>
        <p:spPr>
          <a:xfrm>
            <a:off x="7626718" y="2156612"/>
            <a:ext cx="1657959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83,36% </a:t>
            </a:r>
            <a:r>
              <a:rPr lang="es-CO" sz="9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 los participantes de los cursos cortos son del nivel territorial</a:t>
            </a:r>
            <a:endParaRPr lang="es-CO" sz="9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3" name="Shape 194"/>
          <p:cNvSpPr txBox="1"/>
          <p:nvPr/>
        </p:nvSpPr>
        <p:spPr>
          <a:xfrm>
            <a:off x="7564287" y="2502657"/>
            <a:ext cx="774843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rgbClr val="FF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4" name="Shape 194"/>
          <p:cNvSpPr txBox="1"/>
          <p:nvPr/>
        </p:nvSpPr>
        <p:spPr>
          <a:xfrm>
            <a:off x="7551025" y="2864831"/>
            <a:ext cx="774843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7" name="Shape 194"/>
          <p:cNvSpPr txBox="1"/>
          <p:nvPr/>
        </p:nvSpPr>
        <p:spPr>
          <a:xfrm>
            <a:off x="7580733" y="3663157"/>
            <a:ext cx="774843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9" name="Shape 194"/>
          <p:cNvSpPr txBox="1"/>
          <p:nvPr/>
        </p:nvSpPr>
        <p:spPr>
          <a:xfrm>
            <a:off x="7637214" y="4077695"/>
            <a:ext cx="1361261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s-CO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USD </a:t>
            </a:r>
            <a:r>
              <a:rPr lang="es-CO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mm </a:t>
            </a:r>
            <a:r>
              <a:rPr lang="es-CO" sz="9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movilizados a través de la estrategia </a:t>
            </a:r>
            <a:r>
              <a:rPr lang="es-CO" sz="9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fundraising</a:t>
            </a:r>
            <a:r>
              <a:rPr lang="es-CO" sz="9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CO" sz="9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194"/>
          <p:cNvSpPr txBox="1"/>
          <p:nvPr/>
        </p:nvSpPr>
        <p:spPr>
          <a:xfrm>
            <a:off x="7626156" y="4529568"/>
            <a:ext cx="774843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74,68%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1" name="Shape 194"/>
          <p:cNvSpPr txBox="1"/>
          <p:nvPr/>
        </p:nvSpPr>
        <p:spPr>
          <a:xfrm>
            <a:off x="7489371" y="4946448"/>
            <a:ext cx="992778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96,6%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2" name="Shape 194"/>
          <p:cNvSpPr txBox="1"/>
          <p:nvPr/>
        </p:nvSpPr>
        <p:spPr>
          <a:xfrm>
            <a:off x="7660190" y="5394168"/>
            <a:ext cx="1451669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21 </a:t>
            </a:r>
            <a:r>
              <a:rPr lang="es-CO" sz="9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proyectos con participación del sector </a:t>
            </a:r>
            <a:r>
              <a:rPr lang="es-CO" sz="900" b="1" dirty="0" err="1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provado</a:t>
            </a:r>
            <a:r>
              <a:rPr lang="es-CO" sz="9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3" name="Shape 194"/>
          <p:cNvSpPr txBox="1"/>
          <p:nvPr/>
        </p:nvSpPr>
        <p:spPr>
          <a:xfrm>
            <a:off x="7640594" y="1671668"/>
            <a:ext cx="1357881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SzPct val="25000"/>
              <a:defRPr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defRPr>
            </a:lvl1pPr>
          </a:lstStyle>
          <a:p>
            <a:pPr algn="l"/>
            <a:r>
              <a:rPr lang="es-CO" dirty="0">
                <a:sym typeface="Calibri"/>
              </a:rPr>
              <a:t>USD </a:t>
            </a:r>
            <a:r>
              <a:rPr lang="es-CO" dirty="0" smtClean="0">
                <a:solidFill>
                  <a:srgbClr val="0070C0"/>
                </a:solidFill>
              </a:rPr>
              <a:t>663</a:t>
            </a:r>
            <a:r>
              <a:rPr lang="es-CO" dirty="0" smtClean="0">
                <a:sym typeface="Calibri"/>
              </a:rPr>
              <a:t> </a:t>
            </a:r>
            <a:r>
              <a:rPr lang="es-CO" dirty="0" smtClean="0">
                <a:sym typeface="Calibri"/>
              </a:rPr>
              <a:t>mm </a:t>
            </a:r>
            <a:r>
              <a:rPr lang="es-CO" sz="900" dirty="0" smtClean="0">
                <a:sym typeface="Calibri"/>
              </a:rPr>
              <a:t>Movilizados</a:t>
            </a:r>
            <a:endParaRPr lang="es-CO" sz="900" dirty="0">
              <a:sym typeface="Calibri"/>
            </a:endParaRPr>
          </a:p>
        </p:txBody>
      </p:sp>
      <p:sp>
        <p:nvSpPr>
          <p:cNvPr id="66" name="Shape 215"/>
          <p:cNvSpPr/>
          <p:nvPr/>
        </p:nvSpPr>
        <p:spPr>
          <a:xfrm>
            <a:off x="7469560" y="4962238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215"/>
          <p:cNvSpPr/>
          <p:nvPr/>
        </p:nvSpPr>
        <p:spPr>
          <a:xfrm>
            <a:off x="7473824" y="2136407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219"/>
          <p:cNvSpPr/>
          <p:nvPr/>
        </p:nvSpPr>
        <p:spPr>
          <a:xfrm>
            <a:off x="7469560" y="4537209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215"/>
          <p:cNvSpPr/>
          <p:nvPr/>
        </p:nvSpPr>
        <p:spPr>
          <a:xfrm>
            <a:off x="7469560" y="2889827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ape 220"/>
          <p:cNvSpPr/>
          <p:nvPr/>
        </p:nvSpPr>
        <p:spPr>
          <a:xfrm>
            <a:off x="7463803" y="1688376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219"/>
          <p:cNvSpPr/>
          <p:nvPr/>
        </p:nvSpPr>
        <p:spPr>
          <a:xfrm>
            <a:off x="7463803" y="3685765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215"/>
          <p:cNvSpPr/>
          <p:nvPr/>
        </p:nvSpPr>
        <p:spPr>
          <a:xfrm>
            <a:off x="7460852" y="1282917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215"/>
          <p:cNvSpPr/>
          <p:nvPr/>
        </p:nvSpPr>
        <p:spPr>
          <a:xfrm>
            <a:off x="7474706" y="5384494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215"/>
          <p:cNvSpPr/>
          <p:nvPr/>
        </p:nvSpPr>
        <p:spPr>
          <a:xfrm>
            <a:off x="7469560" y="250837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194"/>
          <p:cNvSpPr txBox="1"/>
          <p:nvPr/>
        </p:nvSpPr>
        <p:spPr>
          <a:xfrm>
            <a:off x="7655666" y="3270970"/>
            <a:ext cx="1512760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26 </a:t>
            </a:r>
            <a:r>
              <a:rPr lang="es-CO" sz="9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intervenciones de CSS que contribuyen a la CI </a:t>
            </a:r>
            <a:endParaRPr lang="es-CO" sz="9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215"/>
          <p:cNvSpPr/>
          <p:nvPr/>
        </p:nvSpPr>
        <p:spPr>
          <a:xfrm>
            <a:off x="7469560" y="3270499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215"/>
          <p:cNvSpPr/>
          <p:nvPr/>
        </p:nvSpPr>
        <p:spPr>
          <a:xfrm>
            <a:off x="7460852" y="4102958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89"/>
          <p:cNvSpPr txBox="1"/>
          <p:nvPr/>
        </p:nvSpPr>
        <p:spPr>
          <a:xfrm>
            <a:off x="7483483" y="101682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91,53%</a:t>
            </a:r>
            <a:endParaRPr lang="es-CO" sz="24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1" name="Shape 215"/>
          <p:cNvSpPr/>
          <p:nvPr/>
        </p:nvSpPr>
        <p:spPr>
          <a:xfrm>
            <a:off x="7309629" y="107915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194"/>
          <p:cNvSpPr txBox="1"/>
          <p:nvPr/>
        </p:nvSpPr>
        <p:spPr>
          <a:xfrm>
            <a:off x="9901226" y="1274666"/>
            <a:ext cx="992778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3" name="Shape 194"/>
          <p:cNvSpPr txBox="1"/>
          <p:nvPr/>
        </p:nvSpPr>
        <p:spPr>
          <a:xfrm>
            <a:off x="9901226" y="1661901"/>
            <a:ext cx="992778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4" name="Shape 194"/>
          <p:cNvSpPr txBox="1"/>
          <p:nvPr/>
        </p:nvSpPr>
        <p:spPr>
          <a:xfrm>
            <a:off x="10002609" y="2109023"/>
            <a:ext cx="803039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6" name="Shape 194"/>
          <p:cNvSpPr txBox="1"/>
          <p:nvPr/>
        </p:nvSpPr>
        <p:spPr>
          <a:xfrm>
            <a:off x="9996095" y="2482752"/>
            <a:ext cx="803039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7" name="Shape 194"/>
          <p:cNvSpPr txBox="1"/>
          <p:nvPr/>
        </p:nvSpPr>
        <p:spPr>
          <a:xfrm>
            <a:off x="10043307" y="2848540"/>
            <a:ext cx="803039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93,9%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8" name="Shape 194"/>
          <p:cNvSpPr txBox="1"/>
          <p:nvPr/>
        </p:nvSpPr>
        <p:spPr>
          <a:xfrm>
            <a:off x="10002609" y="3211989"/>
            <a:ext cx="803039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9" name="Shape 194"/>
          <p:cNvSpPr txBox="1"/>
          <p:nvPr/>
        </p:nvSpPr>
        <p:spPr>
          <a:xfrm>
            <a:off x="10002609" y="3652142"/>
            <a:ext cx="803039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0" name="Shape 194"/>
          <p:cNvSpPr txBox="1"/>
          <p:nvPr/>
        </p:nvSpPr>
        <p:spPr>
          <a:xfrm>
            <a:off x="9996094" y="4058840"/>
            <a:ext cx="803039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1" name="Shape 194"/>
          <p:cNvSpPr txBox="1"/>
          <p:nvPr/>
        </p:nvSpPr>
        <p:spPr>
          <a:xfrm>
            <a:off x="10004788" y="4502455"/>
            <a:ext cx="803039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2" name="Shape 194"/>
          <p:cNvSpPr txBox="1"/>
          <p:nvPr/>
        </p:nvSpPr>
        <p:spPr>
          <a:xfrm>
            <a:off x="10055909" y="4918825"/>
            <a:ext cx="803039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97,96%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2" name="Shape 194"/>
          <p:cNvSpPr txBox="1"/>
          <p:nvPr/>
        </p:nvSpPr>
        <p:spPr>
          <a:xfrm>
            <a:off x="10008288" y="5312060"/>
            <a:ext cx="803039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1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Shape 231"/>
          <p:cNvGrpSpPr/>
          <p:nvPr/>
        </p:nvGrpSpPr>
        <p:grpSpPr>
          <a:xfrm>
            <a:off x="60884" y="43241"/>
            <a:ext cx="3203151" cy="593149"/>
            <a:chOff x="1103116" y="855023"/>
            <a:chExt cx="13348224" cy="2471458"/>
          </a:xfrm>
        </p:grpSpPr>
        <p:pic>
          <p:nvPicPr>
            <p:cNvPr id="232" name="Shape 23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3116" y="855023"/>
              <a:ext cx="9131483" cy="17917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Shape 233"/>
            <p:cNvSpPr/>
            <p:nvPr/>
          </p:nvSpPr>
          <p:spPr>
            <a:xfrm>
              <a:off x="2544168" y="2236440"/>
              <a:ext cx="11907172" cy="109004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100" i="1">
                  <a:solidFill>
                    <a:srgbClr val="003300"/>
                  </a:solidFill>
                  <a:latin typeface="Calibri"/>
                  <a:ea typeface="Calibri"/>
                  <a:cs typeface="Calibri"/>
                  <a:sym typeface="Calibri"/>
                </a:rPr>
                <a:t>conocimiento de valor con países en desarrollo </a:t>
              </a:r>
            </a:p>
          </p:txBody>
        </p:sp>
      </p:grpSp>
      <p:sp>
        <p:nvSpPr>
          <p:cNvPr id="234" name="Shape 234"/>
          <p:cNvSpPr/>
          <p:nvPr/>
        </p:nvSpPr>
        <p:spPr>
          <a:xfrm>
            <a:off x="258995" y="2823185"/>
            <a:ext cx="6133097" cy="379217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4. </a:t>
            </a: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Incorporar el modelo de agregación de valor al 20% de los proyectos formulados en </a:t>
            </a:r>
            <a:r>
              <a:rPr lang="es-CO" sz="1200" dirty="0" smtClean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2017</a:t>
            </a:r>
            <a:endParaRPr lang="es-CO" sz="1200" dirty="0">
              <a:solidFill>
                <a:schemeClr val="accent6"/>
              </a:solidFill>
              <a:latin typeface="Arimo"/>
              <a:ea typeface="Arimo"/>
              <a:cs typeface="Arimo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249549" y="2232008"/>
            <a:ext cx="6142544" cy="432000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3. </a:t>
            </a: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Ejecutar el 100% de los recursos asignados al FOCAI y al proyecto de inversión </a:t>
            </a:r>
          </a:p>
        </p:txBody>
      </p:sp>
      <p:sp>
        <p:nvSpPr>
          <p:cNvPr id="236" name="Shape 236"/>
          <p:cNvSpPr/>
          <p:nvPr/>
        </p:nvSpPr>
        <p:spPr>
          <a:xfrm>
            <a:off x="258995" y="3380524"/>
            <a:ext cx="6133097" cy="403650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5. </a:t>
            </a: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Producir 25 nuevos estudios de caso para consolidar el Portafolio de Saber Hacer Colombia</a:t>
            </a:r>
            <a:endParaRPr lang="es-CO" sz="1200" dirty="0">
              <a:solidFill>
                <a:schemeClr val="accent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258993" y="1181074"/>
            <a:ext cx="6133099" cy="312978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1. </a:t>
            </a: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Implementar  100 proyectos de cooperación sur –sur y </a:t>
            </a:r>
            <a:r>
              <a:rPr lang="es-CO" sz="1200" dirty="0" smtClean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triangular</a:t>
            </a:r>
            <a:endParaRPr lang="es-CO" sz="1200" dirty="0">
              <a:solidFill>
                <a:schemeClr val="accent6"/>
              </a:solidFill>
              <a:latin typeface="Arimo"/>
              <a:ea typeface="Arimo"/>
              <a:cs typeface="Arimo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258994" y="1640831"/>
            <a:ext cx="6133098" cy="432000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2. </a:t>
            </a: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Iniciar las actividades priorizadas en los planes de innovación de las rutas de aprendizaje y alianzas estratégicas ejecutadas en 2016</a:t>
            </a:r>
            <a:endParaRPr lang="es-CO" sz="1200" dirty="0">
              <a:solidFill>
                <a:schemeClr val="accent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258995" y="3988423"/>
            <a:ext cx="6133097" cy="432000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6. </a:t>
            </a: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Intercambiar el 10% de las iniciativas documentadas a través de Saber Hacer Colombia con socios externos e internos </a:t>
            </a:r>
            <a:endParaRPr lang="es-CO" sz="1200" dirty="0">
              <a:solidFill>
                <a:schemeClr val="accent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258993" y="4622448"/>
            <a:ext cx="6133099" cy="460709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7. </a:t>
            </a: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Realizar al menos 10 actividades de cooperación sur-sur en las que se de a conocer la metodología y el portafolio Saber Hacer Colombia</a:t>
            </a:r>
            <a:endParaRPr lang="es-CO" sz="1200" dirty="0">
              <a:solidFill>
                <a:schemeClr val="accent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249550" y="728448"/>
            <a:ext cx="6142542" cy="348234"/>
          </a:xfrm>
          <a:prstGeom prst="roundRect">
            <a:avLst>
              <a:gd name="adj" fmla="val 8613"/>
            </a:avLst>
          </a:prstGeom>
          <a:solidFill>
            <a:srgbClr val="124E7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s-CO" sz="2000" dirty="0" smtClean="0">
                <a:solidFill>
                  <a:schemeClr val="lt1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ENTREGABLE</a:t>
            </a:r>
            <a:endParaRPr lang="es-CO" sz="2000" dirty="0">
              <a:solidFill>
                <a:schemeClr val="lt1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5">
            <a:alphaModFix/>
          </a:blip>
          <a:srcRect t="11494" b="13979"/>
          <a:stretch/>
        </p:blipFill>
        <p:spPr>
          <a:xfrm>
            <a:off x="9240554" y="556925"/>
            <a:ext cx="2072982" cy="62403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7144470" y="1866468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258"/>
          <p:cNvSpPr/>
          <p:nvPr/>
        </p:nvSpPr>
        <p:spPr>
          <a:xfrm>
            <a:off x="9814931" y="126574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189"/>
          <p:cNvSpPr txBox="1"/>
          <p:nvPr/>
        </p:nvSpPr>
        <p:spPr>
          <a:xfrm>
            <a:off x="9695753" y="188514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99,99%</a:t>
            </a:r>
            <a:endParaRPr lang="es-CO" sz="24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0" name="Shape 215"/>
          <p:cNvSpPr/>
          <p:nvPr/>
        </p:nvSpPr>
        <p:spPr>
          <a:xfrm>
            <a:off x="9579559" y="192186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9599102" y="379561"/>
            <a:ext cx="154080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</a:t>
            </a: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gestión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240"/>
          <p:cNvSpPr/>
          <p:nvPr/>
        </p:nvSpPr>
        <p:spPr>
          <a:xfrm>
            <a:off x="249549" y="5230347"/>
            <a:ext cx="6142544" cy="460709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8</a:t>
            </a:r>
            <a:r>
              <a:rPr lang="es-CO" sz="1200" dirty="0" smtClean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Asegurar la disponibilidad de recursos para la atención del 100% de solicitudes de asistencia internacional, de acuerdo con el reglamento de FOCAI y los acuerdos con Cancillería.</a:t>
            </a:r>
          </a:p>
        </p:txBody>
      </p:sp>
      <p:sp>
        <p:nvSpPr>
          <p:cNvPr id="63" name="Shape 258"/>
          <p:cNvSpPr/>
          <p:nvPr/>
        </p:nvSpPr>
        <p:spPr>
          <a:xfrm>
            <a:off x="9823639" y="2313877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258"/>
          <p:cNvSpPr/>
          <p:nvPr/>
        </p:nvSpPr>
        <p:spPr>
          <a:xfrm>
            <a:off x="9814931" y="3492349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258"/>
          <p:cNvSpPr/>
          <p:nvPr/>
        </p:nvSpPr>
        <p:spPr>
          <a:xfrm>
            <a:off x="9823639" y="411442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258"/>
          <p:cNvSpPr/>
          <p:nvPr/>
        </p:nvSpPr>
        <p:spPr>
          <a:xfrm>
            <a:off x="9814561" y="2899256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220"/>
          <p:cNvSpPr/>
          <p:nvPr/>
        </p:nvSpPr>
        <p:spPr>
          <a:xfrm>
            <a:off x="9814561" y="4759400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219"/>
          <p:cNvSpPr/>
          <p:nvPr/>
        </p:nvSpPr>
        <p:spPr>
          <a:xfrm>
            <a:off x="9823639" y="176162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219"/>
          <p:cNvSpPr/>
          <p:nvPr/>
        </p:nvSpPr>
        <p:spPr>
          <a:xfrm>
            <a:off x="9823639" y="537070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Shape 187"/>
          <p:cNvPicPr preferRelativeResize="0"/>
          <p:nvPr/>
        </p:nvPicPr>
        <p:blipFill rotWithShape="1">
          <a:blip r:embed="rId6">
            <a:alphaModFix/>
          </a:blip>
          <a:srcRect t="18287" b="13864"/>
          <a:stretch/>
        </p:blipFill>
        <p:spPr>
          <a:xfrm>
            <a:off x="6937155" y="562889"/>
            <a:ext cx="1898813" cy="47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ángulo 35"/>
          <p:cNvSpPr/>
          <p:nvPr/>
        </p:nvSpPr>
        <p:spPr>
          <a:xfrm>
            <a:off x="6953454" y="379561"/>
            <a:ext cx="186621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Cumplimiento 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244"/>
          <p:cNvSpPr txBox="1"/>
          <p:nvPr/>
        </p:nvSpPr>
        <p:spPr>
          <a:xfrm>
            <a:off x="7541329" y="2925178"/>
            <a:ext cx="12946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es-CO" sz="9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proyectos formulados con el m. de agregación de valor.</a:t>
            </a:r>
            <a:r>
              <a:rPr lang="es-CO" sz="9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CO" sz="9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244"/>
          <p:cNvSpPr txBox="1"/>
          <p:nvPr/>
        </p:nvSpPr>
        <p:spPr>
          <a:xfrm>
            <a:off x="7577790" y="4692162"/>
            <a:ext cx="119494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9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actividades CSS en las que se da conocer Saber Hacer Colombia.</a:t>
            </a:r>
            <a:endParaRPr lang="es-CO"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244"/>
          <p:cNvSpPr txBox="1"/>
          <p:nvPr/>
        </p:nvSpPr>
        <p:spPr>
          <a:xfrm>
            <a:off x="7567978" y="1249092"/>
            <a:ext cx="1136746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163 </a:t>
            </a:r>
            <a:r>
              <a:rPr lang="es-CO" sz="9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proyectos implementados de CSS </a:t>
            </a:r>
            <a:endParaRPr lang="es-CO"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244"/>
          <p:cNvSpPr txBox="1"/>
          <p:nvPr/>
        </p:nvSpPr>
        <p:spPr>
          <a:xfrm>
            <a:off x="7567978" y="3466713"/>
            <a:ext cx="1087713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25 </a:t>
            </a:r>
            <a:r>
              <a:rPr lang="es-CO" sz="1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nuevos estudios de caso</a:t>
            </a:r>
            <a:endParaRPr lang="es-CO" sz="1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244"/>
          <p:cNvSpPr txBox="1"/>
          <p:nvPr/>
        </p:nvSpPr>
        <p:spPr>
          <a:xfrm>
            <a:off x="7592025" y="4022758"/>
            <a:ext cx="1052662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s-CO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iniciativas intercambiadas </a:t>
            </a:r>
            <a:endParaRPr lang="es-CO"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244"/>
          <p:cNvSpPr txBox="1"/>
          <p:nvPr/>
        </p:nvSpPr>
        <p:spPr>
          <a:xfrm>
            <a:off x="7592025" y="2302686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92,83% 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244"/>
          <p:cNvSpPr txBox="1"/>
          <p:nvPr/>
        </p:nvSpPr>
        <p:spPr>
          <a:xfrm>
            <a:off x="7535920" y="5273702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 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220"/>
          <p:cNvSpPr/>
          <p:nvPr/>
        </p:nvSpPr>
        <p:spPr>
          <a:xfrm>
            <a:off x="7356210" y="476102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219"/>
          <p:cNvSpPr/>
          <p:nvPr/>
        </p:nvSpPr>
        <p:spPr>
          <a:xfrm>
            <a:off x="7356178" y="4096594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220"/>
          <p:cNvSpPr/>
          <p:nvPr/>
        </p:nvSpPr>
        <p:spPr>
          <a:xfrm>
            <a:off x="7356178" y="3492349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220"/>
          <p:cNvSpPr/>
          <p:nvPr/>
        </p:nvSpPr>
        <p:spPr>
          <a:xfrm>
            <a:off x="7344529" y="2925178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258"/>
          <p:cNvSpPr/>
          <p:nvPr/>
        </p:nvSpPr>
        <p:spPr>
          <a:xfrm>
            <a:off x="7343111" y="2344648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258"/>
          <p:cNvSpPr/>
          <p:nvPr/>
        </p:nvSpPr>
        <p:spPr>
          <a:xfrm>
            <a:off x="7328199" y="123991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244"/>
          <p:cNvSpPr txBox="1"/>
          <p:nvPr/>
        </p:nvSpPr>
        <p:spPr>
          <a:xfrm>
            <a:off x="7194546" y="1749406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100% 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219"/>
          <p:cNvSpPr/>
          <p:nvPr/>
        </p:nvSpPr>
        <p:spPr>
          <a:xfrm>
            <a:off x="7335820" y="179457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258"/>
          <p:cNvSpPr/>
          <p:nvPr/>
        </p:nvSpPr>
        <p:spPr>
          <a:xfrm>
            <a:off x="7369616" y="532220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ape 189"/>
          <p:cNvSpPr txBox="1"/>
          <p:nvPr/>
        </p:nvSpPr>
        <p:spPr>
          <a:xfrm>
            <a:off x="7425691" y="192184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99,10%</a:t>
            </a:r>
            <a:endParaRPr lang="es-CO" sz="24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6" name="Shape 219"/>
          <p:cNvSpPr/>
          <p:nvPr/>
        </p:nvSpPr>
        <p:spPr>
          <a:xfrm>
            <a:off x="7173915" y="19769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194"/>
          <p:cNvSpPr txBox="1"/>
          <p:nvPr/>
        </p:nvSpPr>
        <p:spPr>
          <a:xfrm>
            <a:off x="9913510" y="1239911"/>
            <a:ext cx="992778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8" name="Shape 194"/>
          <p:cNvSpPr txBox="1"/>
          <p:nvPr/>
        </p:nvSpPr>
        <p:spPr>
          <a:xfrm>
            <a:off x="9994302" y="1720028"/>
            <a:ext cx="902907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9" name="Shape 194"/>
          <p:cNvSpPr txBox="1"/>
          <p:nvPr/>
        </p:nvSpPr>
        <p:spPr>
          <a:xfrm>
            <a:off x="9949366" y="2302686"/>
            <a:ext cx="992778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0" name="Shape 194"/>
          <p:cNvSpPr txBox="1"/>
          <p:nvPr/>
        </p:nvSpPr>
        <p:spPr>
          <a:xfrm>
            <a:off x="9949366" y="2866133"/>
            <a:ext cx="992778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1" name="Shape 194"/>
          <p:cNvSpPr txBox="1"/>
          <p:nvPr/>
        </p:nvSpPr>
        <p:spPr>
          <a:xfrm>
            <a:off x="9949366" y="3463303"/>
            <a:ext cx="992778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2" name="Shape 194"/>
          <p:cNvSpPr txBox="1"/>
          <p:nvPr/>
        </p:nvSpPr>
        <p:spPr>
          <a:xfrm>
            <a:off x="9949366" y="4060473"/>
            <a:ext cx="992778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3" name="Shape 194"/>
          <p:cNvSpPr txBox="1"/>
          <p:nvPr/>
        </p:nvSpPr>
        <p:spPr>
          <a:xfrm>
            <a:off x="10003381" y="4738603"/>
            <a:ext cx="893828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4" name="Shape 194"/>
          <p:cNvSpPr txBox="1"/>
          <p:nvPr/>
        </p:nvSpPr>
        <p:spPr>
          <a:xfrm>
            <a:off x="9949366" y="5334129"/>
            <a:ext cx="992778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99,93%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Shape 269"/>
          <p:cNvGrpSpPr/>
          <p:nvPr/>
        </p:nvGrpSpPr>
        <p:grpSpPr>
          <a:xfrm>
            <a:off x="66102" y="65315"/>
            <a:ext cx="3874525" cy="574351"/>
            <a:chOff x="818779" y="497695"/>
            <a:chExt cx="12916776" cy="1914508"/>
          </a:xfrm>
        </p:grpSpPr>
        <p:pic>
          <p:nvPicPr>
            <p:cNvPr id="270" name="Shape 27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8779" y="497695"/>
              <a:ext cx="8000821" cy="12847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Shape 271"/>
            <p:cNvSpPr/>
            <p:nvPr/>
          </p:nvSpPr>
          <p:spPr>
            <a:xfrm>
              <a:off x="2582973" y="1488873"/>
              <a:ext cx="11152582" cy="9233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200" i="1" dirty="0">
                  <a:solidFill>
                    <a:srgbClr val="009999"/>
                  </a:solidFill>
                  <a:latin typeface="Calibri"/>
                  <a:ea typeface="Calibri"/>
                  <a:cs typeface="Calibri"/>
                  <a:sym typeface="Calibri"/>
                </a:rPr>
                <a:t>los resultados de la Cooperación Internacional</a:t>
              </a:r>
            </a:p>
          </p:txBody>
        </p:sp>
      </p:grpSp>
      <p:sp>
        <p:nvSpPr>
          <p:cNvPr id="273" name="Shape 273"/>
          <p:cNvSpPr/>
          <p:nvPr/>
        </p:nvSpPr>
        <p:spPr>
          <a:xfrm>
            <a:off x="271322" y="2742036"/>
            <a:ext cx="6364609" cy="4320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3. </a:t>
            </a:r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</a:rPr>
              <a:t>Difundir la implementación del 100% de los proyectos priorizados que cuentan con recursos propios de APC Colombia</a:t>
            </a:r>
            <a:endParaRPr lang="es-CO" sz="1200" dirty="0">
              <a:solidFill>
                <a:srgbClr val="32989B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271322" y="2078080"/>
            <a:ext cx="6364609" cy="4320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2. </a:t>
            </a:r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</a:rPr>
              <a:t>Divulgar al menos 8 eventos y proyectos enmarcados en la estrategia APC Colombia-Sector Privado</a:t>
            </a:r>
          </a:p>
        </p:txBody>
      </p:sp>
      <p:sp>
        <p:nvSpPr>
          <p:cNvPr id="275" name="Shape 275"/>
          <p:cNvSpPr/>
          <p:nvPr/>
        </p:nvSpPr>
        <p:spPr>
          <a:xfrm>
            <a:off x="271322" y="4076084"/>
            <a:ext cx="6364609" cy="4320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5. </a:t>
            </a:r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</a:rPr>
              <a:t>Desarrollar y publicar 3 contenidos innovadores que evidencien el impacto regional de APC-Colombia</a:t>
            </a:r>
          </a:p>
        </p:txBody>
      </p:sp>
      <p:sp>
        <p:nvSpPr>
          <p:cNvPr id="277" name="Shape 277"/>
          <p:cNvSpPr/>
          <p:nvPr/>
        </p:nvSpPr>
        <p:spPr>
          <a:xfrm>
            <a:off x="271322" y="1414124"/>
            <a:ext cx="6364609" cy="4320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just">
              <a:defRPr/>
            </a:pPr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1. </a:t>
            </a:r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</a:rPr>
              <a:t>Sistema de Información de Cooperación Internacional – CICLOPE implementado en un 70%</a:t>
            </a:r>
          </a:p>
        </p:txBody>
      </p:sp>
      <p:sp>
        <p:nvSpPr>
          <p:cNvPr id="278" name="Shape 278"/>
          <p:cNvSpPr/>
          <p:nvPr/>
        </p:nvSpPr>
        <p:spPr>
          <a:xfrm>
            <a:off x="271322" y="818612"/>
            <a:ext cx="6364609" cy="348234"/>
          </a:xfrm>
          <a:prstGeom prst="roundRect">
            <a:avLst>
              <a:gd name="adj" fmla="val 8613"/>
            </a:avLst>
          </a:prstGeom>
          <a:solidFill>
            <a:srgbClr val="124E7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s-CO" sz="2000" dirty="0" smtClean="0">
                <a:solidFill>
                  <a:schemeClr val="lt1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ENTREGABLE</a:t>
            </a:r>
            <a:endParaRPr lang="es-CO" sz="2000" dirty="0">
              <a:solidFill>
                <a:schemeClr val="lt1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5">
            <a:alphaModFix/>
          </a:blip>
          <a:srcRect t="11494" b="13979"/>
          <a:stretch/>
        </p:blipFill>
        <p:spPr>
          <a:xfrm>
            <a:off x="9163454" y="525047"/>
            <a:ext cx="2072982" cy="62403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294"/>
          <p:cNvSpPr/>
          <p:nvPr/>
        </p:nvSpPr>
        <p:spPr>
          <a:xfrm>
            <a:off x="10020203" y="2202047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276"/>
          <p:cNvSpPr/>
          <p:nvPr/>
        </p:nvSpPr>
        <p:spPr>
          <a:xfrm>
            <a:off x="271322" y="3348067"/>
            <a:ext cx="6364609" cy="534784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4. </a:t>
            </a:r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</a:rPr>
              <a:t>Visibilizar al menos 10 proyectos de los fondos para el posconflicto y el 100% de los nuevos compromisos financieros para dichos fondos.</a:t>
            </a:r>
          </a:p>
        </p:txBody>
      </p:sp>
      <p:sp>
        <p:nvSpPr>
          <p:cNvPr id="46" name="Shape 189"/>
          <p:cNvSpPr txBox="1"/>
          <p:nvPr/>
        </p:nvSpPr>
        <p:spPr>
          <a:xfrm>
            <a:off x="9766508" y="154823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96,28%</a:t>
            </a:r>
            <a:endParaRPr lang="es-CO" sz="24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9574546" y="354644"/>
            <a:ext cx="154080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</a:t>
            </a: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gestión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220"/>
          <p:cNvSpPr/>
          <p:nvPr/>
        </p:nvSpPr>
        <p:spPr>
          <a:xfrm>
            <a:off x="10020203" y="286213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220"/>
          <p:cNvSpPr/>
          <p:nvPr/>
        </p:nvSpPr>
        <p:spPr>
          <a:xfrm>
            <a:off x="10020091" y="3522219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ape 220"/>
          <p:cNvSpPr/>
          <p:nvPr/>
        </p:nvSpPr>
        <p:spPr>
          <a:xfrm>
            <a:off x="10020091" y="4195850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219"/>
          <p:cNvSpPr/>
          <p:nvPr/>
        </p:nvSpPr>
        <p:spPr>
          <a:xfrm>
            <a:off x="9676637" y="166570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19"/>
          <p:cNvSpPr/>
          <p:nvPr/>
        </p:nvSpPr>
        <p:spPr>
          <a:xfrm>
            <a:off x="10020091" y="1460527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Shape 187"/>
          <p:cNvPicPr preferRelativeResize="0"/>
          <p:nvPr/>
        </p:nvPicPr>
        <p:blipFill rotWithShape="1">
          <a:blip r:embed="rId6">
            <a:alphaModFix/>
          </a:blip>
          <a:srcRect t="18287" b="13864"/>
          <a:stretch/>
        </p:blipFill>
        <p:spPr>
          <a:xfrm>
            <a:off x="7059095" y="581840"/>
            <a:ext cx="1898813" cy="47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ángulo 25"/>
          <p:cNvSpPr/>
          <p:nvPr/>
        </p:nvSpPr>
        <p:spPr>
          <a:xfrm>
            <a:off x="7176153" y="362668"/>
            <a:ext cx="186621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Cumplimiento 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244"/>
          <p:cNvSpPr txBox="1"/>
          <p:nvPr/>
        </p:nvSpPr>
        <p:spPr>
          <a:xfrm>
            <a:off x="7497925" y="1433059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67% 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244"/>
          <p:cNvSpPr txBox="1"/>
          <p:nvPr/>
        </p:nvSpPr>
        <p:spPr>
          <a:xfrm>
            <a:off x="7497925" y="2135186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244"/>
          <p:cNvSpPr txBox="1"/>
          <p:nvPr/>
        </p:nvSpPr>
        <p:spPr>
          <a:xfrm>
            <a:off x="7597506" y="4141226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100 %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244"/>
          <p:cNvSpPr txBox="1"/>
          <p:nvPr/>
        </p:nvSpPr>
        <p:spPr>
          <a:xfrm>
            <a:off x="7497925" y="3451458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34" name="Shape 244"/>
          <p:cNvSpPr txBox="1"/>
          <p:nvPr/>
        </p:nvSpPr>
        <p:spPr>
          <a:xfrm>
            <a:off x="7593614" y="2855548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294"/>
          <p:cNvSpPr/>
          <p:nvPr/>
        </p:nvSpPr>
        <p:spPr>
          <a:xfrm>
            <a:off x="7703932" y="1471714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294"/>
          <p:cNvSpPr/>
          <p:nvPr/>
        </p:nvSpPr>
        <p:spPr>
          <a:xfrm>
            <a:off x="7723766" y="2197788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220"/>
          <p:cNvSpPr/>
          <p:nvPr/>
        </p:nvSpPr>
        <p:spPr>
          <a:xfrm>
            <a:off x="7723766" y="3499080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294"/>
          <p:cNvSpPr/>
          <p:nvPr/>
        </p:nvSpPr>
        <p:spPr>
          <a:xfrm>
            <a:off x="7723766" y="291063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220"/>
          <p:cNvSpPr/>
          <p:nvPr/>
        </p:nvSpPr>
        <p:spPr>
          <a:xfrm>
            <a:off x="7723766" y="4201207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189"/>
          <p:cNvSpPr txBox="1"/>
          <p:nvPr/>
        </p:nvSpPr>
        <p:spPr>
          <a:xfrm>
            <a:off x="7483170" y="158969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81,14%</a:t>
            </a:r>
            <a:endParaRPr lang="es-CO" sz="24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3" name="Shape 219"/>
          <p:cNvSpPr/>
          <p:nvPr/>
        </p:nvSpPr>
        <p:spPr>
          <a:xfrm>
            <a:off x="7507635" y="14994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194"/>
          <p:cNvSpPr txBox="1"/>
          <p:nvPr/>
        </p:nvSpPr>
        <p:spPr>
          <a:xfrm>
            <a:off x="10109962" y="1439730"/>
            <a:ext cx="992778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96,44%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5" name="Shape 194"/>
          <p:cNvSpPr txBox="1"/>
          <p:nvPr/>
        </p:nvSpPr>
        <p:spPr>
          <a:xfrm>
            <a:off x="10020091" y="2190592"/>
            <a:ext cx="992778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7" name="Shape 194"/>
          <p:cNvSpPr txBox="1"/>
          <p:nvPr/>
        </p:nvSpPr>
        <p:spPr>
          <a:xfrm>
            <a:off x="10109962" y="2841336"/>
            <a:ext cx="813036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9" name="Shape 194"/>
          <p:cNvSpPr txBox="1"/>
          <p:nvPr/>
        </p:nvSpPr>
        <p:spPr>
          <a:xfrm>
            <a:off x="10159888" y="3501422"/>
            <a:ext cx="852981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85%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0" name="Shape 194"/>
          <p:cNvSpPr txBox="1"/>
          <p:nvPr/>
        </p:nvSpPr>
        <p:spPr>
          <a:xfrm>
            <a:off x="10199833" y="4196632"/>
            <a:ext cx="681907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Shape 303"/>
          <p:cNvGrpSpPr/>
          <p:nvPr/>
        </p:nvGrpSpPr>
        <p:grpSpPr>
          <a:xfrm>
            <a:off x="11671" y="920"/>
            <a:ext cx="3150794" cy="717608"/>
            <a:chOff x="609747" y="164907"/>
            <a:chExt cx="12596703" cy="2868564"/>
          </a:xfrm>
        </p:grpSpPr>
        <p:pic>
          <p:nvPicPr>
            <p:cNvPr id="304" name="Shape 30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747" y="164907"/>
              <a:ext cx="10640707" cy="23289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Shape 305"/>
            <p:cNvSpPr/>
            <p:nvPr/>
          </p:nvSpPr>
          <p:spPr>
            <a:xfrm>
              <a:off x="3140276" y="1987713"/>
              <a:ext cx="10066173" cy="104575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100" i="1">
                  <a:solidFill>
                    <a:srgbClr val="660066"/>
                  </a:solidFill>
                  <a:latin typeface="Calibri"/>
                  <a:ea typeface="Calibri"/>
                  <a:cs typeface="Calibri"/>
                  <a:sym typeface="Calibri"/>
                </a:rPr>
                <a:t>una APC-Colombia apasionada y efectiva</a:t>
              </a:r>
            </a:p>
          </p:txBody>
        </p:sp>
      </p:grpSp>
      <p:sp>
        <p:nvSpPr>
          <p:cNvPr id="306" name="Shape 306"/>
          <p:cNvSpPr/>
          <p:nvPr/>
        </p:nvSpPr>
        <p:spPr>
          <a:xfrm>
            <a:off x="260436" y="1218284"/>
            <a:ext cx="6419038" cy="288000"/>
          </a:xfrm>
          <a:prstGeom prst="roundRect">
            <a:avLst>
              <a:gd name="adj" fmla="val 16667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just">
              <a:buSzPct val="25000"/>
              <a:defRPr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1. Implementar 7 proyectos alineados con la estrategia GEL</a:t>
            </a:r>
          </a:p>
        </p:txBody>
      </p:sp>
      <p:sp>
        <p:nvSpPr>
          <p:cNvPr id="307" name="Shape 307"/>
          <p:cNvSpPr/>
          <p:nvPr/>
        </p:nvSpPr>
        <p:spPr>
          <a:xfrm>
            <a:off x="260436" y="2204127"/>
            <a:ext cx="6419038" cy="432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3.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Atender efectivamente el 80% de las solicitudes de insumos y servicios requeridos a la coordinación administrativa</a:t>
            </a:r>
            <a:endParaRPr lang="es-CO" sz="1200" dirty="0">
              <a:solidFill>
                <a:srgbClr val="7030A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260436" y="1711206"/>
            <a:ext cx="6419038" cy="288000"/>
          </a:xfrm>
          <a:prstGeom prst="roundRect">
            <a:avLst>
              <a:gd name="adj" fmla="val 16667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2.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Estructurar el 100% del sistema de Gestión Documental</a:t>
            </a:r>
            <a:endParaRPr lang="es-CO" sz="1200" dirty="0">
              <a:solidFill>
                <a:srgbClr val="7030A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260436" y="2841048"/>
            <a:ext cx="6419038" cy="432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4.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Evaluar el Sistema de Control Interno de APC-Colombia, orientado a la entrega oportuna de información para la mejora continua</a:t>
            </a:r>
          </a:p>
        </p:txBody>
      </p:sp>
      <p:sp>
        <p:nvSpPr>
          <p:cNvPr id="312" name="Shape 312"/>
          <p:cNvSpPr/>
          <p:nvPr/>
        </p:nvSpPr>
        <p:spPr>
          <a:xfrm>
            <a:off x="260436" y="4114891"/>
            <a:ext cx="6419038" cy="432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6.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La formulación y seguimiento del 100% de los planes de acción de APC-Colombia están orientados a resultados</a:t>
            </a:r>
          </a:p>
        </p:txBody>
      </p:sp>
      <p:sp>
        <p:nvSpPr>
          <p:cNvPr id="313" name="Shape 313"/>
          <p:cNvSpPr/>
          <p:nvPr/>
        </p:nvSpPr>
        <p:spPr>
          <a:xfrm>
            <a:off x="260436" y="4751813"/>
            <a:ext cx="6419038" cy="288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7.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Diseñar e implementar un acuerdo de servicios contractuales</a:t>
            </a:r>
            <a:endParaRPr lang="es-CO" sz="1200" dirty="0">
              <a:solidFill>
                <a:srgbClr val="7030A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260436" y="747233"/>
            <a:ext cx="6419038" cy="348234"/>
          </a:xfrm>
          <a:prstGeom prst="roundRect">
            <a:avLst>
              <a:gd name="adj" fmla="val 8613"/>
            </a:avLst>
          </a:prstGeom>
          <a:solidFill>
            <a:srgbClr val="124E7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s-CO" sz="2400" dirty="0" smtClean="0">
                <a:solidFill>
                  <a:schemeClr val="lt1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ENTREGABLE</a:t>
            </a:r>
            <a:endParaRPr lang="es-CO" sz="2400" dirty="0">
              <a:solidFill>
                <a:schemeClr val="lt1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5">
            <a:alphaModFix/>
          </a:blip>
          <a:srcRect t="11494" b="13979"/>
          <a:stretch/>
        </p:blipFill>
        <p:spPr>
          <a:xfrm>
            <a:off x="9370898" y="519475"/>
            <a:ext cx="2072982" cy="62403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190"/>
          <p:cNvSpPr txBox="1"/>
          <p:nvPr/>
        </p:nvSpPr>
        <p:spPr>
          <a:xfrm>
            <a:off x="471947" y="5971042"/>
            <a:ext cx="1917568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s-CO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338"/>
          <p:cNvSpPr/>
          <p:nvPr/>
        </p:nvSpPr>
        <p:spPr>
          <a:xfrm>
            <a:off x="9920618" y="480895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309"/>
          <p:cNvSpPr/>
          <p:nvPr/>
        </p:nvSpPr>
        <p:spPr>
          <a:xfrm>
            <a:off x="263372" y="3477970"/>
            <a:ext cx="6416102" cy="432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5.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Informe de auditoría externa de seguimiento con cero no conformidades </a:t>
            </a:r>
          </a:p>
        </p:txBody>
      </p:sp>
      <p:sp>
        <p:nvSpPr>
          <p:cNvPr id="44" name="Shape 189"/>
          <p:cNvSpPr txBox="1"/>
          <p:nvPr/>
        </p:nvSpPr>
        <p:spPr>
          <a:xfrm>
            <a:off x="9836294" y="117716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99,02%</a:t>
            </a:r>
            <a:endParaRPr lang="es-CO" sz="24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9717244" y="346230"/>
            <a:ext cx="154080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</a:t>
            </a: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gestión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338"/>
          <p:cNvSpPr/>
          <p:nvPr/>
        </p:nvSpPr>
        <p:spPr>
          <a:xfrm>
            <a:off x="9920639" y="125285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372"/>
          <p:cNvSpPr/>
          <p:nvPr/>
        </p:nvSpPr>
        <p:spPr>
          <a:xfrm>
            <a:off x="9920639" y="1764843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372"/>
          <p:cNvSpPr/>
          <p:nvPr/>
        </p:nvSpPr>
        <p:spPr>
          <a:xfrm>
            <a:off x="9920639" y="2325482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372"/>
          <p:cNvSpPr/>
          <p:nvPr/>
        </p:nvSpPr>
        <p:spPr>
          <a:xfrm>
            <a:off x="9920639" y="2900415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372"/>
          <p:cNvSpPr/>
          <p:nvPr/>
        </p:nvSpPr>
        <p:spPr>
          <a:xfrm>
            <a:off x="9925482" y="4234618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72"/>
          <p:cNvSpPr/>
          <p:nvPr/>
        </p:nvSpPr>
        <p:spPr>
          <a:xfrm>
            <a:off x="9740897" y="121387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338"/>
          <p:cNvSpPr/>
          <p:nvPr/>
        </p:nvSpPr>
        <p:spPr>
          <a:xfrm>
            <a:off x="7561248" y="479960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338"/>
          <p:cNvSpPr/>
          <p:nvPr/>
        </p:nvSpPr>
        <p:spPr>
          <a:xfrm>
            <a:off x="7561248" y="3575264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318"/>
          <p:cNvSpPr txBox="1"/>
          <p:nvPr/>
        </p:nvSpPr>
        <p:spPr>
          <a:xfrm>
            <a:off x="7900579" y="3542318"/>
            <a:ext cx="1427061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ct val="25000"/>
              <a:defRPr b="1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r>
              <a:rPr lang="es-CO" dirty="0">
                <a:solidFill>
                  <a:srgbClr val="0070C0"/>
                </a:solidFill>
                <a:sym typeface="Calibri"/>
              </a:rPr>
              <a:t>0</a:t>
            </a:r>
            <a:r>
              <a:rPr lang="es-CO" dirty="0">
                <a:sym typeface="Calibri"/>
              </a:rPr>
              <a:t> no conformidades</a:t>
            </a:r>
          </a:p>
        </p:txBody>
      </p:sp>
      <p:sp>
        <p:nvSpPr>
          <p:cNvPr id="48" name="Shape 372"/>
          <p:cNvSpPr/>
          <p:nvPr/>
        </p:nvSpPr>
        <p:spPr>
          <a:xfrm>
            <a:off x="7546799" y="1252852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Shape 244"/>
          <p:cNvSpPr txBox="1"/>
          <p:nvPr/>
        </p:nvSpPr>
        <p:spPr>
          <a:xfrm>
            <a:off x="7422558" y="1711206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s-CO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0%</a:t>
            </a:r>
            <a:endParaRPr lang="es-CO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244"/>
          <p:cNvSpPr txBox="1"/>
          <p:nvPr/>
        </p:nvSpPr>
        <p:spPr>
          <a:xfrm>
            <a:off x="7561248" y="2291376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88,52% 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338"/>
          <p:cNvSpPr/>
          <p:nvPr/>
        </p:nvSpPr>
        <p:spPr>
          <a:xfrm>
            <a:off x="7561248" y="4210280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338"/>
          <p:cNvSpPr/>
          <p:nvPr/>
        </p:nvSpPr>
        <p:spPr>
          <a:xfrm>
            <a:off x="7561248" y="291188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372"/>
          <p:cNvSpPr/>
          <p:nvPr/>
        </p:nvSpPr>
        <p:spPr>
          <a:xfrm>
            <a:off x="9920639" y="3640274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338"/>
          <p:cNvSpPr/>
          <p:nvPr/>
        </p:nvSpPr>
        <p:spPr>
          <a:xfrm>
            <a:off x="7546714" y="1774455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338"/>
          <p:cNvSpPr/>
          <p:nvPr/>
        </p:nvSpPr>
        <p:spPr>
          <a:xfrm>
            <a:off x="7561248" y="232822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Shape 187"/>
          <p:cNvPicPr preferRelativeResize="0"/>
          <p:nvPr/>
        </p:nvPicPr>
        <p:blipFill rotWithShape="1">
          <a:blip r:embed="rId6">
            <a:alphaModFix/>
          </a:blip>
          <a:srcRect t="18287" b="13864"/>
          <a:stretch/>
        </p:blipFill>
        <p:spPr>
          <a:xfrm>
            <a:off x="7390808" y="546495"/>
            <a:ext cx="1898813" cy="47354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Rectángulo 71"/>
          <p:cNvSpPr/>
          <p:nvPr/>
        </p:nvSpPr>
        <p:spPr>
          <a:xfrm>
            <a:off x="7491182" y="360670"/>
            <a:ext cx="186621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Cumplimiento 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372"/>
          <p:cNvSpPr/>
          <p:nvPr/>
        </p:nvSpPr>
        <p:spPr>
          <a:xfrm>
            <a:off x="7925005" y="114109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244"/>
          <p:cNvSpPr txBox="1"/>
          <p:nvPr/>
        </p:nvSpPr>
        <p:spPr>
          <a:xfrm>
            <a:off x="7900579" y="1178933"/>
            <a:ext cx="58861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244"/>
          <p:cNvSpPr txBox="1"/>
          <p:nvPr/>
        </p:nvSpPr>
        <p:spPr>
          <a:xfrm>
            <a:off x="7461827" y="2855996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100% 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ape 244"/>
          <p:cNvSpPr txBox="1"/>
          <p:nvPr/>
        </p:nvSpPr>
        <p:spPr>
          <a:xfrm>
            <a:off x="7491182" y="4137620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100% 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244"/>
          <p:cNvSpPr txBox="1"/>
          <p:nvPr/>
        </p:nvSpPr>
        <p:spPr>
          <a:xfrm>
            <a:off x="7491182" y="4757314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100% 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194"/>
          <p:cNvSpPr txBox="1"/>
          <p:nvPr/>
        </p:nvSpPr>
        <p:spPr>
          <a:xfrm>
            <a:off x="9991258" y="1229876"/>
            <a:ext cx="992778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98,40%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8" name="Shape 194"/>
          <p:cNvSpPr txBox="1"/>
          <p:nvPr/>
        </p:nvSpPr>
        <p:spPr>
          <a:xfrm>
            <a:off x="10045798" y="1751253"/>
            <a:ext cx="883697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90,15%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0" name="Shape 194"/>
          <p:cNvSpPr txBox="1"/>
          <p:nvPr/>
        </p:nvSpPr>
        <p:spPr>
          <a:xfrm>
            <a:off x="10076593" y="2315268"/>
            <a:ext cx="883696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99,25%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1" name="Shape 194"/>
          <p:cNvSpPr txBox="1"/>
          <p:nvPr/>
        </p:nvSpPr>
        <p:spPr>
          <a:xfrm>
            <a:off x="10045798" y="2859297"/>
            <a:ext cx="829156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2" name="Shape 194"/>
          <p:cNvSpPr txBox="1"/>
          <p:nvPr/>
        </p:nvSpPr>
        <p:spPr>
          <a:xfrm>
            <a:off x="10093345" y="3612296"/>
            <a:ext cx="829156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3" name="Shape 194"/>
          <p:cNvSpPr txBox="1"/>
          <p:nvPr/>
        </p:nvSpPr>
        <p:spPr>
          <a:xfrm>
            <a:off x="10076593" y="4217431"/>
            <a:ext cx="829156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4" name="Shape 194"/>
          <p:cNvSpPr txBox="1"/>
          <p:nvPr/>
        </p:nvSpPr>
        <p:spPr>
          <a:xfrm>
            <a:off x="10076593" y="4758237"/>
            <a:ext cx="829156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5" name="Shape 189"/>
          <p:cNvSpPr txBox="1"/>
          <p:nvPr/>
        </p:nvSpPr>
        <p:spPr>
          <a:xfrm>
            <a:off x="8006604" y="112274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97,20%</a:t>
            </a:r>
            <a:endParaRPr lang="es-CO" sz="24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Shape 346"/>
          <p:cNvGrpSpPr/>
          <p:nvPr/>
        </p:nvGrpSpPr>
        <p:grpSpPr>
          <a:xfrm>
            <a:off x="66101" y="32016"/>
            <a:ext cx="3150794" cy="717608"/>
            <a:chOff x="609747" y="164907"/>
            <a:chExt cx="12596703" cy="2868564"/>
          </a:xfrm>
        </p:grpSpPr>
        <p:pic>
          <p:nvPicPr>
            <p:cNvPr id="347" name="Shape 34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747" y="164907"/>
              <a:ext cx="10640707" cy="23289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8" name="Shape 348"/>
            <p:cNvSpPr/>
            <p:nvPr/>
          </p:nvSpPr>
          <p:spPr>
            <a:xfrm>
              <a:off x="3140276" y="1987713"/>
              <a:ext cx="10066173" cy="104575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100" i="1">
                  <a:solidFill>
                    <a:srgbClr val="660066"/>
                  </a:solidFill>
                  <a:latin typeface="Calibri"/>
                  <a:ea typeface="Calibri"/>
                  <a:cs typeface="Calibri"/>
                  <a:sym typeface="Calibri"/>
                </a:rPr>
                <a:t>una APC-Colombia apasionada y efectiva</a:t>
              </a:r>
            </a:p>
          </p:txBody>
        </p:sp>
      </p:grpSp>
      <p:sp>
        <p:nvSpPr>
          <p:cNvPr id="349" name="Shape 349"/>
          <p:cNvSpPr/>
          <p:nvPr/>
        </p:nvSpPr>
        <p:spPr>
          <a:xfrm>
            <a:off x="207840" y="3032412"/>
            <a:ext cx="6550011" cy="396000"/>
          </a:xfrm>
          <a:prstGeom prst="roundRect">
            <a:avLst>
              <a:gd name="adj" fmla="val 16667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11.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Sistema de Gestión de Seguridad y Salud en el Trabajo implementado</a:t>
            </a:r>
          </a:p>
        </p:txBody>
      </p:sp>
      <p:sp>
        <p:nvSpPr>
          <p:cNvPr id="350" name="Shape 350"/>
          <p:cNvSpPr/>
          <p:nvPr/>
        </p:nvSpPr>
        <p:spPr>
          <a:xfrm>
            <a:off x="207840" y="3629572"/>
            <a:ext cx="6550011" cy="324000"/>
          </a:xfrm>
          <a:prstGeom prst="roundRect">
            <a:avLst>
              <a:gd name="adj" fmla="val 16667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12.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Sistema de Administración Integral del Talento Humano implementado</a:t>
            </a:r>
          </a:p>
        </p:txBody>
      </p:sp>
      <p:sp>
        <p:nvSpPr>
          <p:cNvPr id="351" name="Shape 351"/>
          <p:cNvSpPr/>
          <p:nvPr/>
        </p:nvSpPr>
        <p:spPr>
          <a:xfrm>
            <a:off x="207840" y="4692899"/>
            <a:ext cx="6550011" cy="396000"/>
          </a:xfrm>
          <a:prstGeom prst="roundRect">
            <a:avLst>
              <a:gd name="adj" fmla="val 16667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14.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Plan de estímulos e incentivos (PEI) 2017 formulado e implementado para fortalecer el sentido de pertenencia </a:t>
            </a:r>
            <a:endParaRPr lang="es-CO" sz="1200" dirty="0">
              <a:solidFill>
                <a:srgbClr val="7030A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52" name="Shape 352"/>
          <p:cNvSpPr/>
          <p:nvPr/>
        </p:nvSpPr>
        <p:spPr>
          <a:xfrm>
            <a:off x="173005" y="4135385"/>
            <a:ext cx="6584846" cy="324000"/>
          </a:xfrm>
          <a:prstGeom prst="roundRect">
            <a:avLst>
              <a:gd name="adj" fmla="val 10425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13.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Plan Institucional de Capacitación que maximiza la idoneidad de por lo menos el 70% de la población objetivo es formulado e implementado</a:t>
            </a:r>
          </a:p>
        </p:txBody>
      </p:sp>
      <p:sp>
        <p:nvSpPr>
          <p:cNvPr id="353" name="Shape 353"/>
          <p:cNvSpPr/>
          <p:nvPr/>
        </p:nvSpPr>
        <p:spPr>
          <a:xfrm>
            <a:off x="207840" y="2412677"/>
            <a:ext cx="6550011" cy="396000"/>
          </a:xfrm>
          <a:prstGeom prst="roundRect">
            <a:avLst>
              <a:gd name="adj" fmla="val 14991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10.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Implementar un mecanismo de seguimiento financiero  orientado a optimizar la ejecución presupuestal de la Agencia</a:t>
            </a:r>
          </a:p>
        </p:txBody>
      </p:sp>
      <p:sp>
        <p:nvSpPr>
          <p:cNvPr id="355" name="Shape 355"/>
          <p:cNvSpPr/>
          <p:nvPr/>
        </p:nvSpPr>
        <p:spPr>
          <a:xfrm>
            <a:off x="207840" y="1225160"/>
            <a:ext cx="6550011" cy="396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8.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Manual de políticas contables bajo el nuevo marco normativo NICSP* elaborado</a:t>
            </a:r>
          </a:p>
        </p:txBody>
      </p:sp>
      <p:sp>
        <p:nvSpPr>
          <p:cNvPr id="356" name="Shape 356"/>
          <p:cNvSpPr/>
          <p:nvPr/>
        </p:nvSpPr>
        <p:spPr>
          <a:xfrm>
            <a:off x="207840" y="1806868"/>
            <a:ext cx="6550011" cy="396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9.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Documentación de gestión financiera y contable actualizada para mejorar la calidad de la información financiera y contable</a:t>
            </a:r>
            <a:endParaRPr lang="es-CO" sz="1200" dirty="0">
              <a:solidFill>
                <a:srgbClr val="7030A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66101" y="5885610"/>
            <a:ext cx="470731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es-CO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NICSP: Normas Internacionales de Contabilidad para el Sector </a:t>
            </a:r>
            <a:r>
              <a:rPr lang="es-CO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endParaRPr lang="es-CO" sz="12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207840" y="773360"/>
            <a:ext cx="6550011" cy="348234"/>
          </a:xfrm>
          <a:prstGeom prst="roundRect">
            <a:avLst>
              <a:gd name="adj" fmla="val 8613"/>
            </a:avLst>
          </a:prstGeom>
          <a:solidFill>
            <a:srgbClr val="124E7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s-CO" sz="2000" dirty="0" smtClean="0">
                <a:solidFill>
                  <a:schemeClr val="lt1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ENTREGABLE</a:t>
            </a:r>
            <a:endParaRPr lang="es-CO" sz="2000" dirty="0">
              <a:solidFill>
                <a:schemeClr val="lt1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  <p:sp>
        <p:nvSpPr>
          <p:cNvPr id="47" name="Shape 373"/>
          <p:cNvSpPr/>
          <p:nvPr/>
        </p:nvSpPr>
        <p:spPr>
          <a:xfrm>
            <a:off x="10061524" y="1314856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372"/>
          <p:cNvSpPr/>
          <p:nvPr/>
        </p:nvSpPr>
        <p:spPr>
          <a:xfrm>
            <a:off x="10061524" y="3140412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372"/>
          <p:cNvSpPr/>
          <p:nvPr/>
        </p:nvSpPr>
        <p:spPr>
          <a:xfrm>
            <a:off x="10077227" y="3697678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372"/>
          <p:cNvSpPr/>
          <p:nvPr/>
        </p:nvSpPr>
        <p:spPr>
          <a:xfrm>
            <a:off x="10077227" y="4243118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371"/>
          <p:cNvSpPr/>
          <p:nvPr/>
        </p:nvSpPr>
        <p:spPr>
          <a:xfrm>
            <a:off x="10077185" y="4800899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318"/>
          <p:cNvSpPr txBox="1"/>
          <p:nvPr/>
        </p:nvSpPr>
        <p:spPr>
          <a:xfrm>
            <a:off x="8194534" y="4222247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92,30%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71"/>
          <p:cNvSpPr/>
          <p:nvPr/>
        </p:nvSpPr>
        <p:spPr>
          <a:xfrm>
            <a:off x="8014834" y="4250816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18"/>
          <p:cNvSpPr txBox="1"/>
          <p:nvPr/>
        </p:nvSpPr>
        <p:spPr>
          <a:xfrm>
            <a:off x="8031593" y="4763792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95%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71"/>
          <p:cNvSpPr/>
          <p:nvPr/>
        </p:nvSpPr>
        <p:spPr>
          <a:xfrm>
            <a:off x="8006604" y="4777590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18"/>
          <p:cNvSpPr txBox="1"/>
          <p:nvPr/>
        </p:nvSpPr>
        <p:spPr>
          <a:xfrm>
            <a:off x="8078310" y="1295452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73"/>
          <p:cNvSpPr/>
          <p:nvPr/>
        </p:nvSpPr>
        <p:spPr>
          <a:xfrm>
            <a:off x="8007085" y="1333160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318"/>
          <p:cNvSpPr txBox="1"/>
          <p:nvPr/>
        </p:nvSpPr>
        <p:spPr>
          <a:xfrm>
            <a:off x="8181735" y="2482921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97,88%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38"/>
          <p:cNvSpPr/>
          <p:nvPr/>
        </p:nvSpPr>
        <p:spPr>
          <a:xfrm>
            <a:off x="8006604" y="2493690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244"/>
          <p:cNvSpPr txBox="1"/>
          <p:nvPr/>
        </p:nvSpPr>
        <p:spPr>
          <a:xfrm>
            <a:off x="7879229" y="1871057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244"/>
          <p:cNvSpPr txBox="1"/>
          <p:nvPr/>
        </p:nvSpPr>
        <p:spPr>
          <a:xfrm>
            <a:off x="7879229" y="3648636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372"/>
          <p:cNvSpPr/>
          <p:nvPr/>
        </p:nvSpPr>
        <p:spPr>
          <a:xfrm>
            <a:off x="8014834" y="3140412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318"/>
          <p:cNvSpPr txBox="1"/>
          <p:nvPr/>
        </p:nvSpPr>
        <p:spPr>
          <a:xfrm>
            <a:off x="8261803" y="3111843"/>
            <a:ext cx="764458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97,22%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Shape 187"/>
          <p:cNvPicPr preferRelativeResize="0"/>
          <p:nvPr/>
        </p:nvPicPr>
        <p:blipFill rotWithShape="1">
          <a:blip r:embed="rId5">
            <a:alphaModFix/>
          </a:blip>
          <a:srcRect t="18287" b="13864"/>
          <a:stretch/>
        </p:blipFill>
        <p:spPr>
          <a:xfrm>
            <a:off x="7390808" y="546495"/>
            <a:ext cx="1898813" cy="47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Rectángulo 43"/>
          <p:cNvSpPr/>
          <p:nvPr/>
        </p:nvSpPr>
        <p:spPr>
          <a:xfrm>
            <a:off x="7491182" y="360670"/>
            <a:ext cx="186621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Cumplimiento 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Shape 317"/>
          <p:cNvPicPr preferRelativeResize="0"/>
          <p:nvPr/>
        </p:nvPicPr>
        <p:blipFill rotWithShape="1">
          <a:blip r:embed="rId6">
            <a:alphaModFix/>
          </a:blip>
          <a:srcRect t="11494" b="13979"/>
          <a:stretch/>
        </p:blipFill>
        <p:spPr>
          <a:xfrm>
            <a:off x="9370898" y="519475"/>
            <a:ext cx="2072982" cy="62403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Rectángulo 48"/>
          <p:cNvSpPr/>
          <p:nvPr/>
        </p:nvSpPr>
        <p:spPr>
          <a:xfrm>
            <a:off x="9717244" y="346230"/>
            <a:ext cx="154080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</a:t>
            </a: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gestión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372"/>
          <p:cNvSpPr/>
          <p:nvPr/>
        </p:nvSpPr>
        <p:spPr>
          <a:xfrm>
            <a:off x="7925005" y="114109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338"/>
          <p:cNvSpPr/>
          <p:nvPr/>
        </p:nvSpPr>
        <p:spPr>
          <a:xfrm>
            <a:off x="10061524" y="1929745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338"/>
          <p:cNvSpPr/>
          <p:nvPr/>
        </p:nvSpPr>
        <p:spPr>
          <a:xfrm>
            <a:off x="10077185" y="251596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338"/>
          <p:cNvSpPr/>
          <p:nvPr/>
        </p:nvSpPr>
        <p:spPr>
          <a:xfrm>
            <a:off x="8014834" y="1911580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372"/>
          <p:cNvSpPr/>
          <p:nvPr/>
        </p:nvSpPr>
        <p:spPr>
          <a:xfrm>
            <a:off x="8015584" y="3705769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189"/>
          <p:cNvSpPr txBox="1"/>
          <p:nvPr/>
        </p:nvSpPr>
        <p:spPr>
          <a:xfrm>
            <a:off x="8006604" y="112274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97,20%</a:t>
            </a:r>
            <a:endParaRPr lang="es-CO" sz="24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1" name="Shape 194"/>
          <p:cNvSpPr txBox="1"/>
          <p:nvPr/>
        </p:nvSpPr>
        <p:spPr>
          <a:xfrm>
            <a:off x="10167056" y="1294060"/>
            <a:ext cx="829156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1" name="Shape 194"/>
          <p:cNvSpPr txBox="1"/>
          <p:nvPr/>
        </p:nvSpPr>
        <p:spPr>
          <a:xfrm>
            <a:off x="10190637" y="1901073"/>
            <a:ext cx="829156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9" name="Shape 194"/>
          <p:cNvSpPr txBox="1"/>
          <p:nvPr/>
        </p:nvSpPr>
        <p:spPr>
          <a:xfrm>
            <a:off x="10190637" y="2516772"/>
            <a:ext cx="829156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1" name="Shape 194"/>
          <p:cNvSpPr txBox="1"/>
          <p:nvPr/>
        </p:nvSpPr>
        <p:spPr>
          <a:xfrm>
            <a:off x="10205865" y="3088921"/>
            <a:ext cx="829156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2" name="Shape 194"/>
          <p:cNvSpPr txBox="1"/>
          <p:nvPr/>
        </p:nvSpPr>
        <p:spPr>
          <a:xfrm>
            <a:off x="10241224" y="3670712"/>
            <a:ext cx="829156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99,90%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3" name="Shape 194"/>
          <p:cNvSpPr txBox="1"/>
          <p:nvPr/>
        </p:nvSpPr>
        <p:spPr>
          <a:xfrm>
            <a:off x="10256927" y="4217394"/>
            <a:ext cx="829156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99,85%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4" name="Shape 194"/>
          <p:cNvSpPr txBox="1"/>
          <p:nvPr/>
        </p:nvSpPr>
        <p:spPr>
          <a:xfrm>
            <a:off x="10256927" y="4800899"/>
            <a:ext cx="829156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98,75%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5" name="Shape 189"/>
          <p:cNvSpPr txBox="1"/>
          <p:nvPr/>
        </p:nvSpPr>
        <p:spPr>
          <a:xfrm>
            <a:off x="9836294" y="117716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99,02%</a:t>
            </a:r>
            <a:endParaRPr lang="es-CO" sz="24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6" name="Shape 372"/>
          <p:cNvSpPr/>
          <p:nvPr/>
        </p:nvSpPr>
        <p:spPr>
          <a:xfrm>
            <a:off x="9740897" y="121387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5511</TotalTime>
  <Words>1047</Words>
  <Application>Microsoft Office PowerPoint</Application>
  <PresentationFormat>Panorámica</PresentationFormat>
  <Paragraphs>155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Arial Narrow</vt:lpstr>
      <vt:lpstr>Arimo</vt:lpstr>
      <vt:lpstr>Berlin Sans FB</vt:lpstr>
      <vt:lpstr>Calibri</vt:lpstr>
      <vt:lpstr>Overlock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Pasante DCI</dc:creator>
  <cp:lastModifiedBy>Fredy Alayon Garcia</cp:lastModifiedBy>
  <cp:revision>225</cp:revision>
  <cp:lastPrinted>2017-08-17T21:28:30Z</cp:lastPrinted>
  <dcterms:modified xsi:type="dcterms:W3CDTF">2018-05-15T16:05:39Z</dcterms:modified>
</cp:coreProperties>
</file>