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67" r:id="rId3"/>
    <p:sldId id="258" r:id="rId4"/>
    <p:sldId id="264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1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3E74-95EF-4DDC-AD53-9948B416FC15}" type="datetimeFigureOut">
              <a:rPr lang="es-CO" smtClean="0"/>
              <a:t>19/09/2018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CC4FE-CC2D-47CB-851D-18C44294CB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483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113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8428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332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700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840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35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272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818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64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02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78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53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958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877B3-D348-4611-9BDB-C5374591D951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 descr="Plantilla_Power Point_2017-06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121523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78391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158262" y="1909592"/>
            <a:ext cx="10745856" cy="30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s-CO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</a:t>
            </a:r>
            <a:r>
              <a:rPr lang="es-CO" sz="3600" b="1" i="0" u="none" strike="noStrike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IQ </a:t>
            </a:r>
            <a:r>
              <a:rPr lang="es-CO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PLAN DE ACCIÓN 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</a:t>
            </a:r>
            <a:endParaRPr lang="es-CO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es-CO" sz="36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s-CO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total </a:t>
            </a:r>
            <a:r>
              <a:rPr lang="es-CO" sz="3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</a:t>
            </a:r>
            <a:r>
              <a:rPr lang="es-CO" sz="3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</a:t>
            </a:r>
            <a:r>
              <a:rPr lang="es-CO" sz="32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gestión  </a:t>
            </a:r>
            <a:r>
              <a:rPr lang="es-CO" sz="36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24,91</a:t>
            </a:r>
            <a:r>
              <a:rPr lang="es-CO" sz="36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</a:p>
          <a:p>
            <a:pPr algn="r">
              <a:lnSpc>
                <a:spcPct val="90000"/>
              </a:lnSpc>
              <a:buClr>
                <a:schemeClr val="dk1"/>
              </a:buClr>
            </a:pPr>
            <a:r>
              <a:rPr lang="es-CO" sz="3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sz="3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total en el cumplimiento a resultados 31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,37%</a:t>
            </a:r>
            <a:endParaRPr lang="es-CO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7331078" y="6522901"/>
            <a:ext cx="259333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CO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Código: E-FO-041 - Versión: 09 -Fecha: Marzo 01 de 2017</a:t>
            </a:r>
          </a:p>
        </p:txBody>
      </p:sp>
      <p:sp>
        <p:nvSpPr>
          <p:cNvPr id="167" name="Shape 167"/>
          <p:cNvSpPr/>
          <p:nvPr/>
        </p:nvSpPr>
        <p:spPr>
          <a:xfrm>
            <a:off x="-136472" y="5225053"/>
            <a:ext cx="4292304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CO" sz="1800" b="1" i="0" u="none" strike="noStrike" cap="none" dirty="0" smtClean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Fecha corte: 31 de Marzo de 2018</a:t>
            </a:r>
            <a:endParaRPr lang="es-CO" sz="1800" b="1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219"/>
          <p:cNvSpPr/>
          <p:nvPr/>
        </p:nvSpPr>
        <p:spPr>
          <a:xfrm>
            <a:off x="10904118" y="3411820"/>
            <a:ext cx="463878" cy="383177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219"/>
          <p:cNvSpPr/>
          <p:nvPr/>
        </p:nvSpPr>
        <p:spPr>
          <a:xfrm>
            <a:off x="10904118" y="2880497"/>
            <a:ext cx="463878" cy="383177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Shape 219"/>
          <p:cNvSpPr/>
          <p:nvPr/>
        </p:nvSpPr>
        <p:spPr>
          <a:xfrm>
            <a:off x="228599" y="6303452"/>
            <a:ext cx="180000" cy="180000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219"/>
          <p:cNvSpPr/>
          <p:nvPr/>
        </p:nvSpPr>
        <p:spPr>
          <a:xfrm>
            <a:off x="228599" y="6039522"/>
            <a:ext cx="180000" cy="180000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220"/>
          <p:cNvSpPr/>
          <p:nvPr/>
        </p:nvSpPr>
        <p:spPr>
          <a:xfrm>
            <a:off x="228599" y="6567382"/>
            <a:ext cx="180000" cy="180000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74784" y="5988902"/>
            <a:ext cx="1002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latin typeface="Arial Narrow" panose="020B0606020202030204" pitchFamily="34" charset="0"/>
              </a:rPr>
              <a:t>20% - 25%</a:t>
            </a:r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64511" y="6248456"/>
            <a:ext cx="1002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latin typeface="Arial Narrow" panose="020B0606020202030204" pitchFamily="34" charset="0"/>
              </a:rPr>
              <a:t>15%  - 19%</a:t>
            </a:r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15880" y="6531221"/>
            <a:ext cx="1002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latin typeface="Arial Narrow" panose="020B0606020202030204" pitchFamily="34" charset="0"/>
              </a:rPr>
              <a:t>0 - 14%</a:t>
            </a:r>
            <a:endParaRPr lang="es-CO" sz="1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4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upo 56"/>
          <p:cNvGrpSpPr>
            <a:grpSpLocks noChangeAspect="1"/>
          </p:cNvGrpSpPr>
          <p:nvPr/>
        </p:nvGrpSpPr>
        <p:grpSpPr>
          <a:xfrm>
            <a:off x="672383" y="429481"/>
            <a:ext cx="6862933" cy="744841"/>
            <a:chOff x="202551" y="725890"/>
            <a:chExt cx="17899232" cy="1942364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551" y="725890"/>
              <a:ext cx="12091585" cy="1471046"/>
            </a:xfrm>
            <a:prstGeom prst="rect">
              <a:avLst/>
            </a:prstGeom>
          </p:spPr>
        </p:pic>
        <p:sp>
          <p:nvSpPr>
            <p:cNvPr id="59" name="CuadroTexto 58"/>
            <p:cNvSpPr txBox="1"/>
            <p:nvPr/>
          </p:nvSpPr>
          <p:spPr>
            <a:xfrm>
              <a:off x="1672449" y="1617233"/>
              <a:ext cx="16429334" cy="1051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 cooperación internacional que recibe Colombia </a:t>
              </a:r>
            </a:p>
          </p:txBody>
        </p:sp>
      </p:grpSp>
      <p:sp>
        <p:nvSpPr>
          <p:cNvPr id="62" name="Rectángulo redondeado 61"/>
          <p:cNvSpPr/>
          <p:nvPr/>
        </p:nvSpPr>
        <p:spPr>
          <a:xfrm>
            <a:off x="686055" y="2856141"/>
            <a:ext cx="6464703" cy="441536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Identificar y compartir al menos 130 convocatorias de cooperación internacional que contribuyan a la dinamización de la C.I.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686055" y="3399118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Movilizar 550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millones de dólares de cooperación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internacional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4" name="Rectángulo redondeado 63"/>
          <p:cNvSpPr/>
          <p:nvPr/>
        </p:nvSpPr>
        <p:spPr>
          <a:xfrm>
            <a:off x="678448" y="5221070"/>
            <a:ext cx="6464703" cy="33342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Implementar 15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iniciativas de CSS que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contribuyen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 la CI que recibe Colombia de acuerdo con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hoja de ruta.</a:t>
            </a:r>
          </a:p>
        </p:txBody>
      </p:sp>
      <p:sp>
        <p:nvSpPr>
          <p:cNvPr id="65" name="Rectángulo redondeado 64"/>
          <p:cNvSpPr/>
          <p:nvPr/>
        </p:nvSpPr>
        <p:spPr>
          <a:xfrm>
            <a:off x="686055" y="2367021"/>
            <a:ext cx="6464703" cy="38767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Diseñar y poner en marcha una Estrategia de Fidelización que contribuya a la focalización y dinamización de la C.I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Colombia</a:t>
            </a:r>
          </a:p>
        </p:txBody>
      </p:sp>
      <p:sp>
        <p:nvSpPr>
          <p:cNvPr id="66" name="Rectángulo redondeado 65"/>
          <p:cNvSpPr/>
          <p:nvPr/>
        </p:nvSpPr>
        <p:spPr>
          <a:xfrm>
            <a:off x="672383" y="3760871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80%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candidatos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cursos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cortos ofrecidos por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son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actores del nivel territorial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					</a:t>
            </a:r>
          </a:p>
        </p:txBody>
      </p:sp>
      <p:sp>
        <p:nvSpPr>
          <p:cNvPr id="67" name="Rectángulo redondeado 66"/>
          <p:cNvSpPr/>
          <p:nvPr/>
        </p:nvSpPr>
        <p:spPr>
          <a:xfrm>
            <a:off x="686612" y="1272115"/>
            <a:ext cx="6463588" cy="361466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83" name="Rectángulo redondeado 82"/>
          <p:cNvSpPr/>
          <p:nvPr/>
        </p:nvSpPr>
        <p:spPr>
          <a:xfrm>
            <a:off x="672940" y="4873190"/>
            <a:ext cx="6475589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20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iniciativas/proyectos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del sector privado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articulados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programas o proyectos del sector publico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Rectángulo redondeado 84"/>
          <p:cNvSpPr/>
          <p:nvPr/>
        </p:nvSpPr>
        <p:spPr>
          <a:xfrm>
            <a:off x="680910" y="1751506"/>
            <a:ext cx="6474993" cy="51407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Diseñar y poner en marcha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Agenda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 Gestión y Programación de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2018 que contribuya a la identificación y priorización durante el cierre de gobierno y al empalme con el nuevo gobierno</a:t>
            </a:r>
          </a:p>
        </p:txBody>
      </p:sp>
      <p:sp>
        <p:nvSpPr>
          <p:cNvPr id="87" name="Rectángulo redondeado 86"/>
          <p:cNvSpPr/>
          <p:nvPr/>
        </p:nvSpPr>
        <p:spPr>
          <a:xfrm>
            <a:off x="672383" y="4114312"/>
            <a:ext cx="6464703" cy="27799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80% de los proyectos presentados a las oportunidades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tienen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enfoque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territorial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83826" y="4493752"/>
            <a:ext cx="6464703" cy="27799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100% de los intercambios col–col están alineados a los Objetivos de Desarrollo Sostenible</a:t>
            </a:r>
          </a:p>
        </p:txBody>
      </p:sp>
      <p:pic>
        <p:nvPicPr>
          <p:cNvPr id="15" name="Shape 188"/>
          <p:cNvPicPr preferRelativeResize="0"/>
          <p:nvPr/>
        </p:nvPicPr>
        <p:blipFill rotWithShape="1">
          <a:blip r:embed="rId5">
            <a:alphaModFix/>
          </a:blip>
          <a:srcRect t="11494" b="13979"/>
          <a:stretch/>
        </p:blipFill>
        <p:spPr>
          <a:xfrm>
            <a:off x="9706218" y="1166631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89"/>
          <p:cNvSpPr txBox="1"/>
          <p:nvPr/>
        </p:nvSpPr>
        <p:spPr>
          <a:xfrm>
            <a:off x="8081707" y="607669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2400" b="1" dirty="0"/>
              <a:t>26.78%</a:t>
            </a:r>
            <a:r>
              <a:rPr lang="en-US" sz="2400" dirty="0"/>
              <a:t> 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" name="Shape 215"/>
          <p:cNvSpPr/>
          <p:nvPr/>
        </p:nvSpPr>
        <p:spPr>
          <a:xfrm>
            <a:off x="10148663" y="59649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0218552" y="804169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Shape 187"/>
          <p:cNvPicPr preferRelativeResize="0"/>
          <p:nvPr/>
        </p:nvPicPr>
        <p:blipFill rotWithShape="1">
          <a:blip r:embed="rId6">
            <a:alphaModFix/>
          </a:blip>
          <a:srcRect t="18287" b="13864"/>
          <a:stretch/>
        </p:blipFill>
        <p:spPr>
          <a:xfrm>
            <a:off x="7481306" y="1206693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Rectángulo 33"/>
          <p:cNvSpPr/>
          <p:nvPr/>
        </p:nvSpPr>
        <p:spPr>
          <a:xfrm>
            <a:off x="7262870" y="829274"/>
            <a:ext cx="230325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189"/>
          <p:cNvSpPr txBox="1"/>
          <p:nvPr/>
        </p:nvSpPr>
        <p:spPr>
          <a:xfrm>
            <a:off x="10218552" y="568816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28,62%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8" name="Shape 215"/>
          <p:cNvSpPr/>
          <p:nvPr/>
        </p:nvSpPr>
        <p:spPr>
          <a:xfrm>
            <a:off x="7956891" y="60107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539916"/>
              </p:ext>
            </p:extLst>
          </p:nvPr>
        </p:nvGraphicFramePr>
        <p:xfrm>
          <a:off x="8233028" y="1748221"/>
          <a:ext cx="3510617" cy="3802988"/>
        </p:xfrm>
        <a:graphic>
          <a:graphicData uri="http://schemas.openxmlformats.org/drawingml/2006/table">
            <a:tbl>
              <a:tblPr/>
              <a:tblGrid>
                <a:gridCol w="2247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7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56.8 </a:t>
                      </a:r>
                      <a:r>
                        <a:rPr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mm USD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95,7%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iniciativas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" name="Shape 215"/>
          <p:cNvSpPr/>
          <p:nvPr/>
        </p:nvSpPr>
        <p:spPr>
          <a:xfrm>
            <a:off x="7913613" y="189853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7897764" y="2506760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7" name="Shape 215"/>
          <p:cNvSpPr/>
          <p:nvPr/>
        </p:nvSpPr>
        <p:spPr>
          <a:xfrm>
            <a:off x="7913613" y="302498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8" name="Shape 215"/>
          <p:cNvSpPr/>
          <p:nvPr/>
        </p:nvSpPr>
        <p:spPr>
          <a:xfrm>
            <a:off x="7913613" y="3392720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9" name="Shape 215"/>
          <p:cNvSpPr/>
          <p:nvPr/>
        </p:nvSpPr>
        <p:spPr>
          <a:xfrm>
            <a:off x="7913613" y="385124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0" name="Shape 215"/>
          <p:cNvSpPr/>
          <p:nvPr/>
        </p:nvSpPr>
        <p:spPr>
          <a:xfrm>
            <a:off x="7913613" y="421163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7897764" y="4579375"/>
            <a:ext cx="179742" cy="179999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>
            <a:solidFill>
              <a:schemeClr val="bg1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Shape 215"/>
          <p:cNvSpPr/>
          <p:nvPr/>
        </p:nvSpPr>
        <p:spPr>
          <a:xfrm>
            <a:off x="7897764" y="492643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5" name="Shape 215"/>
          <p:cNvSpPr/>
          <p:nvPr/>
        </p:nvSpPr>
        <p:spPr>
          <a:xfrm>
            <a:off x="7913613" y="5294176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7" name="Shape 215"/>
          <p:cNvSpPr/>
          <p:nvPr/>
        </p:nvSpPr>
        <p:spPr>
          <a:xfrm>
            <a:off x="10132938" y="189853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8" name="Shape 215"/>
          <p:cNvSpPr/>
          <p:nvPr/>
        </p:nvSpPr>
        <p:spPr>
          <a:xfrm>
            <a:off x="10132938" y="250676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9" name="Shape 215"/>
          <p:cNvSpPr/>
          <p:nvPr/>
        </p:nvSpPr>
        <p:spPr>
          <a:xfrm>
            <a:off x="10132938" y="302498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0" name="Shape 215"/>
          <p:cNvSpPr/>
          <p:nvPr/>
        </p:nvSpPr>
        <p:spPr>
          <a:xfrm>
            <a:off x="10132938" y="339272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1" name="Shape 215"/>
          <p:cNvSpPr/>
          <p:nvPr/>
        </p:nvSpPr>
        <p:spPr>
          <a:xfrm>
            <a:off x="10132938" y="385124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2" name="Shape 215"/>
          <p:cNvSpPr/>
          <p:nvPr/>
        </p:nvSpPr>
        <p:spPr>
          <a:xfrm>
            <a:off x="10132938" y="421163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3" name="Shape 215"/>
          <p:cNvSpPr/>
          <p:nvPr/>
        </p:nvSpPr>
        <p:spPr>
          <a:xfrm>
            <a:off x="10117089" y="457937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4" name="Shape 215"/>
          <p:cNvSpPr/>
          <p:nvPr/>
        </p:nvSpPr>
        <p:spPr>
          <a:xfrm>
            <a:off x="10117089" y="492643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5" name="Shape 215"/>
          <p:cNvSpPr/>
          <p:nvPr/>
        </p:nvSpPr>
        <p:spPr>
          <a:xfrm>
            <a:off x="10132938" y="5294176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95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/>
          <p:cNvGrpSpPr>
            <a:grpSpLocks noChangeAspect="1"/>
          </p:cNvGrpSpPr>
          <p:nvPr/>
        </p:nvGrpSpPr>
        <p:grpSpPr>
          <a:xfrm>
            <a:off x="659243" y="596867"/>
            <a:ext cx="5052590" cy="746714"/>
            <a:chOff x="1103117" y="221853"/>
            <a:chExt cx="19649144" cy="3131327"/>
          </a:xfrm>
        </p:grpSpPr>
        <p:pic>
          <p:nvPicPr>
            <p:cNvPr id="29" name="Imagen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117" y="221853"/>
              <a:ext cx="9769461" cy="2024698"/>
            </a:xfrm>
            <a:prstGeom prst="rect">
              <a:avLst/>
            </a:prstGeom>
          </p:spPr>
        </p:pic>
        <p:sp>
          <p:nvSpPr>
            <p:cNvPr id="30" name="Rectángulo 29"/>
            <p:cNvSpPr/>
            <p:nvPr/>
          </p:nvSpPr>
          <p:spPr>
            <a:xfrm>
              <a:off x="2631395" y="1626082"/>
              <a:ext cx="18120866" cy="1727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33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conocimiento de valor con países en desarrollo </a:t>
              </a:r>
            </a:p>
          </p:txBody>
        </p:sp>
      </p:grpSp>
      <p:sp>
        <p:nvSpPr>
          <p:cNvPr id="35" name="Rectángulo redondeado 34"/>
          <p:cNvSpPr/>
          <p:nvPr/>
        </p:nvSpPr>
        <p:spPr>
          <a:xfrm>
            <a:off x="644954" y="3017099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Producir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nuevos estudios de caso para consolidar el Portafolio de Saber Hacer Colombia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644953" y="3942920"/>
            <a:ext cx="6258735" cy="638005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Realizar al menos 10 actividades de cooperación sur-sur en las que se de a conocer la metodología  “Saber Hacer Colombia”; y al menos una actividad para dar a conocer el 100% de las buenas prácticas documentadas. 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644957" y="4728369"/>
            <a:ext cx="6258734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Asegurar la disponibilidad de recursos para la atención del 100% de solicitudes de asistencia internacional, de acuerdo con el reglamento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FOCAI y los acuerdos con Cancillería.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644952" y="1849931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Implementar  50</a:t>
            </a: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proyectos de cooperación sur –sur y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triangular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44948" y="2238663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2. Comprometer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100% de los recursos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asignados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al FOCAI y al proyecto de inversión 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644957" y="1397894"/>
            <a:ext cx="6258731" cy="375958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644952" y="3416577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Intercambiar el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10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 las iniciativas documentadas a través de Saber Hacer Colombia con socios externos e internos                  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644948" y="2609693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Incorporar el modelo de agregación de valor al 40% de los proyectos formulados en 2018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Shape 188"/>
          <p:cNvPicPr preferRelativeResize="0"/>
          <p:nvPr/>
        </p:nvPicPr>
        <p:blipFill rotWithShape="1">
          <a:blip r:embed="rId5">
            <a:alphaModFix/>
          </a:blip>
          <a:srcRect t="11494" b="13979"/>
          <a:stretch/>
        </p:blipFill>
        <p:spPr>
          <a:xfrm>
            <a:off x="9285159" y="1225901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89"/>
          <p:cNvSpPr txBox="1"/>
          <p:nvPr/>
        </p:nvSpPr>
        <p:spPr>
          <a:xfrm>
            <a:off x="9791351" y="693770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18,69%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9" name="Shape 215"/>
          <p:cNvSpPr/>
          <p:nvPr/>
        </p:nvSpPr>
        <p:spPr>
          <a:xfrm>
            <a:off x="9633206" y="69789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9703095" y="905569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Shape 187"/>
          <p:cNvPicPr preferRelativeResize="0"/>
          <p:nvPr/>
        </p:nvPicPr>
        <p:blipFill rotWithShape="1">
          <a:blip r:embed="rId6">
            <a:alphaModFix/>
          </a:blip>
          <a:srcRect t="18287" b="13864"/>
          <a:stretch/>
        </p:blipFill>
        <p:spPr>
          <a:xfrm>
            <a:off x="6965849" y="1225901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ángulo 35"/>
          <p:cNvSpPr/>
          <p:nvPr/>
        </p:nvSpPr>
        <p:spPr>
          <a:xfrm>
            <a:off x="7184455" y="930674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189"/>
          <p:cNvSpPr txBox="1"/>
          <p:nvPr/>
        </p:nvSpPr>
        <p:spPr>
          <a:xfrm>
            <a:off x="7615288" y="696242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49,47%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7" name="Shape 215"/>
          <p:cNvSpPr/>
          <p:nvPr/>
        </p:nvSpPr>
        <p:spPr>
          <a:xfrm>
            <a:off x="7441434" y="70247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196199"/>
              </p:ext>
            </p:extLst>
          </p:nvPr>
        </p:nvGraphicFramePr>
        <p:xfrm>
          <a:off x="7610474" y="1702391"/>
          <a:ext cx="3557166" cy="3510851"/>
        </p:xfrm>
        <a:graphic>
          <a:graphicData uri="http://schemas.openxmlformats.org/drawingml/2006/table">
            <a:tbl>
              <a:tblPr/>
              <a:tblGrid>
                <a:gridCol w="2276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proyectos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21.3%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estudios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1,25%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4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7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Shape 215"/>
          <p:cNvSpPr/>
          <p:nvPr/>
        </p:nvSpPr>
        <p:spPr>
          <a:xfrm>
            <a:off x="7357734" y="189072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4" name="Shape 215"/>
          <p:cNvSpPr/>
          <p:nvPr/>
        </p:nvSpPr>
        <p:spPr>
          <a:xfrm>
            <a:off x="7357734" y="229088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5" name="Shape 215"/>
          <p:cNvSpPr/>
          <p:nvPr/>
        </p:nvSpPr>
        <p:spPr>
          <a:xfrm>
            <a:off x="7357734" y="265048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7357734" y="3017280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7" name="Shape 215"/>
          <p:cNvSpPr/>
          <p:nvPr/>
        </p:nvSpPr>
        <p:spPr>
          <a:xfrm>
            <a:off x="7357734" y="410471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7357734" y="347099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Shape 215"/>
          <p:cNvSpPr/>
          <p:nvPr/>
        </p:nvSpPr>
        <p:spPr>
          <a:xfrm>
            <a:off x="7357734" y="478715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3" name="Shape 215"/>
          <p:cNvSpPr/>
          <p:nvPr/>
        </p:nvSpPr>
        <p:spPr>
          <a:xfrm>
            <a:off x="9538959" y="187151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2" name="Shape 215"/>
          <p:cNvSpPr/>
          <p:nvPr/>
        </p:nvSpPr>
        <p:spPr>
          <a:xfrm>
            <a:off x="9538959" y="227167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3" name="Shape 215"/>
          <p:cNvSpPr/>
          <p:nvPr/>
        </p:nvSpPr>
        <p:spPr>
          <a:xfrm>
            <a:off x="9538959" y="2631275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4" name="Shape 215"/>
          <p:cNvSpPr/>
          <p:nvPr/>
        </p:nvSpPr>
        <p:spPr>
          <a:xfrm>
            <a:off x="9538959" y="2998073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5" name="Shape 215"/>
          <p:cNvSpPr/>
          <p:nvPr/>
        </p:nvSpPr>
        <p:spPr>
          <a:xfrm>
            <a:off x="9538959" y="4085503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6" name="Shape 215"/>
          <p:cNvSpPr/>
          <p:nvPr/>
        </p:nvSpPr>
        <p:spPr>
          <a:xfrm>
            <a:off x="9538959" y="3451788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7" name="Shape 215"/>
          <p:cNvSpPr/>
          <p:nvPr/>
        </p:nvSpPr>
        <p:spPr>
          <a:xfrm>
            <a:off x="9538959" y="476795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4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823834" y="3692658"/>
            <a:ext cx="6258735" cy="51316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Crear al menos 1 espacio físico y 1 virtual para visibilizar los resultados de la gestión de la agencia en el cuatrienio (rendición de cuentas)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823832" y="4598389"/>
            <a:ext cx="6258735" cy="486521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Desarrollar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una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campaña de posicionamiento de Colombia como oferente de cooperación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Sur-Sur en la que participen al menos 5 Agencias-Departamentos de CI</a:t>
            </a:r>
            <a:endParaRPr lang="es-CO" sz="1200" dirty="0">
              <a:solidFill>
                <a:prstClr val="black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823836" y="2824377"/>
            <a:ext cx="6258734" cy="47571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Crear al menos 3 espacios de articulación con el sector privado, en los que participen al menos 20 representantes de alto nivel del sector, para afianzar la estrategia de privados-APC-Colombia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34477" y="1366314"/>
            <a:ext cx="6258731" cy="41347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34473" y="2035806"/>
            <a:ext cx="6269374" cy="39600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Implementar el 100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del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Sistema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 Información de Cooperación Internacional – CICLOPE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22" name="Grupo 21"/>
          <p:cNvGrpSpPr>
            <a:grpSpLocks noChangeAspect="1"/>
          </p:cNvGrpSpPr>
          <p:nvPr/>
        </p:nvGrpSpPr>
        <p:grpSpPr>
          <a:xfrm>
            <a:off x="873031" y="561975"/>
            <a:ext cx="5833087" cy="766275"/>
            <a:chOff x="2259127" y="728978"/>
            <a:chExt cx="14361433" cy="1886373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9127" y="728978"/>
              <a:ext cx="6560472" cy="1053452"/>
            </a:xfrm>
            <a:prstGeom prst="rect">
              <a:avLst/>
            </a:prstGeom>
          </p:spPr>
        </p:pic>
        <p:sp>
          <p:nvSpPr>
            <p:cNvPr id="24" name="Rectángulo 23"/>
            <p:cNvSpPr/>
            <p:nvPr/>
          </p:nvSpPr>
          <p:spPr>
            <a:xfrm>
              <a:off x="3638203" y="1523944"/>
              <a:ext cx="12982357" cy="1091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999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los resultados de la Cooperación Internacional</a:t>
              </a:r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149805" y="5897366"/>
            <a:ext cx="60044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 smtClean="0"/>
              <a:t>* Asistentes al espacio físico creado</a:t>
            </a:r>
          </a:p>
          <a:p>
            <a:r>
              <a:rPr lang="es-CO" sz="1050" dirty="0" smtClean="0"/>
              <a:t>** Visitas digitales al espacio virtual creado</a:t>
            </a:r>
            <a:endParaRPr lang="es-CO" sz="1050" dirty="0"/>
          </a:p>
        </p:txBody>
      </p:sp>
      <p:pic>
        <p:nvPicPr>
          <p:cNvPr id="11" name="Shape 188"/>
          <p:cNvPicPr preferRelativeResize="0"/>
          <p:nvPr/>
        </p:nvPicPr>
        <p:blipFill rotWithShape="1">
          <a:blip r:embed="rId4">
            <a:alphaModFix/>
          </a:blip>
          <a:srcRect t="11494" b="13979"/>
          <a:stretch/>
        </p:blipFill>
        <p:spPr>
          <a:xfrm>
            <a:off x="9585558" y="1257417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89"/>
          <p:cNvSpPr txBox="1"/>
          <p:nvPr/>
        </p:nvSpPr>
        <p:spPr>
          <a:xfrm>
            <a:off x="10091750" y="725286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20,01%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8" name="Shape 215"/>
          <p:cNvSpPr/>
          <p:nvPr/>
        </p:nvSpPr>
        <p:spPr>
          <a:xfrm>
            <a:off x="9933605" y="72940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003494" y="937085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Shape 187"/>
          <p:cNvPicPr preferRelativeResize="0"/>
          <p:nvPr/>
        </p:nvPicPr>
        <p:blipFill rotWithShape="1">
          <a:blip r:embed="rId5">
            <a:alphaModFix/>
          </a:blip>
          <a:srcRect t="18287" b="13864"/>
          <a:stretch/>
        </p:blipFill>
        <p:spPr>
          <a:xfrm>
            <a:off x="7266248" y="1257417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Rectángulo 34"/>
          <p:cNvSpPr/>
          <p:nvPr/>
        </p:nvSpPr>
        <p:spPr>
          <a:xfrm>
            <a:off x="7484854" y="962190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Shape 189"/>
          <p:cNvSpPr txBox="1"/>
          <p:nvPr/>
        </p:nvSpPr>
        <p:spPr>
          <a:xfrm>
            <a:off x="7915687" y="727758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18,3%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9" name="Shape 215"/>
          <p:cNvSpPr/>
          <p:nvPr/>
        </p:nvSpPr>
        <p:spPr>
          <a:xfrm>
            <a:off x="7741833" y="73399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38959"/>
              </p:ext>
            </p:extLst>
          </p:nvPr>
        </p:nvGraphicFramePr>
        <p:xfrm>
          <a:off x="7772400" y="1889143"/>
          <a:ext cx="3357778" cy="3224453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9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Shape 215"/>
          <p:cNvSpPr/>
          <p:nvPr/>
        </p:nvSpPr>
        <p:spPr>
          <a:xfrm>
            <a:off x="7367259" y="2937179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7360935" y="3887187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7" name="Shape 215"/>
          <p:cNvSpPr/>
          <p:nvPr/>
        </p:nvSpPr>
        <p:spPr>
          <a:xfrm>
            <a:off x="7386926" y="4710891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8" name="Shape 215"/>
          <p:cNvSpPr/>
          <p:nvPr/>
        </p:nvSpPr>
        <p:spPr>
          <a:xfrm>
            <a:off x="7357734" y="216865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9" name="Shape 215"/>
          <p:cNvSpPr/>
          <p:nvPr/>
        </p:nvSpPr>
        <p:spPr>
          <a:xfrm>
            <a:off x="9519909" y="289907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0" name="Shape 215"/>
          <p:cNvSpPr/>
          <p:nvPr/>
        </p:nvSpPr>
        <p:spPr>
          <a:xfrm>
            <a:off x="9513585" y="384908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9539576" y="467279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Shape 215"/>
          <p:cNvSpPr/>
          <p:nvPr/>
        </p:nvSpPr>
        <p:spPr>
          <a:xfrm>
            <a:off x="9510384" y="213055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18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Tabla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454102"/>
              </p:ext>
            </p:extLst>
          </p:nvPr>
        </p:nvGraphicFramePr>
        <p:xfrm>
          <a:off x="7743825" y="1281878"/>
          <a:ext cx="3569970" cy="4414914"/>
        </p:xfrm>
        <a:graphic>
          <a:graphicData uri="http://schemas.openxmlformats.org/drawingml/2006/table">
            <a:tbl>
              <a:tblPr/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62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72" name="Shape 303"/>
          <p:cNvGrpSpPr/>
          <p:nvPr/>
        </p:nvGrpSpPr>
        <p:grpSpPr>
          <a:xfrm>
            <a:off x="125971" y="56002"/>
            <a:ext cx="3703079" cy="717608"/>
            <a:chOff x="609747" y="164907"/>
            <a:chExt cx="14804709" cy="2868564"/>
          </a:xfrm>
        </p:grpSpPr>
        <p:pic>
          <p:nvPicPr>
            <p:cNvPr id="73" name="Shape 30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9747" y="164907"/>
              <a:ext cx="10640707" cy="2328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Shape 305"/>
            <p:cNvSpPr/>
            <p:nvPr/>
          </p:nvSpPr>
          <p:spPr>
            <a:xfrm>
              <a:off x="3140275" y="1987712"/>
              <a:ext cx="12274181" cy="104575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s-CO" sz="1100" i="1" dirty="0">
                  <a:solidFill>
                    <a:srgbClr val="3B2F5B"/>
                  </a:solidFill>
                  <a:latin typeface="Calibri"/>
                  <a:ea typeface="Calibri"/>
                  <a:cs typeface="Calibri"/>
                  <a:sym typeface="Calibri"/>
                </a:rPr>
                <a:t>una APC-Colombia apasionada y efectiva</a:t>
              </a:r>
            </a:p>
          </p:txBody>
        </p:sp>
      </p:grpSp>
      <p:sp>
        <p:nvSpPr>
          <p:cNvPr id="75" name="Shape 176"/>
          <p:cNvSpPr/>
          <p:nvPr/>
        </p:nvSpPr>
        <p:spPr>
          <a:xfrm>
            <a:off x="358845" y="873824"/>
            <a:ext cx="6318180" cy="348234"/>
          </a:xfrm>
          <a:prstGeom prst="roundRect">
            <a:avLst>
              <a:gd name="adj" fmla="val 8613"/>
            </a:avLst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CO" sz="2000" dirty="0">
                <a:solidFill>
                  <a:schemeClr val="lt1"/>
                </a:solidFill>
                <a:latin typeface="Berlin Sans FB" panose="020E0602020502020306" pitchFamily="34" charset="0"/>
                <a:ea typeface="Overlock"/>
                <a:cs typeface="Overlock"/>
                <a:sym typeface="Overlock"/>
              </a:rPr>
              <a:t>ENTREGABLE</a:t>
            </a:r>
          </a:p>
        </p:txBody>
      </p:sp>
      <p:pic>
        <p:nvPicPr>
          <p:cNvPr id="76" name="Shape 188"/>
          <p:cNvPicPr preferRelativeResize="0"/>
          <p:nvPr/>
        </p:nvPicPr>
        <p:blipFill rotWithShape="1">
          <a:blip r:embed="rId4">
            <a:alphaModFix/>
            <a:grayscl/>
          </a:blip>
          <a:srcRect t="11494" b="13979"/>
          <a:stretch/>
        </p:blipFill>
        <p:spPr>
          <a:xfrm>
            <a:off x="9267654" y="686423"/>
            <a:ext cx="2072982" cy="624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187"/>
          <p:cNvPicPr preferRelativeResize="0"/>
          <p:nvPr/>
        </p:nvPicPr>
        <p:blipFill rotWithShape="1">
          <a:blip r:embed="rId5">
            <a:alphaModFix/>
            <a:grayscl/>
          </a:blip>
          <a:srcRect t="18287" b="13864"/>
          <a:stretch/>
        </p:blipFill>
        <p:spPr>
          <a:xfrm>
            <a:off x="6948344" y="686423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175"/>
          <p:cNvSpPr/>
          <p:nvPr/>
        </p:nvSpPr>
        <p:spPr>
          <a:xfrm>
            <a:off x="341911" y="1270664"/>
            <a:ext cx="6335633" cy="299427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Diseñar e implementar un Plan Estratégico de Comunicación interna en coherencia con los requerimientos de la Entidad</a:t>
            </a:r>
            <a:endParaRPr lang="es-CO" sz="1050" dirty="0">
              <a:solidFill>
                <a:srgbClr val="622863"/>
              </a:solidFill>
              <a:latin typeface="Century Gothic" panose="020B050202020202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79" name="Shape 176"/>
          <p:cNvSpPr/>
          <p:nvPr/>
        </p:nvSpPr>
        <p:spPr>
          <a:xfrm>
            <a:off x="358845" y="873824"/>
            <a:ext cx="6318180" cy="348234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  <a:sym typeface="Overlock"/>
              </a:rPr>
              <a:t>ENTREGABLE</a:t>
            </a:r>
          </a:p>
        </p:txBody>
      </p:sp>
      <p:sp>
        <p:nvSpPr>
          <p:cNvPr id="80" name="Shape 177"/>
          <p:cNvSpPr/>
          <p:nvPr/>
        </p:nvSpPr>
        <p:spPr>
          <a:xfrm>
            <a:off x="338815" y="2763605"/>
            <a:ext cx="6335635" cy="267904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Implementar la estrategia de atención al ciudadano conforme al MIPG</a:t>
            </a:r>
          </a:p>
        </p:txBody>
      </p:sp>
      <p:sp>
        <p:nvSpPr>
          <p:cNvPr id="81" name="Shape 178"/>
          <p:cNvSpPr/>
          <p:nvPr/>
        </p:nvSpPr>
        <p:spPr>
          <a:xfrm>
            <a:off x="341911" y="2360100"/>
            <a:ext cx="6335633" cy="300184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</a:rPr>
              <a:t>Implementar las 5 fases de las NICSP en la entidad.</a:t>
            </a:r>
          </a:p>
        </p:txBody>
      </p:sp>
      <p:sp>
        <p:nvSpPr>
          <p:cNvPr id="82" name="Shape 181"/>
          <p:cNvSpPr/>
          <p:nvPr/>
        </p:nvSpPr>
        <p:spPr>
          <a:xfrm>
            <a:off x="358845" y="3905211"/>
            <a:ext cx="6318180" cy="275116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Diseñar e Implementar la política de defensa jurídica de APC-Colombia de acuerdo con el MIPG </a:t>
            </a:r>
          </a:p>
        </p:txBody>
      </p:sp>
      <p:sp>
        <p:nvSpPr>
          <p:cNvPr id="83" name="Shape 183"/>
          <p:cNvSpPr/>
          <p:nvPr/>
        </p:nvSpPr>
        <p:spPr>
          <a:xfrm>
            <a:off x="341911" y="3112957"/>
            <a:ext cx="6335633" cy="314875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 smtClean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Consolidación </a:t>
            </a: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del Sistema de Gestión Documental acorde al MIPG.</a:t>
            </a:r>
          </a:p>
        </p:txBody>
      </p:sp>
      <p:sp>
        <p:nvSpPr>
          <p:cNvPr id="84" name="Shape 184"/>
          <p:cNvSpPr/>
          <p:nvPr/>
        </p:nvSpPr>
        <p:spPr>
          <a:xfrm>
            <a:off x="341911" y="1999911"/>
            <a:ext cx="6335633" cy="288918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Consolidar e Implementar la Primera Fase (25%) del Plan Estratégico de Talento Humano, acorde con las Rutas de creación de </a:t>
            </a:r>
            <a:r>
              <a:rPr lang="es-CO" sz="1050" dirty="0" smtClean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Valor</a:t>
            </a:r>
            <a:endParaRPr lang="es-CO" sz="1050" dirty="0">
              <a:solidFill>
                <a:srgbClr val="622863"/>
              </a:solidFill>
              <a:latin typeface="Century Gothic" panose="020B050202020202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85" name="Shape 185"/>
          <p:cNvSpPr/>
          <p:nvPr/>
        </p:nvSpPr>
        <p:spPr>
          <a:xfrm>
            <a:off x="341911" y="3506286"/>
            <a:ext cx="6335633" cy="297164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Evaluar el Sistema de Control Interno de APC-Colombia, orientado a la entrega oportuna de información para la mejora continua articulado con la Dimensión de Control Interno del MIPG.</a:t>
            </a:r>
          </a:p>
        </p:txBody>
      </p:sp>
      <p:sp>
        <p:nvSpPr>
          <p:cNvPr id="86" name="Shape 178"/>
          <p:cNvSpPr/>
          <p:nvPr/>
        </p:nvSpPr>
        <p:spPr>
          <a:xfrm>
            <a:off x="350377" y="1637518"/>
            <a:ext cx="6326908" cy="284736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</a:rPr>
              <a:t>Estrategia de Gestión del Conocimiento formulada e implementada en un 20</a:t>
            </a:r>
            <a:r>
              <a:rPr lang="es-CO" sz="1050" dirty="0" smtClean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</a:rPr>
              <a:t>% (04 componentes)</a:t>
            </a:r>
            <a:endParaRPr lang="es-CO" sz="1050" dirty="0">
              <a:solidFill>
                <a:srgbClr val="622863"/>
              </a:solidFill>
              <a:latin typeface="Century Gothic" panose="020B050202020202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87" name="Shape 178"/>
          <p:cNvSpPr/>
          <p:nvPr/>
        </p:nvSpPr>
        <p:spPr>
          <a:xfrm>
            <a:off x="350377" y="4249840"/>
            <a:ext cx="6326907" cy="299275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Armonizar el proceso de gestión contractual con SECOP II y la normatividad vigente.</a:t>
            </a:r>
          </a:p>
        </p:txBody>
      </p:sp>
      <p:sp>
        <p:nvSpPr>
          <p:cNvPr id="88" name="Shape 178"/>
          <p:cNvSpPr/>
          <p:nvPr/>
        </p:nvSpPr>
        <p:spPr>
          <a:xfrm>
            <a:off x="358845" y="4630966"/>
            <a:ext cx="6326907" cy="299275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</a:rPr>
              <a:t>Implementar el 100% de los componentes de la estrategia GEL, y asegurar la integración de herramientas y procesos con los lineamientos de TI de Gobierno Digital</a:t>
            </a:r>
          </a:p>
        </p:txBody>
      </p:sp>
      <p:sp>
        <p:nvSpPr>
          <p:cNvPr id="89" name="Shape 178"/>
          <p:cNvSpPr/>
          <p:nvPr/>
        </p:nvSpPr>
        <p:spPr>
          <a:xfrm>
            <a:off x="358845" y="5025918"/>
            <a:ext cx="6326907" cy="299275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  <a:sym typeface="Arimo"/>
              </a:rPr>
              <a:t>Cumplir al 100% con el componente GEL de seguridad de la Información, así como con el seguimiento y mejora continua del MSPI Seguridad digital</a:t>
            </a:r>
          </a:p>
        </p:txBody>
      </p:sp>
      <p:sp>
        <p:nvSpPr>
          <p:cNvPr id="90" name="Shape 178"/>
          <p:cNvSpPr/>
          <p:nvPr/>
        </p:nvSpPr>
        <p:spPr>
          <a:xfrm>
            <a:off x="367313" y="5407044"/>
            <a:ext cx="6326907" cy="299275"/>
          </a:xfrm>
          <a:prstGeom prst="roundRect">
            <a:avLst>
              <a:gd name="adj" fmla="val 16667"/>
            </a:avLst>
          </a:prstGeom>
          <a:solidFill>
            <a:srgbClr val="EDEAF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rgbClr val="622863"/>
                </a:solidFill>
                <a:latin typeface="Century Gothic" panose="020B0502020202020204" pitchFamily="34" charset="0"/>
                <a:ea typeface="Arimo"/>
                <a:cs typeface="Calibri Light" panose="020F0302020204030204" pitchFamily="34" charset="0"/>
              </a:rPr>
              <a:t>Adoptar el Modelo Integrado de Planeación y Gestión como el Sistema Integrado de Gestión de la Agencia.</a:t>
            </a:r>
          </a:p>
        </p:txBody>
      </p:sp>
      <p:sp>
        <p:nvSpPr>
          <p:cNvPr id="91" name="Shape 215"/>
          <p:cNvSpPr/>
          <p:nvPr/>
        </p:nvSpPr>
        <p:spPr>
          <a:xfrm>
            <a:off x="7379310" y="1349427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2" name="Shape 215"/>
          <p:cNvSpPr/>
          <p:nvPr/>
        </p:nvSpPr>
        <p:spPr>
          <a:xfrm>
            <a:off x="7379310" y="170893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6" name="Shape 215"/>
          <p:cNvSpPr/>
          <p:nvPr/>
        </p:nvSpPr>
        <p:spPr>
          <a:xfrm>
            <a:off x="7379310" y="2068445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7" name="Shape 215"/>
          <p:cNvSpPr/>
          <p:nvPr/>
        </p:nvSpPr>
        <p:spPr>
          <a:xfrm>
            <a:off x="7379310" y="242187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8" name="Shape 215"/>
          <p:cNvSpPr/>
          <p:nvPr/>
        </p:nvSpPr>
        <p:spPr>
          <a:xfrm>
            <a:off x="7379310" y="2826607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9" name="Shape 215"/>
          <p:cNvSpPr/>
          <p:nvPr/>
        </p:nvSpPr>
        <p:spPr>
          <a:xfrm>
            <a:off x="7379310" y="3199444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0" name="Shape 215"/>
          <p:cNvSpPr/>
          <p:nvPr/>
        </p:nvSpPr>
        <p:spPr>
          <a:xfrm>
            <a:off x="7379310" y="392133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1" name="Shape 215"/>
          <p:cNvSpPr/>
          <p:nvPr/>
        </p:nvSpPr>
        <p:spPr>
          <a:xfrm>
            <a:off x="7379310" y="433932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2" name="Shape 215"/>
          <p:cNvSpPr/>
          <p:nvPr/>
        </p:nvSpPr>
        <p:spPr>
          <a:xfrm>
            <a:off x="7379310" y="470965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3" name="Shape 215"/>
          <p:cNvSpPr/>
          <p:nvPr/>
        </p:nvSpPr>
        <p:spPr>
          <a:xfrm>
            <a:off x="7379310" y="5050061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4" name="Shape 215"/>
          <p:cNvSpPr/>
          <p:nvPr/>
        </p:nvSpPr>
        <p:spPr>
          <a:xfrm>
            <a:off x="7379310" y="538454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5" name="Shape 215"/>
          <p:cNvSpPr/>
          <p:nvPr/>
        </p:nvSpPr>
        <p:spPr>
          <a:xfrm>
            <a:off x="9665310" y="134942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6" name="Shape 215"/>
          <p:cNvSpPr/>
          <p:nvPr/>
        </p:nvSpPr>
        <p:spPr>
          <a:xfrm>
            <a:off x="9665310" y="170893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7" name="Shape 215"/>
          <p:cNvSpPr/>
          <p:nvPr/>
        </p:nvSpPr>
        <p:spPr>
          <a:xfrm>
            <a:off x="9665310" y="206844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8" name="Shape 215"/>
          <p:cNvSpPr/>
          <p:nvPr/>
        </p:nvSpPr>
        <p:spPr>
          <a:xfrm>
            <a:off x="9665310" y="242187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9" name="Shape 215"/>
          <p:cNvSpPr/>
          <p:nvPr/>
        </p:nvSpPr>
        <p:spPr>
          <a:xfrm>
            <a:off x="9665310" y="2826607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0" name="Shape 215"/>
          <p:cNvSpPr/>
          <p:nvPr/>
        </p:nvSpPr>
        <p:spPr>
          <a:xfrm>
            <a:off x="9665310" y="3199444"/>
            <a:ext cx="179742" cy="179999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1" name="Shape 215"/>
          <p:cNvSpPr/>
          <p:nvPr/>
        </p:nvSpPr>
        <p:spPr>
          <a:xfrm>
            <a:off x="9665310" y="3548494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2" name="Shape 215"/>
          <p:cNvSpPr/>
          <p:nvPr/>
        </p:nvSpPr>
        <p:spPr>
          <a:xfrm>
            <a:off x="9665310" y="392133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3" name="Shape 215"/>
          <p:cNvSpPr/>
          <p:nvPr/>
        </p:nvSpPr>
        <p:spPr>
          <a:xfrm>
            <a:off x="9665310" y="433932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4" name="Shape 215"/>
          <p:cNvSpPr/>
          <p:nvPr/>
        </p:nvSpPr>
        <p:spPr>
          <a:xfrm>
            <a:off x="9665310" y="470965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5" name="Shape 215"/>
          <p:cNvSpPr/>
          <p:nvPr/>
        </p:nvSpPr>
        <p:spPr>
          <a:xfrm>
            <a:off x="9665310" y="505006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6" name="Shape 215"/>
          <p:cNvSpPr/>
          <p:nvPr/>
        </p:nvSpPr>
        <p:spPr>
          <a:xfrm>
            <a:off x="9665310" y="538454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7" name="Shape 215"/>
          <p:cNvSpPr/>
          <p:nvPr/>
        </p:nvSpPr>
        <p:spPr>
          <a:xfrm>
            <a:off x="7379310" y="357228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89"/>
          <p:cNvSpPr txBox="1"/>
          <p:nvPr/>
        </p:nvSpPr>
        <p:spPr>
          <a:xfrm>
            <a:off x="9869937" y="179729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33,57%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38" name="Shape 215"/>
          <p:cNvSpPr/>
          <p:nvPr/>
        </p:nvSpPr>
        <p:spPr>
          <a:xfrm>
            <a:off x="9711792" y="18385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Rectángulo 138"/>
          <p:cNvSpPr/>
          <p:nvPr/>
        </p:nvSpPr>
        <p:spPr>
          <a:xfrm>
            <a:off x="9781681" y="391528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Rectángulo 139"/>
          <p:cNvSpPr/>
          <p:nvPr/>
        </p:nvSpPr>
        <p:spPr>
          <a:xfrm>
            <a:off x="7129479" y="416633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89"/>
          <p:cNvSpPr txBox="1"/>
          <p:nvPr/>
        </p:nvSpPr>
        <p:spPr>
          <a:xfrm>
            <a:off x="7560312" y="182201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42,49%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2" name="Shape 215"/>
          <p:cNvSpPr/>
          <p:nvPr/>
        </p:nvSpPr>
        <p:spPr>
          <a:xfrm>
            <a:off x="7386458" y="188434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4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925</Words>
  <Application>Microsoft Office PowerPoint</Application>
  <PresentationFormat>Panorámica</PresentationFormat>
  <Paragraphs>134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Aharoni</vt:lpstr>
      <vt:lpstr>Arial</vt:lpstr>
      <vt:lpstr>Arial Narrow</vt:lpstr>
      <vt:lpstr>Arial Unicode MS</vt:lpstr>
      <vt:lpstr>Arimo</vt:lpstr>
      <vt:lpstr>Berlin Sans FB</vt:lpstr>
      <vt:lpstr>Berlin Sans FB Demi</vt:lpstr>
      <vt:lpstr>Calibri</vt:lpstr>
      <vt:lpstr>Calibri Light</vt:lpstr>
      <vt:lpstr>Century Gothic</vt:lpstr>
      <vt:lpstr>Overlock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Fredy Alayon Garcia</dc:creator>
  <cp:lastModifiedBy>Fredy Alayon Garcia</cp:lastModifiedBy>
  <cp:revision>18</cp:revision>
  <dcterms:created xsi:type="dcterms:W3CDTF">2018-01-17T22:50:18Z</dcterms:created>
  <dcterms:modified xsi:type="dcterms:W3CDTF">2018-09-19T18:20:20Z</dcterms:modified>
</cp:coreProperties>
</file>