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5" r:id="rId2"/>
    <p:sldId id="267" r:id="rId3"/>
    <p:sldId id="258" r:id="rId4"/>
    <p:sldId id="264" r:id="rId5"/>
    <p:sldId id="262" r:id="rId6"/>
    <p:sldId id="263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3E74-95EF-4DDC-AD53-9948B416FC15}" type="datetimeFigureOut">
              <a:rPr lang="es-CO" smtClean="0"/>
              <a:t>18/09/2018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CC4FE-CC2D-47CB-851D-18C44294CB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483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113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8428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332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700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8404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76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35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272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818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64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02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78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53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958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877B3-D348-4611-9BDB-C5374591D951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 descr="Plantilla_Power Point_2017-06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121523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‹Nº›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78391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158262" y="1909592"/>
            <a:ext cx="10745856" cy="30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s-CO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</a:t>
            </a:r>
            <a:r>
              <a:rPr lang="es-CO" sz="3600" b="1" i="0" u="none" strike="noStrike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IQ </a:t>
            </a:r>
            <a:r>
              <a:rPr lang="es-CO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PLAN DE ACCIÓN 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</a:t>
            </a:r>
            <a:endParaRPr lang="es-CO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lang="es-CO" sz="36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s-CO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total </a:t>
            </a:r>
            <a:r>
              <a:rPr lang="es-CO" sz="3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</a:t>
            </a:r>
            <a:r>
              <a:rPr lang="es-CO" sz="3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</a:t>
            </a:r>
            <a:r>
              <a:rPr lang="es-CO" sz="32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gestión  </a:t>
            </a:r>
            <a:r>
              <a:rPr lang="es-CO" sz="36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58</a:t>
            </a:r>
            <a:r>
              <a:rPr lang="es-CO" sz="36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</a:p>
          <a:p>
            <a:pPr algn="r">
              <a:lnSpc>
                <a:spcPct val="90000"/>
              </a:lnSpc>
              <a:buClr>
                <a:schemeClr val="dk1"/>
              </a:buClr>
            </a:pPr>
            <a:r>
              <a:rPr lang="es-CO" sz="3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sz="32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total en el cumplimiento a resultados 87</a:t>
            </a:r>
            <a:r>
              <a:rPr lang="es-CO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 lang="es-CO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7331078" y="6522901"/>
            <a:ext cx="259333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CO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Código: E-FO-041 - Versión: 09 -Fecha: Marzo 01 de 2017</a:t>
            </a:r>
          </a:p>
        </p:txBody>
      </p:sp>
      <p:sp>
        <p:nvSpPr>
          <p:cNvPr id="167" name="Shape 167"/>
          <p:cNvSpPr/>
          <p:nvPr/>
        </p:nvSpPr>
        <p:spPr>
          <a:xfrm>
            <a:off x="-136472" y="5225053"/>
            <a:ext cx="4292304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CO" sz="1800" b="1" i="0" u="none" strike="noStrike" cap="none" dirty="0" smtClean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Fecha corte: 30 de Junio de 2018</a:t>
            </a:r>
            <a:endParaRPr lang="es-CO" sz="1800" b="1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219"/>
          <p:cNvSpPr/>
          <p:nvPr/>
        </p:nvSpPr>
        <p:spPr>
          <a:xfrm>
            <a:off x="10904118" y="3411820"/>
            <a:ext cx="463878" cy="383177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219"/>
          <p:cNvSpPr/>
          <p:nvPr/>
        </p:nvSpPr>
        <p:spPr>
          <a:xfrm>
            <a:off x="10904118" y="2880497"/>
            <a:ext cx="463878" cy="383177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044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upo 56"/>
          <p:cNvGrpSpPr>
            <a:grpSpLocks noChangeAspect="1"/>
          </p:cNvGrpSpPr>
          <p:nvPr/>
        </p:nvGrpSpPr>
        <p:grpSpPr>
          <a:xfrm>
            <a:off x="672383" y="429481"/>
            <a:ext cx="6862933" cy="744841"/>
            <a:chOff x="202551" y="725890"/>
            <a:chExt cx="17899232" cy="1942364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551" y="725890"/>
              <a:ext cx="12091585" cy="1471046"/>
            </a:xfrm>
            <a:prstGeom prst="rect">
              <a:avLst/>
            </a:prstGeom>
          </p:spPr>
        </p:pic>
        <p:sp>
          <p:nvSpPr>
            <p:cNvPr id="59" name="CuadroTexto 58"/>
            <p:cNvSpPr txBox="1"/>
            <p:nvPr/>
          </p:nvSpPr>
          <p:spPr>
            <a:xfrm>
              <a:off x="1672449" y="1617233"/>
              <a:ext cx="16429334" cy="1051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 cooperación internacional que recibe Colombia </a:t>
              </a:r>
            </a:p>
          </p:txBody>
        </p:sp>
      </p:grpSp>
      <p:sp>
        <p:nvSpPr>
          <p:cNvPr id="62" name="Rectángulo redondeado 61"/>
          <p:cNvSpPr/>
          <p:nvPr/>
        </p:nvSpPr>
        <p:spPr>
          <a:xfrm>
            <a:off x="686055" y="2856141"/>
            <a:ext cx="6464703" cy="441536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Identificar y compartir al menos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20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0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convocatorias de cooperación internacional que contribuyan a la dinamización de la C.I.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686055" y="3399118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Movilizar 550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millones de dólares de cooperación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internacional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4" name="Rectángulo redondeado 63"/>
          <p:cNvSpPr/>
          <p:nvPr/>
        </p:nvSpPr>
        <p:spPr>
          <a:xfrm>
            <a:off x="678448" y="5221070"/>
            <a:ext cx="6464703" cy="33342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Implementar 15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iniciativas de CSS que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contribuyen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 la CI que recibe Colombia de acuerdo con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hoja de ruta.</a:t>
            </a:r>
          </a:p>
        </p:txBody>
      </p:sp>
      <p:sp>
        <p:nvSpPr>
          <p:cNvPr id="65" name="Rectángulo redondeado 64"/>
          <p:cNvSpPr/>
          <p:nvPr/>
        </p:nvSpPr>
        <p:spPr>
          <a:xfrm>
            <a:off x="686055" y="2367021"/>
            <a:ext cx="6464703" cy="38767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Diseñar y poner en marcha una Estrategia de Fidelización que contribuya a la focalización y dinamización de la C.I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Colombia</a:t>
            </a:r>
          </a:p>
        </p:txBody>
      </p:sp>
      <p:sp>
        <p:nvSpPr>
          <p:cNvPr id="66" name="Rectángulo redondeado 65"/>
          <p:cNvSpPr/>
          <p:nvPr/>
        </p:nvSpPr>
        <p:spPr>
          <a:xfrm>
            <a:off x="672383" y="3760871"/>
            <a:ext cx="646470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80%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candidatos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cursos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cortos ofrecidos por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son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actores del nivel territorial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					</a:t>
            </a:r>
          </a:p>
        </p:txBody>
      </p:sp>
      <p:sp>
        <p:nvSpPr>
          <p:cNvPr id="67" name="Rectángulo redondeado 66"/>
          <p:cNvSpPr/>
          <p:nvPr/>
        </p:nvSpPr>
        <p:spPr>
          <a:xfrm>
            <a:off x="686612" y="1272115"/>
            <a:ext cx="6463588" cy="361466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83" name="Rectángulo redondeado 82"/>
          <p:cNvSpPr/>
          <p:nvPr/>
        </p:nvSpPr>
        <p:spPr>
          <a:xfrm>
            <a:off x="672940" y="4873190"/>
            <a:ext cx="6475589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20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iniciativas/proyectos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del sector privado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articulados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con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programas o proyectos del sector publico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Rectángulo redondeado 84"/>
          <p:cNvSpPr/>
          <p:nvPr/>
        </p:nvSpPr>
        <p:spPr>
          <a:xfrm>
            <a:off x="680910" y="1751506"/>
            <a:ext cx="6474993" cy="51407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Diseñar y poner en marcha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Agenda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 Gestión y Programación de la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2018 que contribuya a la identificación y priorización durante el cierre de gobierno y al empalme con el nuevo gobierno</a:t>
            </a:r>
          </a:p>
        </p:txBody>
      </p:sp>
      <p:sp>
        <p:nvSpPr>
          <p:cNvPr id="87" name="Rectángulo redondeado 86"/>
          <p:cNvSpPr/>
          <p:nvPr/>
        </p:nvSpPr>
        <p:spPr>
          <a:xfrm>
            <a:off x="672383" y="4114312"/>
            <a:ext cx="6464703" cy="27799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80% de los proyectos presentados a las oportunidades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CI tienen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enfoque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territorial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83826" y="4493752"/>
            <a:ext cx="6464703" cy="277999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100% de los intercambios col–col están alineados a los Objetivos de Desarrollo Sostenible</a:t>
            </a:r>
          </a:p>
        </p:txBody>
      </p:sp>
      <p:pic>
        <p:nvPicPr>
          <p:cNvPr id="15" name="Shape 188"/>
          <p:cNvPicPr preferRelativeResize="0"/>
          <p:nvPr/>
        </p:nvPicPr>
        <p:blipFill rotWithShape="1">
          <a:blip r:embed="rId5">
            <a:alphaModFix/>
          </a:blip>
          <a:srcRect t="11494" b="13979"/>
          <a:stretch/>
        </p:blipFill>
        <p:spPr>
          <a:xfrm>
            <a:off x="9706218" y="1166631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89"/>
          <p:cNvSpPr txBox="1"/>
          <p:nvPr/>
        </p:nvSpPr>
        <p:spPr>
          <a:xfrm>
            <a:off x="8081707" y="607669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2400" b="1" dirty="0" smtClean="0"/>
              <a:t>94%</a:t>
            </a:r>
            <a:r>
              <a:rPr lang="en-US" sz="2400" dirty="0" smtClean="0"/>
              <a:t> 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" name="Shape 215"/>
          <p:cNvSpPr/>
          <p:nvPr/>
        </p:nvSpPr>
        <p:spPr>
          <a:xfrm>
            <a:off x="10238534" y="594954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10218552" y="804169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Shape 187"/>
          <p:cNvPicPr preferRelativeResize="0"/>
          <p:nvPr/>
        </p:nvPicPr>
        <p:blipFill rotWithShape="1">
          <a:blip r:embed="rId6">
            <a:alphaModFix/>
          </a:blip>
          <a:srcRect t="18287" b="13864"/>
          <a:stretch/>
        </p:blipFill>
        <p:spPr>
          <a:xfrm>
            <a:off x="7481306" y="1206693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Rectángulo 33"/>
          <p:cNvSpPr/>
          <p:nvPr/>
        </p:nvSpPr>
        <p:spPr>
          <a:xfrm>
            <a:off x="7262870" y="829274"/>
            <a:ext cx="230325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189"/>
          <p:cNvSpPr txBox="1"/>
          <p:nvPr/>
        </p:nvSpPr>
        <p:spPr>
          <a:xfrm>
            <a:off x="10306808" y="581643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52%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8" name="Shape 215"/>
          <p:cNvSpPr/>
          <p:nvPr/>
        </p:nvSpPr>
        <p:spPr>
          <a:xfrm>
            <a:off x="7956891" y="60107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605122"/>
              </p:ext>
            </p:extLst>
          </p:nvPr>
        </p:nvGraphicFramePr>
        <p:xfrm>
          <a:off x="8237838" y="1721708"/>
          <a:ext cx="3624648" cy="3759053"/>
        </p:xfrm>
        <a:graphic>
          <a:graphicData uri="http://schemas.openxmlformats.org/drawingml/2006/table">
            <a:tbl>
              <a:tblPr/>
              <a:tblGrid>
                <a:gridCol w="22571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75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931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14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3124">
                <a:tc>
                  <a:txBody>
                    <a:bodyPr/>
                    <a:lstStyle/>
                    <a:p>
                      <a:pPr marR="0" algn="just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159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8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sym typeface="Arial"/>
                        </a:rPr>
                        <a:t>Convocatorias</a:t>
                      </a:r>
                      <a:endParaRPr lang="en-US" sz="800" b="1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66,60%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541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U$134.9 </a:t>
                      </a:r>
                      <a:r>
                        <a:rPr lang="en-US" sz="8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sym typeface="Arial"/>
                        </a:rPr>
                        <a:t>mm</a:t>
                      </a:r>
                      <a:endParaRPr lang="en-US" sz="800" b="1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889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79%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50,03%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49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94%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58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49,25%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156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Inciativas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42,33%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156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Iniciativas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57,06%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" name="Shape 215"/>
          <p:cNvSpPr/>
          <p:nvPr/>
        </p:nvSpPr>
        <p:spPr>
          <a:xfrm>
            <a:off x="7956891" y="191854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6891" y="2466364"/>
            <a:ext cx="195089" cy="18899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56891" y="2982413"/>
            <a:ext cx="195089" cy="1889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41544" y="3487380"/>
            <a:ext cx="195089" cy="19508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72325" y="3814437"/>
            <a:ext cx="195089" cy="18899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80950" y="4190097"/>
            <a:ext cx="195089" cy="18899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76610" y="4513906"/>
            <a:ext cx="195089" cy="18899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78780" y="4884052"/>
            <a:ext cx="195089" cy="18899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80950" y="5246893"/>
            <a:ext cx="195089" cy="195089"/>
          </a:xfrm>
          <a:prstGeom prst="rect">
            <a:avLst/>
          </a:prstGeom>
        </p:spPr>
      </p:pic>
      <p:sp>
        <p:nvSpPr>
          <p:cNvPr id="50" name="Shape 215"/>
          <p:cNvSpPr/>
          <p:nvPr/>
        </p:nvSpPr>
        <p:spPr>
          <a:xfrm>
            <a:off x="10238534" y="191248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1" name="Shape 215"/>
          <p:cNvSpPr/>
          <p:nvPr/>
        </p:nvSpPr>
        <p:spPr>
          <a:xfrm>
            <a:off x="10244928" y="244522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2" name="Shape 215"/>
          <p:cNvSpPr/>
          <p:nvPr/>
        </p:nvSpPr>
        <p:spPr>
          <a:xfrm>
            <a:off x="10244928" y="3011994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3" name="Shape 215"/>
          <p:cNvSpPr/>
          <p:nvPr/>
        </p:nvSpPr>
        <p:spPr>
          <a:xfrm>
            <a:off x="10244928" y="348876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4" name="Shape 215"/>
          <p:cNvSpPr/>
          <p:nvPr/>
        </p:nvSpPr>
        <p:spPr>
          <a:xfrm>
            <a:off x="10238534" y="382343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5" name="Shape 215"/>
          <p:cNvSpPr/>
          <p:nvPr/>
        </p:nvSpPr>
        <p:spPr>
          <a:xfrm>
            <a:off x="10244928" y="417616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6" name="Shape 215"/>
          <p:cNvSpPr/>
          <p:nvPr/>
        </p:nvSpPr>
        <p:spPr>
          <a:xfrm>
            <a:off x="10244928" y="453990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60" name="Shape 215"/>
          <p:cNvSpPr/>
          <p:nvPr/>
        </p:nvSpPr>
        <p:spPr>
          <a:xfrm>
            <a:off x="10238534" y="485058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69" name="Shape 215"/>
          <p:cNvSpPr/>
          <p:nvPr/>
        </p:nvSpPr>
        <p:spPr>
          <a:xfrm>
            <a:off x="10244928" y="523431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 dirty="0">
              <a:solidFill>
                <a:srgbClr val="FF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95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/>
          <p:cNvGrpSpPr>
            <a:grpSpLocks noChangeAspect="1"/>
          </p:cNvGrpSpPr>
          <p:nvPr/>
        </p:nvGrpSpPr>
        <p:grpSpPr>
          <a:xfrm>
            <a:off x="659243" y="596867"/>
            <a:ext cx="5052590" cy="746714"/>
            <a:chOff x="1103117" y="221853"/>
            <a:chExt cx="19649144" cy="3131327"/>
          </a:xfrm>
        </p:grpSpPr>
        <p:pic>
          <p:nvPicPr>
            <p:cNvPr id="29" name="Imagen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117" y="221853"/>
              <a:ext cx="9769461" cy="2024698"/>
            </a:xfrm>
            <a:prstGeom prst="rect">
              <a:avLst/>
            </a:prstGeom>
          </p:spPr>
        </p:pic>
        <p:sp>
          <p:nvSpPr>
            <p:cNvPr id="30" name="Rectángulo 29"/>
            <p:cNvSpPr/>
            <p:nvPr/>
          </p:nvSpPr>
          <p:spPr>
            <a:xfrm>
              <a:off x="2631395" y="1626082"/>
              <a:ext cx="18120866" cy="1727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3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33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conocimiento de valor con países en desarrollo </a:t>
              </a:r>
            </a:p>
          </p:txBody>
        </p:sp>
      </p:grpSp>
      <p:sp>
        <p:nvSpPr>
          <p:cNvPr id="35" name="Rectángulo redondeado 34"/>
          <p:cNvSpPr/>
          <p:nvPr/>
        </p:nvSpPr>
        <p:spPr>
          <a:xfrm>
            <a:off x="644954" y="3017099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Producir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nuevos estudios de caso para consolidar el Portafolio de Saber Hacer Colombia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644953" y="3942920"/>
            <a:ext cx="6258735" cy="638005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6.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Realizar al menos 10 actividades de cooperación sur-sur en las que se de a conocer la metodología  “Saber Hacer Colombia”; y al menos una actividad para dar a conocer el 100% de las buenas prácticas documentadas. 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644957" y="4728369"/>
            <a:ext cx="6258734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7.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Asegurar la disponibilidad de recursos para la atención del 100% de solicitudes de asistencia internacional, de acuerdo con el reglamento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FOCAI y los acuerdos con Cancillería.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644952" y="1849931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Implementar  50</a:t>
            </a: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proyectos de cooperación sur –sur y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triangular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44948" y="2238663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2. Comprometer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100% de los recursos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asignados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al FOCAI y al proyecto de inversión 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644957" y="1397894"/>
            <a:ext cx="6258731" cy="375958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644952" y="3416577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5.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Intercambiar el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10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 las iniciativas documentadas a través de Saber Hacer Colombia con socios externos e internos                  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644948" y="2609693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Incorporar el modelo de agregación de valor al 40% de los proyectos formulados en 2018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Shape 188"/>
          <p:cNvPicPr preferRelativeResize="0"/>
          <p:nvPr/>
        </p:nvPicPr>
        <p:blipFill rotWithShape="1">
          <a:blip r:embed="rId5">
            <a:alphaModFix/>
          </a:blip>
          <a:srcRect t="11494" b="13979"/>
          <a:stretch/>
        </p:blipFill>
        <p:spPr>
          <a:xfrm>
            <a:off x="9285159" y="1225901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89"/>
          <p:cNvSpPr txBox="1"/>
          <p:nvPr/>
        </p:nvSpPr>
        <p:spPr>
          <a:xfrm>
            <a:off x="9791351" y="693770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55%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9" name="Shape 215"/>
          <p:cNvSpPr/>
          <p:nvPr/>
        </p:nvSpPr>
        <p:spPr>
          <a:xfrm>
            <a:off x="9791351" y="69049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9703095" y="905569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Shape 187"/>
          <p:cNvPicPr preferRelativeResize="0"/>
          <p:nvPr/>
        </p:nvPicPr>
        <p:blipFill rotWithShape="1">
          <a:blip r:embed="rId6">
            <a:alphaModFix/>
          </a:blip>
          <a:srcRect t="18287" b="13864"/>
          <a:stretch/>
        </p:blipFill>
        <p:spPr>
          <a:xfrm>
            <a:off x="6965849" y="1225901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ángulo 35"/>
          <p:cNvSpPr/>
          <p:nvPr/>
        </p:nvSpPr>
        <p:spPr>
          <a:xfrm>
            <a:off x="7184455" y="930674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189"/>
          <p:cNvSpPr txBox="1"/>
          <p:nvPr/>
        </p:nvSpPr>
        <p:spPr>
          <a:xfrm>
            <a:off x="7615288" y="696242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96%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7" name="Shape 215"/>
          <p:cNvSpPr/>
          <p:nvPr/>
        </p:nvSpPr>
        <p:spPr>
          <a:xfrm>
            <a:off x="7532611" y="71793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9" name="Tabl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85812"/>
              </p:ext>
            </p:extLst>
          </p:nvPr>
        </p:nvGraphicFramePr>
        <p:xfrm>
          <a:off x="7743568" y="1769603"/>
          <a:ext cx="3614572" cy="3510851"/>
        </p:xfrm>
        <a:graphic>
          <a:graphicData uri="http://schemas.openxmlformats.org/drawingml/2006/table">
            <a:tbl>
              <a:tblPr/>
              <a:tblGrid>
                <a:gridCol w="2405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91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461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P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royectos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48,80%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17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131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Estudios de caso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2587">
                <a:tc>
                  <a:txBody>
                    <a:bodyPr/>
                    <a:lstStyle/>
                    <a:p>
                      <a:pPr marR="0" algn="just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3,75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 </a:t>
                      </a:r>
                      <a:endParaRPr lang="en-US" sz="800" b="1" i="0" u="none" strike="noStrike" cap="non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1406">
                <a:tc>
                  <a:txBody>
                    <a:bodyPr/>
                    <a:lstStyle/>
                    <a:p>
                      <a:pPr marR="0" algn="just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sym typeface="Arial"/>
                        </a:rPr>
                        <a:t>4</a:t>
                      </a:r>
                      <a:r>
                        <a:rPr lang="en-US" sz="18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8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sym typeface="Arial"/>
                        </a:rPr>
                        <a:t>Actividades</a:t>
                      </a:r>
                      <a:endParaRPr lang="en-US" sz="800" b="1" i="0" u="none" strike="noStrike" cap="non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42,50%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078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66,50%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Shape 215"/>
          <p:cNvSpPr/>
          <p:nvPr/>
        </p:nvSpPr>
        <p:spPr>
          <a:xfrm>
            <a:off x="7549001" y="193946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3" name="Shape 215"/>
          <p:cNvSpPr/>
          <p:nvPr/>
        </p:nvSpPr>
        <p:spPr>
          <a:xfrm>
            <a:off x="7534176" y="2332203"/>
            <a:ext cx="179742" cy="17999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4" name="Shape 215"/>
          <p:cNvSpPr/>
          <p:nvPr/>
        </p:nvSpPr>
        <p:spPr>
          <a:xfrm>
            <a:off x="7527284" y="270980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5" name="Shape 215"/>
          <p:cNvSpPr/>
          <p:nvPr/>
        </p:nvSpPr>
        <p:spPr>
          <a:xfrm>
            <a:off x="7520392" y="312418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7519581" y="419167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7" name="Shape 215"/>
          <p:cNvSpPr/>
          <p:nvPr/>
        </p:nvSpPr>
        <p:spPr>
          <a:xfrm>
            <a:off x="7527284" y="358271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7534176" y="487295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Shape 215"/>
          <p:cNvSpPr/>
          <p:nvPr/>
        </p:nvSpPr>
        <p:spPr>
          <a:xfrm>
            <a:off x="9816122" y="192008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3" name="Shape 215"/>
          <p:cNvSpPr/>
          <p:nvPr/>
        </p:nvSpPr>
        <p:spPr>
          <a:xfrm>
            <a:off x="9816122" y="232025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2" name="Shape 215"/>
          <p:cNvSpPr/>
          <p:nvPr/>
        </p:nvSpPr>
        <p:spPr>
          <a:xfrm>
            <a:off x="9820234" y="270046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3" name="Shape 215"/>
          <p:cNvSpPr/>
          <p:nvPr/>
        </p:nvSpPr>
        <p:spPr>
          <a:xfrm>
            <a:off x="9816122" y="312195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4" name="Shape 215"/>
          <p:cNvSpPr/>
          <p:nvPr/>
        </p:nvSpPr>
        <p:spPr>
          <a:xfrm>
            <a:off x="9816122" y="417192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5" name="Shape 215"/>
          <p:cNvSpPr/>
          <p:nvPr/>
        </p:nvSpPr>
        <p:spPr>
          <a:xfrm>
            <a:off x="9841773" y="357254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6" name="Shape 215"/>
          <p:cNvSpPr/>
          <p:nvPr/>
        </p:nvSpPr>
        <p:spPr>
          <a:xfrm>
            <a:off x="9816122" y="487295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4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823834" y="3569091"/>
            <a:ext cx="6258735" cy="51316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3.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Crear al menos 1 espacio físico y 1 virtual para visibilizar los resultados de la gestión de la agencia en el cuatrienio (rendición de cuentas)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823832" y="4466583"/>
            <a:ext cx="6258735" cy="486521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4.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Desarrollar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una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campaña de posicionamiento de Colombia como oferente de cooperación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Sur-Sur en la que participen al menos 5 Agencias-Departamentos de CI</a:t>
            </a:r>
            <a:endParaRPr lang="es-CO" sz="1200" dirty="0">
              <a:solidFill>
                <a:prstClr val="black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823836" y="2717285"/>
            <a:ext cx="6258734" cy="47571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 Crear al menos 3 espacios de articulación con el sector privado, en los que participen al menos 20 representantes de alto nivel del sector, para afianzar la estrategia de privados-APC-Colombia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34477" y="1366314"/>
            <a:ext cx="6258731" cy="41347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34473" y="2035806"/>
            <a:ext cx="6269374" cy="396000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Implementar el 100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del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Sistema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 Información de Cooperación Internacional – CICLOPE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22" name="Grupo 21"/>
          <p:cNvGrpSpPr>
            <a:grpSpLocks noChangeAspect="1"/>
          </p:cNvGrpSpPr>
          <p:nvPr/>
        </p:nvGrpSpPr>
        <p:grpSpPr>
          <a:xfrm>
            <a:off x="873031" y="561975"/>
            <a:ext cx="5833087" cy="766275"/>
            <a:chOff x="2259127" y="728978"/>
            <a:chExt cx="14361433" cy="1886373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9127" y="728978"/>
              <a:ext cx="6560472" cy="1053452"/>
            </a:xfrm>
            <a:prstGeom prst="rect">
              <a:avLst/>
            </a:prstGeom>
          </p:spPr>
        </p:pic>
        <p:sp>
          <p:nvSpPr>
            <p:cNvPr id="24" name="Rectángulo 23"/>
            <p:cNvSpPr/>
            <p:nvPr/>
          </p:nvSpPr>
          <p:spPr>
            <a:xfrm>
              <a:off x="3638203" y="1523944"/>
              <a:ext cx="12982357" cy="1091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999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los resultados de la Cooperación Internacional</a:t>
              </a:r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149805" y="5897366"/>
            <a:ext cx="60044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 smtClean="0"/>
              <a:t>* Asistentes al espacio físico creado</a:t>
            </a:r>
          </a:p>
          <a:p>
            <a:r>
              <a:rPr lang="es-CO" sz="1050" dirty="0" smtClean="0"/>
              <a:t>** Visitas digitales al espacio virtual creado</a:t>
            </a:r>
            <a:endParaRPr lang="es-CO" sz="1050" dirty="0"/>
          </a:p>
        </p:txBody>
      </p:sp>
      <p:pic>
        <p:nvPicPr>
          <p:cNvPr id="11" name="Shape 188"/>
          <p:cNvPicPr preferRelativeResize="0"/>
          <p:nvPr/>
        </p:nvPicPr>
        <p:blipFill rotWithShape="1">
          <a:blip r:embed="rId4">
            <a:alphaModFix/>
          </a:blip>
          <a:srcRect t="11494" b="13979"/>
          <a:stretch/>
        </p:blipFill>
        <p:spPr>
          <a:xfrm>
            <a:off x="9585558" y="1257417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89"/>
          <p:cNvSpPr txBox="1"/>
          <p:nvPr/>
        </p:nvSpPr>
        <p:spPr>
          <a:xfrm>
            <a:off x="10046817" y="747429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70%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8" name="Shape 215"/>
          <p:cNvSpPr/>
          <p:nvPr/>
        </p:nvSpPr>
        <p:spPr>
          <a:xfrm>
            <a:off x="10091750" y="76815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003494" y="937085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Shape 187"/>
          <p:cNvPicPr preferRelativeResize="0"/>
          <p:nvPr/>
        </p:nvPicPr>
        <p:blipFill rotWithShape="1">
          <a:blip r:embed="rId5">
            <a:alphaModFix/>
          </a:blip>
          <a:srcRect t="18287" b="13864"/>
          <a:stretch/>
        </p:blipFill>
        <p:spPr>
          <a:xfrm>
            <a:off x="7266248" y="1257417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Rectángulo 34"/>
          <p:cNvSpPr/>
          <p:nvPr/>
        </p:nvSpPr>
        <p:spPr>
          <a:xfrm>
            <a:off x="7484854" y="962190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Shape 189"/>
          <p:cNvSpPr txBox="1"/>
          <p:nvPr/>
        </p:nvSpPr>
        <p:spPr>
          <a:xfrm>
            <a:off x="7900067" y="753385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59%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9" name="Shape 215"/>
          <p:cNvSpPr/>
          <p:nvPr/>
        </p:nvSpPr>
        <p:spPr>
          <a:xfrm>
            <a:off x="8035912" y="75110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1" name="Tabla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86036"/>
              </p:ext>
            </p:extLst>
          </p:nvPr>
        </p:nvGraphicFramePr>
        <p:xfrm>
          <a:off x="8215654" y="1838963"/>
          <a:ext cx="3328646" cy="3224453"/>
        </p:xfrm>
        <a:graphic>
          <a:graphicData uri="http://schemas.openxmlformats.org/drawingml/2006/table">
            <a:tbl>
              <a:tblPr/>
              <a:tblGrid>
                <a:gridCol w="21969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1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3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35,74%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3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 </a:t>
                      </a:r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Representantes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74,85%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79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88,30%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9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Agencias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80,40%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Shape 215"/>
          <p:cNvSpPr/>
          <p:nvPr/>
        </p:nvSpPr>
        <p:spPr>
          <a:xfrm>
            <a:off x="8011543" y="288220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5" name="Shape 215"/>
          <p:cNvSpPr/>
          <p:nvPr/>
        </p:nvSpPr>
        <p:spPr>
          <a:xfrm>
            <a:off x="8011543" y="3755209"/>
            <a:ext cx="179742" cy="179999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8011543" y="457891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7" name="Shape 215"/>
          <p:cNvSpPr/>
          <p:nvPr/>
        </p:nvSpPr>
        <p:spPr>
          <a:xfrm>
            <a:off x="8011543" y="211367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8" name="Shape 215"/>
          <p:cNvSpPr/>
          <p:nvPr/>
        </p:nvSpPr>
        <p:spPr>
          <a:xfrm>
            <a:off x="10091750" y="290743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9" name="Shape 215"/>
          <p:cNvSpPr/>
          <p:nvPr/>
        </p:nvSpPr>
        <p:spPr>
          <a:xfrm>
            <a:off x="10091750" y="380932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0" name="Shape 215"/>
          <p:cNvSpPr/>
          <p:nvPr/>
        </p:nvSpPr>
        <p:spPr>
          <a:xfrm>
            <a:off x="10091750" y="463302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10091750" y="2131837"/>
            <a:ext cx="179742" cy="17999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18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/>
          <p:nvPr/>
        </p:nvSpPr>
        <p:spPr>
          <a:xfrm>
            <a:off x="547964" y="1755935"/>
            <a:ext cx="6419038" cy="417509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just">
              <a:buSzPct val="25000"/>
              <a:defRPr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1. Diseñar e implementar un Plan Estratégico de Comunicación interna en coherencia con los requerimientos de la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Entidad.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307" name="Shape 307"/>
          <p:cNvSpPr/>
          <p:nvPr/>
        </p:nvSpPr>
        <p:spPr>
          <a:xfrm>
            <a:off x="547964" y="2871287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3.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Consolidar e Implementar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la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Primera Fase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(25%) del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 Estratégico de Talento Humano, acorde con las Rutas de creación de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Valor.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547964" y="2378366"/>
            <a:ext cx="6419038" cy="288000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2.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Estrategia de Gestión del Conocimiento formulada e implementada en un 20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%.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309" name="Shape 309"/>
          <p:cNvSpPr/>
          <p:nvPr/>
        </p:nvSpPr>
        <p:spPr>
          <a:xfrm>
            <a:off x="547964" y="3508208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4.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Implementar las 5 fases de las NICSP en la entidad.</a:t>
            </a:r>
          </a:p>
        </p:txBody>
      </p:sp>
      <p:sp>
        <p:nvSpPr>
          <p:cNvPr id="312" name="Shape 312"/>
          <p:cNvSpPr/>
          <p:nvPr/>
        </p:nvSpPr>
        <p:spPr>
          <a:xfrm>
            <a:off x="547964" y="4782051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6.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Consolidación del Sistema de Gestión Documental acorde al MIPG.</a:t>
            </a:r>
          </a:p>
        </p:txBody>
      </p:sp>
      <p:sp>
        <p:nvSpPr>
          <p:cNvPr id="315" name="Shape 315"/>
          <p:cNvSpPr/>
          <p:nvPr/>
        </p:nvSpPr>
        <p:spPr>
          <a:xfrm>
            <a:off x="547964" y="1248133"/>
            <a:ext cx="6419038" cy="348234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defRPr/>
            </a:pPr>
            <a:r>
              <a:rPr lang="es-CO" sz="1200" dirty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  <a:sym typeface="Overlock"/>
              </a:rPr>
              <a:t>ENTREGABLE</a:t>
            </a:r>
          </a:p>
        </p:txBody>
      </p:sp>
      <p:sp>
        <p:nvSpPr>
          <p:cNvPr id="47" name="Shape 309"/>
          <p:cNvSpPr/>
          <p:nvPr/>
        </p:nvSpPr>
        <p:spPr>
          <a:xfrm>
            <a:off x="550900" y="4097201"/>
            <a:ext cx="6416102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5.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Implementar la estrategia de atención al ciudadano conforme al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MIPG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grpSp>
        <p:nvGrpSpPr>
          <p:cNvPr id="93" name="Shape 303"/>
          <p:cNvGrpSpPr/>
          <p:nvPr/>
        </p:nvGrpSpPr>
        <p:grpSpPr>
          <a:xfrm>
            <a:off x="547965" y="381213"/>
            <a:ext cx="4935012" cy="672684"/>
            <a:chOff x="609747" y="164907"/>
            <a:chExt cx="15952854" cy="2732616"/>
          </a:xfrm>
        </p:grpSpPr>
        <p:pic>
          <p:nvPicPr>
            <p:cNvPr id="94" name="Shape 30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9747" y="164907"/>
              <a:ext cx="9363712" cy="23289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Shape 305"/>
            <p:cNvSpPr/>
            <p:nvPr/>
          </p:nvSpPr>
          <p:spPr>
            <a:xfrm>
              <a:off x="2740002" y="1851764"/>
              <a:ext cx="13822599" cy="104575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s-CO" sz="1600" i="1" dirty="0">
                  <a:solidFill>
                    <a:srgbClr val="660066"/>
                  </a:solidFill>
                  <a:latin typeface="Calibri"/>
                  <a:ea typeface="Calibri"/>
                  <a:cs typeface="Calibri"/>
                  <a:sym typeface="Calibri"/>
                </a:rPr>
                <a:t>una APC-Colombia apasionada y efectiva</a:t>
              </a:r>
            </a:p>
          </p:txBody>
        </p:sp>
      </p:grpSp>
      <p:pic>
        <p:nvPicPr>
          <p:cNvPr id="12" name="Shape 188"/>
          <p:cNvPicPr preferRelativeResize="0"/>
          <p:nvPr/>
        </p:nvPicPr>
        <p:blipFill rotWithShape="1">
          <a:blip r:embed="rId4">
            <a:alphaModFix/>
          </a:blip>
          <a:srcRect t="11494" b="13979"/>
          <a:stretch/>
        </p:blipFill>
        <p:spPr>
          <a:xfrm>
            <a:off x="9507581" y="1122823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89"/>
          <p:cNvSpPr txBox="1"/>
          <p:nvPr/>
        </p:nvSpPr>
        <p:spPr>
          <a:xfrm>
            <a:off x="10013773" y="590692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58%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8" name="Shape 215"/>
          <p:cNvSpPr/>
          <p:nvPr/>
        </p:nvSpPr>
        <p:spPr>
          <a:xfrm>
            <a:off x="10004458" y="59939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925517" y="802491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Shape 187"/>
          <p:cNvPicPr preferRelativeResize="0"/>
          <p:nvPr/>
        </p:nvPicPr>
        <p:blipFill rotWithShape="1">
          <a:blip r:embed="rId5">
            <a:alphaModFix/>
          </a:blip>
          <a:srcRect t="18287" b="13864"/>
          <a:stretch/>
        </p:blipFill>
        <p:spPr>
          <a:xfrm>
            <a:off x="7188271" y="1122823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ángulo 30"/>
          <p:cNvSpPr/>
          <p:nvPr/>
        </p:nvSpPr>
        <p:spPr>
          <a:xfrm>
            <a:off x="7406877" y="827596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189"/>
          <p:cNvSpPr txBox="1"/>
          <p:nvPr/>
        </p:nvSpPr>
        <p:spPr>
          <a:xfrm>
            <a:off x="7591556" y="588045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93%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6" name="Shape 215"/>
          <p:cNvSpPr/>
          <p:nvPr/>
        </p:nvSpPr>
        <p:spPr>
          <a:xfrm>
            <a:off x="7718184" y="59069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8" name="Tabla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16788"/>
              </p:ext>
            </p:extLst>
          </p:nvPr>
        </p:nvGraphicFramePr>
        <p:xfrm>
          <a:off x="7941275" y="1726139"/>
          <a:ext cx="3639288" cy="3486138"/>
        </p:xfrm>
        <a:graphic>
          <a:graphicData uri="http://schemas.openxmlformats.org/drawingml/2006/table">
            <a:tbl>
              <a:tblPr/>
              <a:tblGrid>
                <a:gridCol w="2421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73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461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56,80%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193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54,50%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26,40%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369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72,6%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88,60%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845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31,250%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26,40%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" name="Shape 215"/>
          <p:cNvSpPr/>
          <p:nvPr/>
        </p:nvSpPr>
        <p:spPr>
          <a:xfrm>
            <a:off x="7706535" y="190430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rgbClr val="00B05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6" name="Shape 215"/>
          <p:cNvSpPr/>
          <p:nvPr/>
        </p:nvSpPr>
        <p:spPr>
          <a:xfrm>
            <a:off x="7718184" y="239225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7" name="Shape 215"/>
          <p:cNvSpPr/>
          <p:nvPr/>
        </p:nvSpPr>
        <p:spPr>
          <a:xfrm>
            <a:off x="7718184" y="299054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8" name="Shape 215"/>
          <p:cNvSpPr/>
          <p:nvPr/>
        </p:nvSpPr>
        <p:spPr>
          <a:xfrm>
            <a:off x="7718184" y="357217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9" name="Shape 215"/>
          <p:cNvSpPr/>
          <p:nvPr/>
        </p:nvSpPr>
        <p:spPr>
          <a:xfrm>
            <a:off x="7712732" y="419511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0" name="Shape 215"/>
          <p:cNvSpPr/>
          <p:nvPr/>
        </p:nvSpPr>
        <p:spPr>
          <a:xfrm>
            <a:off x="7706535" y="4908051"/>
            <a:ext cx="179742" cy="17999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5" name="Shape 215"/>
          <p:cNvSpPr/>
          <p:nvPr/>
        </p:nvSpPr>
        <p:spPr>
          <a:xfrm>
            <a:off x="10013773" y="190430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6" name="Shape 215"/>
          <p:cNvSpPr/>
          <p:nvPr/>
        </p:nvSpPr>
        <p:spPr>
          <a:xfrm>
            <a:off x="10013773" y="240692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8" name="Shape 215"/>
          <p:cNvSpPr/>
          <p:nvPr/>
        </p:nvSpPr>
        <p:spPr>
          <a:xfrm>
            <a:off x="10035370" y="2995508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9" name="Shape 215"/>
          <p:cNvSpPr/>
          <p:nvPr/>
        </p:nvSpPr>
        <p:spPr>
          <a:xfrm>
            <a:off x="10035370" y="360699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0" name="Shape 215"/>
          <p:cNvSpPr/>
          <p:nvPr/>
        </p:nvSpPr>
        <p:spPr>
          <a:xfrm>
            <a:off x="10035370" y="422320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1" name="Shape 215"/>
          <p:cNvSpPr/>
          <p:nvPr/>
        </p:nvSpPr>
        <p:spPr>
          <a:xfrm>
            <a:off x="10035370" y="4839403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4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/>
          <p:nvPr/>
        </p:nvSpPr>
        <p:spPr>
          <a:xfrm>
            <a:off x="667206" y="3251925"/>
            <a:ext cx="6419038" cy="288000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just">
              <a:buSzPct val="25000"/>
              <a:defRPr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9.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Armonizar el proceso de gestión contractual con SECOP II y la normatividad vigente.</a:t>
            </a:r>
          </a:p>
        </p:txBody>
      </p:sp>
      <p:sp>
        <p:nvSpPr>
          <p:cNvPr id="307" name="Shape 307"/>
          <p:cNvSpPr/>
          <p:nvPr/>
        </p:nvSpPr>
        <p:spPr>
          <a:xfrm>
            <a:off x="667206" y="4415502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11.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Cumplir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al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100% con el componente GEL de seguridad de la Información, así como con el seguimiento y mejora continua del MSPI Seguridad digital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667206" y="3758024"/>
            <a:ext cx="6419038" cy="439379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10.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Implementar el 100% de los componentes de la estrategia GEL, y asegurar la integración de herramientas y procesos con los lineamientos de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TI de Gobierno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Digital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309" name="Shape 309"/>
          <p:cNvSpPr/>
          <p:nvPr/>
        </p:nvSpPr>
        <p:spPr>
          <a:xfrm>
            <a:off x="667206" y="5065602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12.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Adoptar el Modelo Integrado de Planeación y Gestión como el Sistema Integrado de Gestión de la Agencia.</a:t>
            </a:r>
          </a:p>
        </p:txBody>
      </p:sp>
      <p:sp>
        <p:nvSpPr>
          <p:cNvPr id="315" name="Shape 315"/>
          <p:cNvSpPr/>
          <p:nvPr/>
        </p:nvSpPr>
        <p:spPr>
          <a:xfrm>
            <a:off x="667206" y="1449473"/>
            <a:ext cx="6419038" cy="348234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SzPct val="25000"/>
              <a:defRPr/>
            </a:pPr>
            <a:r>
              <a:rPr lang="es-CO" sz="1200" dirty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  <a:sym typeface="Overlock"/>
              </a:rPr>
              <a:t>ENTREGABLE</a:t>
            </a:r>
          </a:p>
        </p:txBody>
      </p:sp>
      <p:sp>
        <p:nvSpPr>
          <p:cNvPr id="41" name="Shape 190"/>
          <p:cNvSpPr txBox="1"/>
          <p:nvPr/>
        </p:nvSpPr>
        <p:spPr>
          <a:xfrm>
            <a:off x="471947" y="5971042"/>
            <a:ext cx="1917568" cy="738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CO"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313"/>
          <p:cNvSpPr/>
          <p:nvPr/>
        </p:nvSpPr>
        <p:spPr>
          <a:xfrm>
            <a:off x="667206" y="2595992"/>
            <a:ext cx="6419038" cy="437834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8.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Diseñar e Implementar la política de defensa jurídica de APC-Colombia de acuerdo con el MIPG 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grpSp>
        <p:nvGrpSpPr>
          <p:cNvPr id="27" name="Shape 303"/>
          <p:cNvGrpSpPr/>
          <p:nvPr/>
        </p:nvGrpSpPr>
        <p:grpSpPr>
          <a:xfrm>
            <a:off x="667206" y="542840"/>
            <a:ext cx="4935012" cy="672684"/>
            <a:chOff x="609747" y="164907"/>
            <a:chExt cx="15952854" cy="2732616"/>
          </a:xfrm>
        </p:grpSpPr>
        <p:pic>
          <p:nvPicPr>
            <p:cNvPr id="28" name="Shape 30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9747" y="164907"/>
              <a:ext cx="9363712" cy="23289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" name="Shape 305"/>
            <p:cNvSpPr/>
            <p:nvPr/>
          </p:nvSpPr>
          <p:spPr>
            <a:xfrm>
              <a:off x="2740002" y="1851764"/>
              <a:ext cx="13822599" cy="104575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s-CO" sz="1600" i="1" dirty="0">
                  <a:solidFill>
                    <a:srgbClr val="660066"/>
                  </a:solidFill>
                  <a:latin typeface="Calibri"/>
                  <a:ea typeface="Calibri"/>
                  <a:cs typeface="Calibri"/>
                  <a:sym typeface="Calibri"/>
                </a:rPr>
                <a:t>una APC-Colombia apasionada y efectiva</a:t>
              </a:r>
            </a:p>
          </p:txBody>
        </p:sp>
      </p:grpSp>
      <p:sp>
        <p:nvSpPr>
          <p:cNvPr id="30" name="Shape 312"/>
          <p:cNvSpPr/>
          <p:nvPr/>
        </p:nvSpPr>
        <p:spPr>
          <a:xfrm>
            <a:off x="667206" y="1966104"/>
            <a:ext cx="6419038" cy="432000"/>
          </a:xfrm>
          <a:prstGeom prst="roundRect">
            <a:avLst>
              <a:gd name="adj" fmla="val 5536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just">
              <a:buSzPct val="25000"/>
            </a:pP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7. </a:t>
            </a:r>
            <a:r>
              <a:rPr lang="es-CO" sz="1200" dirty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Evaluar el Sistema de Control Interno de APC-Colombia, orientado a la entrega oportuna de información para la mejora continua articulado con la Dimensión de Control Interno del </a:t>
            </a:r>
            <a:r>
              <a:rPr lang="es-CO" sz="1200" dirty="0" smtClean="0">
                <a:solidFill>
                  <a:srgbClr val="7030A0"/>
                </a:solidFill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MIPG.</a:t>
            </a:r>
            <a:endParaRPr lang="es-CO" sz="1200" dirty="0">
              <a:solidFill>
                <a:srgbClr val="7030A0"/>
              </a:solidFill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pic>
        <p:nvPicPr>
          <p:cNvPr id="13" name="Shape 188"/>
          <p:cNvPicPr preferRelativeResize="0"/>
          <p:nvPr/>
        </p:nvPicPr>
        <p:blipFill rotWithShape="1">
          <a:blip r:embed="rId4">
            <a:alphaModFix/>
          </a:blip>
          <a:srcRect t="11494" b="13979"/>
          <a:stretch/>
        </p:blipFill>
        <p:spPr>
          <a:xfrm>
            <a:off x="9680576" y="1324163"/>
            <a:ext cx="2072982" cy="62403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215"/>
          <p:cNvSpPr/>
          <p:nvPr/>
        </p:nvSpPr>
        <p:spPr>
          <a:xfrm>
            <a:off x="10028623" y="79615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098512" y="1003831"/>
            <a:ext cx="154080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</a:t>
            </a: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gestión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" name="Shape 187"/>
          <p:cNvPicPr preferRelativeResize="0"/>
          <p:nvPr/>
        </p:nvPicPr>
        <p:blipFill rotWithShape="1">
          <a:blip r:embed="rId5">
            <a:alphaModFix/>
          </a:blip>
          <a:srcRect t="18287" b="13864"/>
          <a:stretch/>
        </p:blipFill>
        <p:spPr>
          <a:xfrm>
            <a:off x="7361266" y="1324163"/>
            <a:ext cx="1898813" cy="473544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Rectángulo 36"/>
          <p:cNvSpPr/>
          <p:nvPr/>
        </p:nvSpPr>
        <p:spPr>
          <a:xfrm>
            <a:off x="7579872" y="1028936"/>
            <a:ext cx="186621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</a:pPr>
            <a:r>
              <a:rPr lang="es-CO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Cumplimiento </a:t>
            </a:r>
            <a:endParaRPr lang="es-CO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215"/>
          <p:cNvSpPr/>
          <p:nvPr/>
        </p:nvSpPr>
        <p:spPr>
          <a:xfrm>
            <a:off x="7836851" y="80073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4" name="Tabla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4577"/>
              </p:ext>
            </p:extLst>
          </p:nvPr>
        </p:nvGraphicFramePr>
        <p:xfrm>
          <a:off x="8138984" y="1925338"/>
          <a:ext cx="3659476" cy="3486138"/>
        </p:xfrm>
        <a:graphic>
          <a:graphicData uri="http://schemas.openxmlformats.org/drawingml/2006/table">
            <a:tbl>
              <a:tblPr/>
              <a:tblGrid>
                <a:gridCol w="25043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51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4613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193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82,03%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431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84,06%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369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42,50%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845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58%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89,50%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5" name="Shape 189"/>
          <p:cNvSpPr txBox="1"/>
          <p:nvPr/>
        </p:nvSpPr>
        <p:spPr>
          <a:xfrm>
            <a:off x="10275024" y="789270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58%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6" name="Shape 189"/>
          <p:cNvSpPr txBox="1"/>
          <p:nvPr/>
        </p:nvSpPr>
        <p:spPr>
          <a:xfrm>
            <a:off x="7895785" y="791742"/>
            <a:ext cx="1364294" cy="1836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s-CO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93%</a:t>
            </a:r>
            <a:endParaRPr lang="es-CO" sz="24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" name="Shape 215"/>
          <p:cNvSpPr/>
          <p:nvPr/>
        </p:nvSpPr>
        <p:spPr>
          <a:xfrm>
            <a:off x="7840787" y="209641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3" name="Shape 215"/>
          <p:cNvSpPr/>
          <p:nvPr/>
        </p:nvSpPr>
        <p:spPr>
          <a:xfrm>
            <a:off x="7840787" y="2613410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5" name="Shape 215"/>
          <p:cNvSpPr/>
          <p:nvPr/>
        </p:nvSpPr>
        <p:spPr>
          <a:xfrm>
            <a:off x="7832550" y="318594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6" name="Shape 215"/>
          <p:cNvSpPr/>
          <p:nvPr/>
        </p:nvSpPr>
        <p:spPr>
          <a:xfrm>
            <a:off x="7836851" y="379606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1" name="Shape 215"/>
          <p:cNvSpPr/>
          <p:nvPr/>
        </p:nvSpPr>
        <p:spPr>
          <a:xfrm>
            <a:off x="7840787" y="441550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Shape 215"/>
          <p:cNvSpPr/>
          <p:nvPr/>
        </p:nvSpPr>
        <p:spPr>
          <a:xfrm>
            <a:off x="7809850" y="506560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3" name="Shape 215"/>
          <p:cNvSpPr/>
          <p:nvPr/>
        </p:nvSpPr>
        <p:spPr>
          <a:xfrm>
            <a:off x="10110863" y="2063527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4" name="Shape 215"/>
          <p:cNvSpPr/>
          <p:nvPr/>
        </p:nvSpPr>
        <p:spPr>
          <a:xfrm>
            <a:off x="10118494" y="2601026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5" name="Shape 215"/>
          <p:cNvSpPr/>
          <p:nvPr/>
        </p:nvSpPr>
        <p:spPr>
          <a:xfrm>
            <a:off x="10118918" y="3244095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8" name="Shape 215"/>
          <p:cNvSpPr/>
          <p:nvPr/>
        </p:nvSpPr>
        <p:spPr>
          <a:xfrm>
            <a:off x="10118494" y="3860499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39" name="Shape 215"/>
          <p:cNvSpPr/>
          <p:nvPr/>
        </p:nvSpPr>
        <p:spPr>
          <a:xfrm>
            <a:off x="10120923" y="4415502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0" name="Shape 215"/>
          <p:cNvSpPr/>
          <p:nvPr/>
        </p:nvSpPr>
        <p:spPr>
          <a:xfrm>
            <a:off x="10118494" y="5065601"/>
            <a:ext cx="179742" cy="1799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42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954</Words>
  <Application>Microsoft Office PowerPoint</Application>
  <PresentationFormat>Panorámica</PresentationFormat>
  <Paragraphs>136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 Unicode MS</vt:lpstr>
      <vt:lpstr>Aharoni</vt:lpstr>
      <vt:lpstr>Arial</vt:lpstr>
      <vt:lpstr>Arimo</vt:lpstr>
      <vt:lpstr>Berlin Sans FB Demi</vt:lpstr>
      <vt:lpstr>Calibri</vt:lpstr>
      <vt:lpstr>Calibri Light</vt:lpstr>
      <vt:lpstr>Century Gothic</vt:lpstr>
      <vt:lpstr>Overlock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Fredy Alayon Garcia</dc:creator>
  <cp:lastModifiedBy>Angela Marcela Forero Ruiz</cp:lastModifiedBy>
  <cp:revision>38</cp:revision>
  <dcterms:created xsi:type="dcterms:W3CDTF">2018-01-17T22:50:18Z</dcterms:created>
  <dcterms:modified xsi:type="dcterms:W3CDTF">2018-09-18T18:51:48Z</dcterms:modified>
</cp:coreProperties>
</file>