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5" r:id="rId2"/>
    <p:sldId id="267" r:id="rId3"/>
    <p:sldId id="258" r:id="rId4"/>
    <p:sldId id="264" r:id="rId5"/>
    <p:sldId id="262" r:id="rId6"/>
    <p:sldId id="263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12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52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823E74-95EF-4DDC-AD53-9948B416FC15}" type="datetimeFigureOut">
              <a:rPr lang="es-CO" smtClean="0"/>
              <a:t>18/09/2018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9CC4FE-CC2D-47CB-851D-18C44294CB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4830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95485" y="4447153"/>
            <a:ext cx="5563869" cy="3638580"/>
          </a:xfrm>
          <a:prstGeom prst="rect">
            <a:avLst/>
          </a:prstGeom>
        </p:spPr>
        <p:txBody>
          <a:bodyPr lIns="92531" tIns="92531" rIns="92531" bIns="92531" anchor="t" anchorCtr="0">
            <a:noAutofit/>
          </a:bodyPr>
          <a:lstStyle/>
          <a:p>
            <a:endParaRPr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55700"/>
            <a:ext cx="5541962" cy="31178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31133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8428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13325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0" name="Shape 170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470052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695485" y="4447153"/>
            <a:ext cx="5563869" cy="3638580"/>
          </a:xfrm>
          <a:prstGeom prst="rect">
            <a:avLst/>
          </a:prstGeom>
        </p:spPr>
        <p:txBody>
          <a:bodyPr lIns="92531" tIns="92531" rIns="92531" bIns="92531" anchor="t" anchorCtr="0">
            <a:noAutofit/>
          </a:bodyPr>
          <a:lstStyle/>
          <a:p>
            <a:endParaRPr/>
          </a:p>
        </p:txBody>
      </p:sp>
      <p:sp>
        <p:nvSpPr>
          <p:cNvPr id="301" name="Shape 301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55700"/>
            <a:ext cx="5541962" cy="31178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284045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 txBox="1">
            <a:spLocks noGrp="1"/>
          </p:cNvSpPr>
          <p:nvPr>
            <p:ph type="body" idx="1"/>
          </p:nvPr>
        </p:nvSpPr>
        <p:spPr>
          <a:xfrm>
            <a:off x="695485" y="4447153"/>
            <a:ext cx="5563869" cy="3638580"/>
          </a:xfrm>
          <a:prstGeom prst="rect">
            <a:avLst/>
          </a:prstGeom>
        </p:spPr>
        <p:txBody>
          <a:bodyPr lIns="92531" tIns="92531" rIns="92531" bIns="92531" anchor="t" anchorCtr="0">
            <a:noAutofit/>
          </a:bodyPr>
          <a:lstStyle/>
          <a:p>
            <a:endParaRPr/>
          </a:p>
        </p:txBody>
      </p:sp>
      <p:sp>
        <p:nvSpPr>
          <p:cNvPr id="301" name="Shape 301"/>
          <p:cNvSpPr>
            <a:spLocks noGrp="1" noRot="1" noChangeAspect="1"/>
          </p:cNvSpPr>
          <p:nvPr>
            <p:ph type="sldImg" idx="2"/>
          </p:nvPr>
        </p:nvSpPr>
        <p:spPr>
          <a:xfrm>
            <a:off x="706438" y="1155700"/>
            <a:ext cx="5541962" cy="31178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4769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l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96" name="Shape 9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s-CO" sz="1200" b="0" i="0" u="none" strike="noStrike" kern="120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3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‹Nº›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0359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ción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839787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839787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body" idx="2"/>
          </p:nvPr>
        </p:nvSpPr>
        <p:spPr>
          <a:xfrm>
            <a:off x="839787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l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25" name="Shape 1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s-CO" sz="1200" b="0" i="0" u="none" strike="noStrike" kern="120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3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‹Nº›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32721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el título"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l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29" name="Shape 12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30" name="Shape 1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s-CO" sz="1200" b="0" i="0" u="none" strike="noStrike" kern="120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3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‹Nº›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8184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En blanco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l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34" name="Shape 1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s-CO" sz="1200" b="0" i="0" u="none" strike="noStrike" kern="120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3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‹Nº›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0647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ido con título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254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508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8" name="Shape 138"/>
          <p:cNvSpPr txBox="1">
            <a:spLocks noGrp="1"/>
          </p:cNvSpPr>
          <p:nvPr>
            <p:ph type="body" idx="2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l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40" name="Shape 14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s-CO" sz="1200" b="0" i="0" u="none" strike="noStrike" kern="120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3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‹Nº›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2024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Imagen con título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44" name="Shape 144"/>
          <p:cNvSpPr>
            <a:spLocks noGrp="1"/>
          </p:cNvSpPr>
          <p:nvPr>
            <p:ph type="pic" idx="2"/>
          </p:nvPr>
        </p:nvSpPr>
        <p:spPr>
          <a:xfrm>
            <a:off x="5183187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839787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l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47" name="Shape 1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48" name="Shape 1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s-CO" sz="1200" b="0" i="0" u="none" strike="noStrike" kern="120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3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‹Nº›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1785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y texto vertical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l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53" name="Shape 15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54" name="Shape 15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s-CO" sz="1200" b="0" i="0" u="none" strike="noStrike" kern="120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3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‹Nº›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25343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ítulo vertical y texto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5"/>
            <a:ext cx="5811838" cy="7734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8" name="Shape 15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l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59" name="Shape 15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160" name="Shape 16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s-CO" sz="1200" b="0" i="0" u="none" strike="noStrike" kern="120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3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‹Nº›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9589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l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8D877B3-D348-4611-9BDB-C5374591D951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3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1866900" y="996124"/>
            <a:ext cx="4229100" cy="1621619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1433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Shape 86" descr="Plantilla_Power Point_2017-06.jpg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0" y="0"/>
            <a:ext cx="1215234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l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90" name="Shape 9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marR="0" lvl="0" indent="0" algn="ct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s-CO" sz="1200" b="0" i="0" u="none" strike="noStrike" kern="1200" cap="none" spc="0" normalizeH="0" baseline="0" noProof="0">
                <a:ln>
                  <a:noFill/>
                </a:ln>
                <a:solidFill>
                  <a:srgbClr val="888888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3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‹Nº›</a:t>
            </a:fld>
            <a:endParaRPr kumimoji="0" lang="es-CO" sz="1200" b="0" i="0" u="none" strike="noStrike" kern="1200" cap="none" spc="0" normalizeH="0" baseline="0" noProof="0">
              <a:ln>
                <a:noFill/>
              </a:ln>
              <a:solidFill>
                <a:srgbClr val="888888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783912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/>
        </p:nvSpPr>
        <p:spPr>
          <a:xfrm>
            <a:off x="158262" y="1909592"/>
            <a:ext cx="10745856" cy="30044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s-CO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SEGUIMIENTO</a:t>
            </a:r>
            <a:r>
              <a:rPr lang="es-CO" sz="3600" b="1" i="0" u="none" strike="noStrike" cap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CO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IQ </a:t>
            </a:r>
            <a:r>
              <a:rPr lang="es-CO" sz="36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PLAN DE ACCIÓN </a:t>
            </a:r>
            <a:r>
              <a:rPr lang="es-CO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2018</a:t>
            </a:r>
            <a:endParaRPr lang="es-CO" sz="3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lang="es-CO" sz="3600" b="1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s-CO" sz="3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Avance total </a:t>
            </a:r>
            <a:r>
              <a:rPr lang="es-CO" sz="32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</a:t>
            </a:r>
            <a:r>
              <a:rPr lang="es-CO" sz="32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la</a:t>
            </a:r>
            <a:r>
              <a:rPr lang="es-CO" sz="3200" b="1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 gestión  </a:t>
            </a:r>
            <a:r>
              <a:rPr lang="es-CO" sz="36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58</a:t>
            </a:r>
            <a:r>
              <a:rPr lang="es-CO" sz="3600" b="1" i="0" u="none" strike="noStrike" cap="none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%</a:t>
            </a:r>
          </a:p>
          <a:p>
            <a:pPr algn="r">
              <a:lnSpc>
                <a:spcPct val="90000"/>
              </a:lnSpc>
              <a:buClr>
                <a:schemeClr val="dk1"/>
              </a:buClr>
            </a:pPr>
            <a:r>
              <a:rPr lang="es-CO" sz="3200" b="1" dirty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Avance </a:t>
            </a:r>
            <a:r>
              <a:rPr lang="es-CO" sz="3200" b="1" dirty="0" smtClean="0">
                <a:solidFill>
                  <a:schemeClr val="tx1"/>
                </a:solidFill>
                <a:latin typeface="Calibri"/>
                <a:ea typeface="Calibri"/>
                <a:cs typeface="Calibri"/>
                <a:sym typeface="Calibri"/>
              </a:rPr>
              <a:t>total en el cumplimiento a resultados 87</a:t>
            </a:r>
            <a:r>
              <a:rPr lang="es-CO" sz="36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%</a:t>
            </a:r>
            <a:endParaRPr lang="es-CO" sz="36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36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36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Shape 166"/>
          <p:cNvSpPr txBox="1"/>
          <p:nvPr/>
        </p:nvSpPr>
        <p:spPr>
          <a:xfrm>
            <a:off x="7331078" y="6522901"/>
            <a:ext cx="2593339" cy="20005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s-CO" sz="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Código: E-FO-041 - Versión: 09 -Fecha: Marzo 01 de 2017</a:t>
            </a:r>
          </a:p>
        </p:txBody>
      </p:sp>
      <p:sp>
        <p:nvSpPr>
          <p:cNvPr id="167" name="Shape 167"/>
          <p:cNvSpPr/>
          <p:nvPr/>
        </p:nvSpPr>
        <p:spPr>
          <a:xfrm>
            <a:off x="-136472" y="5225053"/>
            <a:ext cx="4292304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s-CO" sz="1800" b="1" i="0" u="none" strike="noStrike" cap="none" dirty="0" smtClean="0">
                <a:solidFill>
                  <a:srgbClr val="A5A5A5"/>
                </a:solidFill>
                <a:latin typeface="Calibri"/>
                <a:ea typeface="Calibri"/>
                <a:cs typeface="Calibri"/>
                <a:sym typeface="Calibri"/>
              </a:rPr>
              <a:t>Fecha corte: 30 de Junio de 2018</a:t>
            </a:r>
            <a:endParaRPr lang="es-CO" sz="1800" b="1" i="0" u="none" strike="noStrike" cap="none" dirty="0">
              <a:solidFill>
                <a:srgbClr val="A5A5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" name="Shape 219"/>
          <p:cNvSpPr/>
          <p:nvPr/>
        </p:nvSpPr>
        <p:spPr>
          <a:xfrm>
            <a:off x="10904118" y="3411820"/>
            <a:ext cx="463878" cy="383177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Shape 219"/>
          <p:cNvSpPr/>
          <p:nvPr/>
        </p:nvSpPr>
        <p:spPr>
          <a:xfrm>
            <a:off x="10904118" y="2880497"/>
            <a:ext cx="463878" cy="383177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0446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rupo 56"/>
          <p:cNvGrpSpPr>
            <a:grpSpLocks noChangeAspect="1"/>
          </p:cNvGrpSpPr>
          <p:nvPr/>
        </p:nvGrpSpPr>
        <p:grpSpPr>
          <a:xfrm>
            <a:off x="672383" y="429481"/>
            <a:ext cx="6862933" cy="744841"/>
            <a:chOff x="202551" y="725890"/>
            <a:chExt cx="17899232" cy="1942364"/>
          </a:xfrm>
        </p:grpSpPr>
        <p:pic>
          <p:nvPicPr>
            <p:cNvPr id="58" name="Imagen 5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2551" y="725890"/>
              <a:ext cx="12091585" cy="1471046"/>
            </a:xfrm>
            <a:prstGeom prst="rect">
              <a:avLst/>
            </a:prstGeom>
          </p:spPr>
        </p:pic>
        <p:sp>
          <p:nvSpPr>
            <p:cNvPr id="59" name="CuadroTexto 58"/>
            <p:cNvSpPr txBox="1"/>
            <p:nvPr/>
          </p:nvSpPr>
          <p:spPr>
            <a:xfrm>
              <a:off x="1672449" y="1617233"/>
              <a:ext cx="16429334" cy="10510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5B9BD5">
                      <a:lumMod val="50000"/>
                    </a:srgbClr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la cooperación internacional que recibe Colombia </a:t>
              </a:r>
            </a:p>
          </p:txBody>
        </p:sp>
      </p:grpSp>
      <p:sp>
        <p:nvSpPr>
          <p:cNvPr id="62" name="Rectángulo redondeado 61"/>
          <p:cNvSpPr/>
          <p:nvPr/>
        </p:nvSpPr>
        <p:spPr>
          <a:xfrm>
            <a:off x="686055" y="2856141"/>
            <a:ext cx="6464703" cy="441536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3. Identificar y compartir al menos </a:t>
            </a:r>
            <a:r>
              <a:rPr lang="es-CO" sz="1200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s-CO" sz="1200" dirty="0" smtClean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20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0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convocatorias de cooperación internacional que contribuyan a la dinamización de la C.I.</a:t>
            </a:r>
          </a:p>
        </p:txBody>
      </p:sp>
      <p:sp>
        <p:nvSpPr>
          <p:cNvPr id="63" name="Rectángulo redondeado 62"/>
          <p:cNvSpPr/>
          <p:nvPr/>
        </p:nvSpPr>
        <p:spPr>
          <a:xfrm>
            <a:off x="686055" y="3399118"/>
            <a:ext cx="6464703" cy="252000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4. Movilizar 550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millones de dólares de cooperación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internacional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4" name="Rectángulo redondeado 63"/>
          <p:cNvSpPr/>
          <p:nvPr/>
        </p:nvSpPr>
        <p:spPr>
          <a:xfrm>
            <a:off x="678448" y="5221070"/>
            <a:ext cx="6464703" cy="333424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200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9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. Implementar 15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iniciativas de CSS que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contribuyen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a la CI que recibe Colombia de acuerdo con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la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hoja de ruta.</a:t>
            </a:r>
          </a:p>
        </p:txBody>
      </p:sp>
      <p:sp>
        <p:nvSpPr>
          <p:cNvPr id="65" name="Rectángulo redondeado 64"/>
          <p:cNvSpPr/>
          <p:nvPr/>
        </p:nvSpPr>
        <p:spPr>
          <a:xfrm>
            <a:off x="686055" y="2367021"/>
            <a:ext cx="6464703" cy="387679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. Diseñar y poner en marcha una Estrategia de Fidelización que contribuya a la focalización y dinamización de la C.I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en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Colombia</a:t>
            </a:r>
          </a:p>
        </p:txBody>
      </p:sp>
      <p:sp>
        <p:nvSpPr>
          <p:cNvPr id="66" name="Rectángulo redondeado 65"/>
          <p:cNvSpPr/>
          <p:nvPr/>
        </p:nvSpPr>
        <p:spPr>
          <a:xfrm>
            <a:off x="672383" y="3760871"/>
            <a:ext cx="6464703" cy="252000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200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5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80% de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los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candidatos de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cursos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cortos ofrecidos por la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CI son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actores del nivel territorial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					</a:t>
            </a:r>
          </a:p>
        </p:txBody>
      </p:sp>
      <p:sp>
        <p:nvSpPr>
          <p:cNvPr id="67" name="Rectángulo redondeado 66"/>
          <p:cNvSpPr/>
          <p:nvPr/>
        </p:nvSpPr>
        <p:spPr>
          <a:xfrm>
            <a:off x="686612" y="1272115"/>
            <a:ext cx="6463588" cy="361466"/>
          </a:xfrm>
          <a:prstGeom prst="roundRect">
            <a:avLst>
              <a:gd name="adj" fmla="val 8613"/>
            </a:avLst>
          </a:prstGeom>
          <a:solidFill>
            <a:srgbClr val="124E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Aharoni" panose="02010803020104030203" pitchFamily="2" charset="-79"/>
              </a:rPr>
              <a:t>ENTREGABLE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Aharoni" panose="02010803020104030203" pitchFamily="2" charset="-79"/>
            </a:endParaRPr>
          </a:p>
        </p:txBody>
      </p:sp>
      <p:sp>
        <p:nvSpPr>
          <p:cNvPr id="83" name="Rectángulo redondeado 82"/>
          <p:cNvSpPr/>
          <p:nvPr/>
        </p:nvSpPr>
        <p:spPr>
          <a:xfrm>
            <a:off x="672940" y="4873190"/>
            <a:ext cx="6475589" cy="252000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200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8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20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iniciativas/proyectos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del sector privado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articulados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con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programas o proyectos del sector publico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85" name="Rectángulo redondeado 84"/>
          <p:cNvSpPr/>
          <p:nvPr/>
        </p:nvSpPr>
        <p:spPr>
          <a:xfrm>
            <a:off x="680910" y="1751506"/>
            <a:ext cx="6474993" cy="514074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1. Diseñar y poner en marcha la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Agenda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de Gestión y Programación de la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CI para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2018 que contribuya a la identificación y priorización durante el cierre de gobierno y al empalme con el nuevo gobierno</a:t>
            </a:r>
          </a:p>
        </p:txBody>
      </p:sp>
      <p:sp>
        <p:nvSpPr>
          <p:cNvPr id="87" name="Rectángulo redondeado 86"/>
          <p:cNvSpPr/>
          <p:nvPr/>
        </p:nvSpPr>
        <p:spPr>
          <a:xfrm>
            <a:off x="672383" y="4114312"/>
            <a:ext cx="6464703" cy="277999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6.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El 80% de los proyectos presentados a las oportunidades de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CI tienen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enfoque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territorial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6" name="Rectángulo redondeado 35"/>
          <p:cNvSpPr/>
          <p:nvPr/>
        </p:nvSpPr>
        <p:spPr>
          <a:xfrm>
            <a:off x="683826" y="4493752"/>
            <a:ext cx="6464703" cy="277999"/>
          </a:xfrm>
          <a:prstGeom prst="round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sz="1200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7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.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El 100% de los intercambios col–col están alineados a los Objetivos de Desarrollo Sostenible</a:t>
            </a:r>
          </a:p>
        </p:txBody>
      </p:sp>
      <p:pic>
        <p:nvPicPr>
          <p:cNvPr id="15" name="Shape 188"/>
          <p:cNvPicPr preferRelativeResize="0"/>
          <p:nvPr/>
        </p:nvPicPr>
        <p:blipFill rotWithShape="1">
          <a:blip r:embed="rId5">
            <a:alphaModFix/>
          </a:blip>
          <a:srcRect t="11494" b="13979"/>
          <a:stretch/>
        </p:blipFill>
        <p:spPr>
          <a:xfrm>
            <a:off x="9706218" y="1166631"/>
            <a:ext cx="2072982" cy="62403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Shape 189"/>
          <p:cNvSpPr txBox="1"/>
          <p:nvPr/>
        </p:nvSpPr>
        <p:spPr>
          <a:xfrm>
            <a:off x="8081707" y="607669"/>
            <a:ext cx="1364294" cy="1836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SzPct val="25000"/>
            </a:pPr>
            <a:r>
              <a:rPr lang="en-US" sz="2400" b="1" dirty="0" smtClean="0"/>
              <a:t>94%</a:t>
            </a:r>
            <a:r>
              <a:rPr lang="en-US" sz="2400" dirty="0" smtClean="0"/>
              <a:t> </a:t>
            </a:r>
            <a:endParaRPr lang="es-CO" sz="24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1" name="Shape 215"/>
          <p:cNvSpPr/>
          <p:nvPr/>
        </p:nvSpPr>
        <p:spPr>
          <a:xfrm>
            <a:off x="10238534" y="594954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Rectángulo 21"/>
          <p:cNvSpPr/>
          <p:nvPr/>
        </p:nvSpPr>
        <p:spPr>
          <a:xfrm>
            <a:off x="10218552" y="804169"/>
            <a:ext cx="1540806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lnSpc>
                <a:spcPct val="90000"/>
              </a:lnSpc>
              <a:buClr>
                <a:schemeClr val="dk1"/>
              </a:buClr>
            </a:pPr>
            <a:r>
              <a:rPr lang="es-CO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Avance </a:t>
            </a:r>
            <a:r>
              <a:rPr lang="es-CO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gestión</a:t>
            </a:r>
            <a:endParaRPr lang="es-CO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3" name="Shape 187"/>
          <p:cNvPicPr preferRelativeResize="0"/>
          <p:nvPr/>
        </p:nvPicPr>
        <p:blipFill rotWithShape="1">
          <a:blip r:embed="rId6">
            <a:alphaModFix/>
          </a:blip>
          <a:srcRect t="18287" b="13864"/>
          <a:stretch/>
        </p:blipFill>
        <p:spPr>
          <a:xfrm>
            <a:off x="7481306" y="1206693"/>
            <a:ext cx="1898813" cy="473544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Rectángulo 33"/>
          <p:cNvSpPr/>
          <p:nvPr/>
        </p:nvSpPr>
        <p:spPr>
          <a:xfrm>
            <a:off x="7262870" y="829274"/>
            <a:ext cx="2303259" cy="3416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lnSpc>
                <a:spcPct val="90000"/>
              </a:lnSpc>
              <a:buClr>
                <a:schemeClr val="dk1"/>
              </a:buClr>
            </a:pPr>
            <a:r>
              <a:rPr lang="es-CO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Avance cumplimiento </a:t>
            </a:r>
            <a:endParaRPr lang="es-CO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1" name="Shape 189"/>
          <p:cNvSpPr txBox="1"/>
          <p:nvPr/>
        </p:nvSpPr>
        <p:spPr>
          <a:xfrm>
            <a:off x="10306808" y="581643"/>
            <a:ext cx="1364294" cy="1836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SzPct val="25000"/>
            </a:pPr>
            <a:r>
              <a:rPr lang="es-CO" sz="2400" b="1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52%</a:t>
            </a:r>
            <a:endParaRPr lang="es-CO" sz="24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68" name="Shape 215"/>
          <p:cNvSpPr/>
          <p:nvPr/>
        </p:nvSpPr>
        <p:spPr>
          <a:xfrm>
            <a:off x="7956891" y="601075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605122"/>
              </p:ext>
            </p:extLst>
          </p:nvPr>
        </p:nvGraphicFramePr>
        <p:xfrm>
          <a:off x="8237838" y="1721708"/>
          <a:ext cx="3624648" cy="3759053"/>
        </p:xfrm>
        <a:graphic>
          <a:graphicData uri="http://schemas.openxmlformats.org/drawingml/2006/table">
            <a:tbl>
              <a:tblPr/>
              <a:tblGrid>
                <a:gridCol w="225713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3675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529314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55%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11143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32%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93124">
                <a:tc>
                  <a:txBody>
                    <a:bodyPr/>
                    <a:lstStyle/>
                    <a:p>
                      <a:pPr marR="0" algn="just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159</a:t>
                      </a:r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US" sz="800" b="1" i="0" u="none" strike="noStrike" cap="none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  <a:sym typeface="Arial"/>
                        </a:rPr>
                        <a:t>Convocatorias</a:t>
                      </a:r>
                      <a:endParaRPr lang="en-US" sz="800" b="1" i="0" u="none" strike="noStrike" cap="non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66,60%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5417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U$134.9 </a:t>
                      </a:r>
                      <a:r>
                        <a:rPr lang="en-US" sz="800" b="1" i="0" u="none" strike="noStrike" cap="none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  <a:sym typeface="Arial"/>
                        </a:rPr>
                        <a:t>mm</a:t>
                      </a:r>
                      <a:endParaRPr lang="en-US" sz="800" b="1" i="0" u="none" strike="noStrike" cap="none" baseline="0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8897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79%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50,03%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65493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94%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50%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67586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100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49,25%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1563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Inciativas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42,33%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11568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</a:t>
                      </a:r>
                      <a:r>
                        <a:rPr lang="en-US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Iniciativas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57,06%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" name="Shape 215"/>
          <p:cNvSpPr/>
          <p:nvPr/>
        </p:nvSpPr>
        <p:spPr>
          <a:xfrm>
            <a:off x="7956891" y="1918543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56891" y="2466364"/>
            <a:ext cx="195089" cy="18899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56891" y="2982413"/>
            <a:ext cx="195089" cy="188992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941544" y="3487380"/>
            <a:ext cx="195089" cy="195089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72325" y="3814437"/>
            <a:ext cx="195089" cy="188992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80950" y="4190097"/>
            <a:ext cx="195089" cy="188992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976610" y="4513906"/>
            <a:ext cx="195089" cy="188992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978780" y="4884052"/>
            <a:ext cx="195089" cy="188992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980950" y="5246893"/>
            <a:ext cx="195089" cy="195089"/>
          </a:xfrm>
          <a:prstGeom prst="rect">
            <a:avLst/>
          </a:prstGeom>
        </p:spPr>
      </p:pic>
      <p:sp>
        <p:nvSpPr>
          <p:cNvPr id="50" name="Shape 215"/>
          <p:cNvSpPr/>
          <p:nvPr/>
        </p:nvSpPr>
        <p:spPr>
          <a:xfrm>
            <a:off x="10238534" y="1912488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51" name="Shape 215"/>
          <p:cNvSpPr/>
          <p:nvPr/>
        </p:nvSpPr>
        <p:spPr>
          <a:xfrm>
            <a:off x="10244928" y="2445225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52" name="Shape 215"/>
          <p:cNvSpPr/>
          <p:nvPr/>
        </p:nvSpPr>
        <p:spPr>
          <a:xfrm>
            <a:off x="10244928" y="3011994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 dirty="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53" name="Shape 215"/>
          <p:cNvSpPr/>
          <p:nvPr/>
        </p:nvSpPr>
        <p:spPr>
          <a:xfrm>
            <a:off x="10244928" y="3488763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 dirty="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54" name="Shape 215"/>
          <p:cNvSpPr/>
          <p:nvPr/>
        </p:nvSpPr>
        <p:spPr>
          <a:xfrm>
            <a:off x="10238534" y="3823430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55" name="Shape 215"/>
          <p:cNvSpPr/>
          <p:nvPr/>
        </p:nvSpPr>
        <p:spPr>
          <a:xfrm>
            <a:off x="10244928" y="4176168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56" name="Shape 215"/>
          <p:cNvSpPr/>
          <p:nvPr/>
        </p:nvSpPr>
        <p:spPr>
          <a:xfrm>
            <a:off x="10244928" y="4539900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 dirty="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60" name="Shape 215"/>
          <p:cNvSpPr/>
          <p:nvPr/>
        </p:nvSpPr>
        <p:spPr>
          <a:xfrm>
            <a:off x="10238534" y="4850589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69" name="Shape 215"/>
          <p:cNvSpPr/>
          <p:nvPr/>
        </p:nvSpPr>
        <p:spPr>
          <a:xfrm>
            <a:off x="10244928" y="5234317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 dirty="0">
              <a:solidFill>
                <a:srgbClr val="FF0000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950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upo 27"/>
          <p:cNvGrpSpPr>
            <a:grpSpLocks noChangeAspect="1"/>
          </p:cNvGrpSpPr>
          <p:nvPr/>
        </p:nvGrpSpPr>
        <p:grpSpPr>
          <a:xfrm>
            <a:off x="659243" y="596867"/>
            <a:ext cx="5052590" cy="746714"/>
            <a:chOff x="1103117" y="221853"/>
            <a:chExt cx="19649144" cy="3131327"/>
          </a:xfrm>
        </p:grpSpPr>
        <p:pic>
          <p:nvPicPr>
            <p:cNvPr id="29" name="Imagen 2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03117" y="221853"/>
              <a:ext cx="9769461" cy="2024698"/>
            </a:xfrm>
            <a:prstGeom prst="rect">
              <a:avLst/>
            </a:prstGeom>
          </p:spPr>
        </p:pic>
        <p:sp>
          <p:nvSpPr>
            <p:cNvPr id="30" name="Rectángulo 29"/>
            <p:cNvSpPr/>
            <p:nvPr/>
          </p:nvSpPr>
          <p:spPr>
            <a:xfrm>
              <a:off x="2631395" y="1626082"/>
              <a:ext cx="18120866" cy="17270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33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0033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conocimiento de valor con países en desarrollo </a:t>
              </a:r>
            </a:p>
          </p:txBody>
        </p:sp>
      </p:grpSp>
      <p:sp>
        <p:nvSpPr>
          <p:cNvPr id="35" name="Rectángulo redondeado 34"/>
          <p:cNvSpPr/>
          <p:nvPr/>
        </p:nvSpPr>
        <p:spPr>
          <a:xfrm>
            <a:off x="644954" y="3017099"/>
            <a:ext cx="6258735" cy="288000"/>
          </a:xfrm>
          <a:prstGeom prst="roundRect">
            <a:avLst/>
          </a:prstGeom>
          <a:solidFill>
            <a:srgbClr val="E9FD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4.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Producir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5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nuevos estudios de caso para consolidar el Portafolio de Saber Hacer Colombia</a:t>
            </a:r>
          </a:p>
        </p:txBody>
      </p:sp>
      <p:sp>
        <p:nvSpPr>
          <p:cNvPr id="37" name="Rectángulo redondeado 36"/>
          <p:cNvSpPr/>
          <p:nvPr/>
        </p:nvSpPr>
        <p:spPr>
          <a:xfrm>
            <a:off x="644953" y="3942920"/>
            <a:ext cx="6258735" cy="638005"/>
          </a:xfrm>
          <a:prstGeom prst="roundRect">
            <a:avLst/>
          </a:prstGeom>
          <a:solidFill>
            <a:srgbClr val="E9FD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6.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Realizar al menos 10 actividades de cooperación sur-sur en las que se de a conocer la metodología  “Saber Hacer Colombia”; y al menos una actividad para dar a conocer el 100% de las buenas prácticas documentadas. </a:t>
            </a:r>
          </a:p>
        </p:txBody>
      </p:sp>
      <p:sp>
        <p:nvSpPr>
          <p:cNvPr id="38" name="Rectángulo redondeado 37"/>
          <p:cNvSpPr/>
          <p:nvPr/>
        </p:nvSpPr>
        <p:spPr>
          <a:xfrm>
            <a:off x="644957" y="4728369"/>
            <a:ext cx="6258734" cy="432000"/>
          </a:xfrm>
          <a:prstGeom prst="roundRect">
            <a:avLst/>
          </a:prstGeom>
          <a:solidFill>
            <a:srgbClr val="E9FD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7.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Asegurar la disponibilidad de recursos para la atención del 100% de solicitudes de asistencia internacional, de acuerdo con el reglamento de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FOCAI y los acuerdos con Cancillería.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39" name="Rectángulo redondeado 38"/>
          <p:cNvSpPr/>
          <p:nvPr/>
        </p:nvSpPr>
        <p:spPr>
          <a:xfrm>
            <a:off x="644952" y="1849931"/>
            <a:ext cx="6258735" cy="288000"/>
          </a:xfrm>
          <a:prstGeom prst="roundRect">
            <a:avLst/>
          </a:prstGeom>
          <a:solidFill>
            <a:srgbClr val="E9FD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1. Implementar  50</a:t>
            </a:r>
            <a:r>
              <a:rPr kumimoji="0" lang="es-CO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proyectos de cooperación sur –sur y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triangular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0" name="Rectángulo redondeado 39"/>
          <p:cNvSpPr/>
          <p:nvPr/>
        </p:nvSpPr>
        <p:spPr>
          <a:xfrm>
            <a:off x="644948" y="2238663"/>
            <a:ext cx="6258734" cy="288000"/>
          </a:xfrm>
          <a:prstGeom prst="roundRect">
            <a:avLst/>
          </a:prstGeom>
          <a:solidFill>
            <a:srgbClr val="E9FD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2. Comprometer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el 100% de los recursos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asignados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al FOCAI y al proyecto de inversión </a:t>
            </a:r>
          </a:p>
        </p:txBody>
      </p:sp>
      <p:sp>
        <p:nvSpPr>
          <p:cNvPr id="41" name="Rectángulo redondeado 40"/>
          <p:cNvSpPr/>
          <p:nvPr/>
        </p:nvSpPr>
        <p:spPr>
          <a:xfrm>
            <a:off x="644957" y="1397894"/>
            <a:ext cx="6258731" cy="375958"/>
          </a:xfrm>
          <a:prstGeom prst="roundRect">
            <a:avLst>
              <a:gd name="adj" fmla="val 8613"/>
            </a:avLst>
          </a:prstGeom>
          <a:solidFill>
            <a:srgbClr val="124E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Aharoni" panose="02010803020104030203" pitchFamily="2" charset="-79"/>
              </a:rPr>
              <a:t>ENTREGABLE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Aharoni" panose="02010803020104030203" pitchFamily="2" charset="-79"/>
            </a:endParaRPr>
          </a:p>
        </p:txBody>
      </p:sp>
      <p:sp>
        <p:nvSpPr>
          <p:cNvPr id="54" name="Rectángulo redondeado 53"/>
          <p:cNvSpPr/>
          <p:nvPr/>
        </p:nvSpPr>
        <p:spPr>
          <a:xfrm>
            <a:off x="644952" y="3416577"/>
            <a:ext cx="6258735" cy="432000"/>
          </a:xfrm>
          <a:prstGeom prst="roundRect">
            <a:avLst/>
          </a:prstGeom>
          <a:solidFill>
            <a:srgbClr val="E9FD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5. 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Intercambiar el </a:t>
            </a: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10</a:t>
            </a: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% de las iniciativas documentadas a través de Saber Hacer Colombia con socios externos e internos                  </a:t>
            </a:r>
          </a:p>
        </p:txBody>
      </p:sp>
      <p:sp>
        <p:nvSpPr>
          <p:cNvPr id="55" name="Rectángulo redondeado 54"/>
          <p:cNvSpPr/>
          <p:nvPr/>
        </p:nvSpPr>
        <p:spPr>
          <a:xfrm>
            <a:off x="644948" y="2609693"/>
            <a:ext cx="6258734" cy="288000"/>
          </a:xfrm>
          <a:prstGeom prst="roundRect">
            <a:avLst/>
          </a:prstGeom>
          <a:solidFill>
            <a:srgbClr val="E9FD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3. Incorporar el modelo de agregación de valor al 40% de los proyectos formulados en 2018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3" name="Shape 188"/>
          <p:cNvPicPr preferRelativeResize="0"/>
          <p:nvPr/>
        </p:nvPicPr>
        <p:blipFill rotWithShape="1">
          <a:blip r:embed="rId5">
            <a:alphaModFix/>
          </a:blip>
          <a:srcRect t="11494" b="13979"/>
          <a:stretch/>
        </p:blipFill>
        <p:spPr>
          <a:xfrm>
            <a:off x="9285159" y="1225901"/>
            <a:ext cx="2072982" cy="62403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189"/>
          <p:cNvSpPr txBox="1"/>
          <p:nvPr/>
        </p:nvSpPr>
        <p:spPr>
          <a:xfrm>
            <a:off x="9791351" y="693770"/>
            <a:ext cx="1364294" cy="1836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SzPct val="25000"/>
            </a:pPr>
            <a:r>
              <a:rPr lang="es-CO" sz="2400" b="1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55%</a:t>
            </a:r>
            <a:endParaRPr lang="es-CO" sz="24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9" name="Shape 215"/>
          <p:cNvSpPr/>
          <p:nvPr/>
        </p:nvSpPr>
        <p:spPr>
          <a:xfrm>
            <a:off x="9791351" y="690491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9703095" y="905569"/>
            <a:ext cx="1540806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lnSpc>
                <a:spcPct val="90000"/>
              </a:lnSpc>
              <a:buClr>
                <a:schemeClr val="dk1"/>
              </a:buClr>
            </a:pPr>
            <a:r>
              <a:rPr lang="es-CO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Avance </a:t>
            </a:r>
            <a:r>
              <a:rPr lang="es-CO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gestión</a:t>
            </a:r>
            <a:endParaRPr lang="es-CO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4" name="Shape 187"/>
          <p:cNvPicPr preferRelativeResize="0"/>
          <p:nvPr/>
        </p:nvPicPr>
        <p:blipFill rotWithShape="1">
          <a:blip r:embed="rId6">
            <a:alphaModFix/>
          </a:blip>
          <a:srcRect t="18287" b="13864"/>
          <a:stretch/>
        </p:blipFill>
        <p:spPr>
          <a:xfrm>
            <a:off x="6965849" y="1225901"/>
            <a:ext cx="1898813" cy="473544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Rectángulo 35"/>
          <p:cNvSpPr/>
          <p:nvPr/>
        </p:nvSpPr>
        <p:spPr>
          <a:xfrm>
            <a:off x="7184455" y="930674"/>
            <a:ext cx="1866217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lnSpc>
                <a:spcPct val="90000"/>
              </a:lnSpc>
              <a:buClr>
                <a:schemeClr val="dk1"/>
              </a:buClr>
            </a:pPr>
            <a:r>
              <a:rPr lang="es-CO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Avance Cumplimiento </a:t>
            </a:r>
            <a:endParaRPr lang="es-CO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6" name="Shape 189"/>
          <p:cNvSpPr txBox="1"/>
          <p:nvPr/>
        </p:nvSpPr>
        <p:spPr>
          <a:xfrm>
            <a:off x="7615288" y="696242"/>
            <a:ext cx="1364294" cy="1836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SzPct val="25000"/>
            </a:pPr>
            <a:r>
              <a:rPr lang="es-CO" sz="2400" b="1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96%</a:t>
            </a:r>
            <a:endParaRPr lang="es-CO" sz="24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67" name="Shape 215"/>
          <p:cNvSpPr/>
          <p:nvPr/>
        </p:nvSpPr>
        <p:spPr>
          <a:xfrm>
            <a:off x="7532611" y="717931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9" name="Tabla 7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885812"/>
              </p:ext>
            </p:extLst>
          </p:nvPr>
        </p:nvGraphicFramePr>
        <p:xfrm>
          <a:off x="7743568" y="1769603"/>
          <a:ext cx="3614572" cy="3510851"/>
        </p:xfrm>
        <a:graphic>
          <a:graphicData uri="http://schemas.openxmlformats.org/drawingml/2006/table">
            <a:tbl>
              <a:tblPr/>
              <a:tblGrid>
                <a:gridCol w="24054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091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4613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24</a:t>
                      </a:r>
                      <a:r>
                        <a:rPr lang="en-US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P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royectos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48,80%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87179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2958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12%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69%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61319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 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Estudios de caso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82587">
                <a:tc>
                  <a:txBody>
                    <a:bodyPr/>
                    <a:lstStyle/>
                    <a:p>
                      <a:pPr marR="0" algn="just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3,75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% </a:t>
                      </a:r>
                      <a:endParaRPr lang="en-US" sz="800" b="1" i="0" u="none" strike="noStrike" cap="non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44%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41406">
                <a:tc>
                  <a:txBody>
                    <a:bodyPr/>
                    <a:lstStyle/>
                    <a:p>
                      <a:pPr marR="0" algn="just" rtl="0" font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  <a:sym typeface="Arial"/>
                        </a:rPr>
                        <a:t>4</a:t>
                      </a:r>
                      <a:r>
                        <a:rPr lang="en-US" sz="1800" b="1" i="0" u="none" strike="noStrike" cap="none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en-US" sz="800" b="1" i="0" u="none" strike="noStrike" cap="none" baseline="0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  <a:sym typeface="Arial"/>
                        </a:rPr>
                        <a:t>Actividades</a:t>
                      </a:r>
                      <a:endParaRPr lang="en-US" sz="800" b="1" i="0" u="none" strike="noStrike" cap="non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42,50%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50789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66,50%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2" name="Shape 215"/>
          <p:cNvSpPr/>
          <p:nvPr/>
        </p:nvSpPr>
        <p:spPr>
          <a:xfrm>
            <a:off x="7549001" y="1939461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23" name="Shape 215"/>
          <p:cNvSpPr/>
          <p:nvPr/>
        </p:nvSpPr>
        <p:spPr>
          <a:xfrm>
            <a:off x="7534176" y="2332203"/>
            <a:ext cx="179742" cy="179999"/>
          </a:xfrm>
          <a:prstGeom prst="ellipse">
            <a:avLst/>
          </a:prstGeom>
          <a:solidFill>
            <a:srgbClr val="FFFF00"/>
          </a:solidFill>
          <a:ln w="12700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24" name="Shape 215"/>
          <p:cNvSpPr/>
          <p:nvPr/>
        </p:nvSpPr>
        <p:spPr>
          <a:xfrm>
            <a:off x="7527284" y="2709802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25" name="Shape 215"/>
          <p:cNvSpPr/>
          <p:nvPr/>
        </p:nvSpPr>
        <p:spPr>
          <a:xfrm>
            <a:off x="7520392" y="3124181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26" name="Shape 215"/>
          <p:cNvSpPr/>
          <p:nvPr/>
        </p:nvSpPr>
        <p:spPr>
          <a:xfrm>
            <a:off x="7519581" y="4191676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27" name="Shape 215"/>
          <p:cNvSpPr/>
          <p:nvPr/>
        </p:nvSpPr>
        <p:spPr>
          <a:xfrm>
            <a:off x="7527284" y="3582710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31" name="Shape 215"/>
          <p:cNvSpPr/>
          <p:nvPr/>
        </p:nvSpPr>
        <p:spPr>
          <a:xfrm>
            <a:off x="7534176" y="4872951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32" name="Shape 215"/>
          <p:cNvSpPr/>
          <p:nvPr/>
        </p:nvSpPr>
        <p:spPr>
          <a:xfrm>
            <a:off x="9816122" y="1920089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33" name="Shape 215"/>
          <p:cNvSpPr/>
          <p:nvPr/>
        </p:nvSpPr>
        <p:spPr>
          <a:xfrm>
            <a:off x="9816122" y="2320252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42" name="Shape 215"/>
          <p:cNvSpPr/>
          <p:nvPr/>
        </p:nvSpPr>
        <p:spPr>
          <a:xfrm>
            <a:off x="9820234" y="2700462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43" name="Shape 215"/>
          <p:cNvSpPr/>
          <p:nvPr/>
        </p:nvSpPr>
        <p:spPr>
          <a:xfrm>
            <a:off x="9816122" y="3121950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44" name="Shape 215"/>
          <p:cNvSpPr/>
          <p:nvPr/>
        </p:nvSpPr>
        <p:spPr>
          <a:xfrm>
            <a:off x="9816122" y="4171922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45" name="Shape 215"/>
          <p:cNvSpPr/>
          <p:nvPr/>
        </p:nvSpPr>
        <p:spPr>
          <a:xfrm>
            <a:off x="9841773" y="3572541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46" name="Shape 215"/>
          <p:cNvSpPr/>
          <p:nvPr/>
        </p:nvSpPr>
        <p:spPr>
          <a:xfrm>
            <a:off x="9816122" y="4872951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3497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redondeado 1"/>
          <p:cNvSpPr/>
          <p:nvPr/>
        </p:nvSpPr>
        <p:spPr>
          <a:xfrm>
            <a:off x="823834" y="3569091"/>
            <a:ext cx="6258735" cy="513160"/>
          </a:xfrm>
          <a:prstGeom prst="roundRect">
            <a:avLst/>
          </a:prstGeom>
          <a:solidFill>
            <a:srgbClr val="9A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914400"/>
            <a:r>
              <a:rPr lang="es-CO" sz="1200" dirty="0" smtClean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3. </a:t>
            </a:r>
            <a:r>
              <a:rPr lang="es-CO" sz="1200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Crear al menos 1 espacio físico y 1 virtual para visibilizar los resultados de la gestión de la agencia en el cuatrienio (rendición de cuentas)</a:t>
            </a:r>
          </a:p>
        </p:txBody>
      </p:sp>
      <p:sp>
        <p:nvSpPr>
          <p:cNvPr id="4" name="Rectángulo redondeado 3"/>
          <p:cNvSpPr/>
          <p:nvPr/>
        </p:nvSpPr>
        <p:spPr>
          <a:xfrm>
            <a:off x="823832" y="4466583"/>
            <a:ext cx="6258735" cy="486521"/>
          </a:xfrm>
          <a:prstGeom prst="roundRect">
            <a:avLst/>
          </a:prstGeom>
          <a:solidFill>
            <a:srgbClr val="9A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defTabSz="914400"/>
            <a:r>
              <a:rPr lang="es-CO" sz="1200" dirty="0" smtClean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4. </a:t>
            </a:r>
            <a:r>
              <a:rPr lang="es-CO" sz="1200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Desarrollar </a:t>
            </a:r>
            <a:r>
              <a:rPr lang="es-CO" sz="1200" dirty="0" smtClean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una </a:t>
            </a:r>
            <a:r>
              <a:rPr lang="es-CO" sz="1200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campaña de posicionamiento de Colombia como oferente de cooperación </a:t>
            </a:r>
            <a:r>
              <a:rPr lang="es-CO" sz="1200" dirty="0" smtClean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Sur-Sur en la que participen al menos 5 Agencias-Departamentos de CI</a:t>
            </a:r>
            <a:endParaRPr lang="es-CO" sz="1200" dirty="0">
              <a:solidFill>
                <a:prstClr val="black"/>
              </a:solidFill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Rectángulo redondeado 4"/>
          <p:cNvSpPr/>
          <p:nvPr/>
        </p:nvSpPr>
        <p:spPr>
          <a:xfrm>
            <a:off x="823836" y="2717285"/>
            <a:ext cx="6258734" cy="475710"/>
          </a:xfrm>
          <a:prstGeom prst="roundRect">
            <a:avLst/>
          </a:prstGeom>
          <a:solidFill>
            <a:srgbClr val="9A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CO" sz="1200" dirty="0" smtClean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r>
              <a:rPr lang="es-CO" sz="1200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. Crear al menos 3 espacios de articulación con el sector privado, en los que participen al menos 20 representantes de alto nivel del sector, para afianzar la estrategia de privados-APC-Colombia</a:t>
            </a:r>
          </a:p>
        </p:txBody>
      </p:sp>
      <p:sp>
        <p:nvSpPr>
          <p:cNvPr id="6" name="Rectángulo redondeado 5"/>
          <p:cNvSpPr/>
          <p:nvPr/>
        </p:nvSpPr>
        <p:spPr>
          <a:xfrm>
            <a:off x="834477" y="1366314"/>
            <a:ext cx="6258731" cy="413470"/>
          </a:xfrm>
          <a:prstGeom prst="roundRect">
            <a:avLst>
              <a:gd name="adj" fmla="val 8613"/>
            </a:avLst>
          </a:prstGeom>
          <a:solidFill>
            <a:srgbClr val="124E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erlin Sans FB Demi" panose="020E0802020502020306" pitchFamily="34" charset="0"/>
                <a:ea typeface="+mn-ea"/>
                <a:cs typeface="Aharoni" panose="02010803020104030203" pitchFamily="2" charset="-79"/>
              </a:rPr>
              <a:t>ENTREGABLE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Berlin Sans FB Demi" panose="020E0802020502020306" pitchFamily="34" charset="0"/>
              <a:ea typeface="+mn-ea"/>
              <a:cs typeface="Aharoni" panose="02010803020104030203" pitchFamily="2" charset="-79"/>
            </a:endParaRPr>
          </a:p>
        </p:txBody>
      </p:sp>
      <p:sp>
        <p:nvSpPr>
          <p:cNvPr id="13" name="Rectángulo redondeado 12"/>
          <p:cNvSpPr/>
          <p:nvPr/>
        </p:nvSpPr>
        <p:spPr>
          <a:xfrm>
            <a:off x="834473" y="2035806"/>
            <a:ext cx="6269374" cy="396000"/>
          </a:xfrm>
          <a:prstGeom prst="roundRect">
            <a:avLst/>
          </a:prstGeom>
          <a:solidFill>
            <a:srgbClr val="9AD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defTabSz="914400">
              <a:defRPr/>
            </a:pPr>
            <a:r>
              <a:rPr kumimoji="0" lang="es-CO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1. </a:t>
            </a:r>
            <a:r>
              <a:rPr lang="es-CO" sz="1200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Implementar el 100</a:t>
            </a:r>
            <a:r>
              <a:rPr lang="es-CO" sz="1200" dirty="0" smtClean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% del </a:t>
            </a:r>
            <a:r>
              <a:rPr lang="es-CO" sz="1200" dirty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Sistema </a:t>
            </a:r>
            <a:r>
              <a:rPr lang="es-CO" sz="1200" dirty="0" smtClean="0">
                <a:solidFill>
                  <a:prstClr val="black"/>
                </a:solidFill>
                <a:latin typeface="Calibri Light"/>
                <a:ea typeface="Arial Unicode MS" panose="020B0604020202020204" pitchFamily="34" charset="-128"/>
                <a:cs typeface="Arial Unicode MS" panose="020B0604020202020204" pitchFamily="34" charset="-128"/>
              </a:rPr>
              <a:t>de Información de Cooperación Internacional – CICLOPE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pSp>
        <p:nvGrpSpPr>
          <p:cNvPr id="22" name="Grupo 21"/>
          <p:cNvGrpSpPr>
            <a:grpSpLocks noChangeAspect="1"/>
          </p:cNvGrpSpPr>
          <p:nvPr/>
        </p:nvGrpSpPr>
        <p:grpSpPr>
          <a:xfrm>
            <a:off x="873031" y="561975"/>
            <a:ext cx="5833087" cy="766275"/>
            <a:chOff x="2259127" y="728978"/>
            <a:chExt cx="14361433" cy="1886373"/>
          </a:xfrm>
        </p:grpSpPr>
        <p:pic>
          <p:nvPicPr>
            <p:cNvPr id="23" name="Imagen 2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59127" y="728978"/>
              <a:ext cx="6560472" cy="1053452"/>
            </a:xfrm>
            <a:prstGeom prst="rect">
              <a:avLst/>
            </a:prstGeom>
          </p:spPr>
        </p:pic>
        <p:sp>
          <p:nvSpPr>
            <p:cNvPr id="24" name="Rectángulo 23"/>
            <p:cNvSpPr/>
            <p:nvPr/>
          </p:nvSpPr>
          <p:spPr>
            <a:xfrm>
              <a:off x="3638203" y="1523944"/>
              <a:ext cx="12982357" cy="10914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CO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009999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los resultados de la Cooperación Internacional</a:t>
              </a:r>
            </a:p>
          </p:txBody>
        </p:sp>
      </p:grpSp>
      <p:sp>
        <p:nvSpPr>
          <p:cNvPr id="19" name="CuadroTexto 18"/>
          <p:cNvSpPr txBox="1"/>
          <p:nvPr/>
        </p:nvSpPr>
        <p:spPr>
          <a:xfrm>
            <a:off x="149805" y="5897366"/>
            <a:ext cx="600441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050" dirty="0" smtClean="0"/>
              <a:t>* Asistentes al espacio físico creado</a:t>
            </a:r>
          </a:p>
          <a:p>
            <a:r>
              <a:rPr lang="es-CO" sz="1050" dirty="0" smtClean="0"/>
              <a:t>** Visitas digitales al espacio virtual creado</a:t>
            </a:r>
            <a:endParaRPr lang="es-CO" sz="1050" dirty="0"/>
          </a:p>
        </p:txBody>
      </p:sp>
      <p:pic>
        <p:nvPicPr>
          <p:cNvPr id="11" name="Shape 188"/>
          <p:cNvPicPr preferRelativeResize="0"/>
          <p:nvPr/>
        </p:nvPicPr>
        <p:blipFill rotWithShape="1">
          <a:blip r:embed="rId4">
            <a:alphaModFix/>
          </a:blip>
          <a:srcRect t="11494" b="13979"/>
          <a:stretch/>
        </p:blipFill>
        <p:spPr>
          <a:xfrm>
            <a:off x="9585558" y="1257417"/>
            <a:ext cx="2072982" cy="62403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Shape 189"/>
          <p:cNvSpPr txBox="1"/>
          <p:nvPr/>
        </p:nvSpPr>
        <p:spPr>
          <a:xfrm>
            <a:off x="10046817" y="747429"/>
            <a:ext cx="1364294" cy="1836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SzPct val="25000"/>
            </a:pPr>
            <a:r>
              <a:rPr lang="es-CO" sz="2400" b="1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70%</a:t>
            </a:r>
            <a:endParaRPr lang="es-CO" sz="24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8" name="Shape 215"/>
          <p:cNvSpPr/>
          <p:nvPr/>
        </p:nvSpPr>
        <p:spPr>
          <a:xfrm>
            <a:off x="10091750" y="768151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10003494" y="937085"/>
            <a:ext cx="1540806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lnSpc>
                <a:spcPct val="90000"/>
              </a:lnSpc>
              <a:buClr>
                <a:schemeClr val="dk1"/>
              </a:buClr>
            </a:pPr>
            <a:r>
              <a:rPr lang="es-CO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Avance </a:t>
            </a:r>
            <a:r>
              <a:rPr lang="es-CO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gestión</a:t>
            </a:r>
            <a:endParaRPr lang="es-CO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4" name="Shape 187"/>
          <p:cNvPicPr preferRelativeResize="0"/>
          <p:nvPr/>
        </p:nvPicPr>
        <p:blipFill rotWithShape="1">
          <a:blip r:embed="rId5">
            <a:alphaModFix/>
          </a:blip>
          <a:srcRect t="18287" b="13864"/>
          <a:stretch/>
        </p:blipFill>
        <p:spPr>
          <a:xfrm>
            <a:off x="7266248" y="1257417"/>
            <a:ext cx="1898813" cy="473544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Rectángulo 34"/>
          <p:cNvSpPr/>
          <p:nvPr/>
        </p:nvSpPr>
        <p:spPr>
          <a:xfrm>
            <a:off x="7484854" y="962190"/>
            <a:ext cx="1866217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lnSpc>
                <a:spcPct val="90000"/>
              </a:lnSpc>
              <a:buClr>
                <a:schemeClr val="dk1"/>
              </a:buClr>
            </a:pPr>
            <a:r>
              <a:rPr lang="es-CO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Avance Cumplimiento </a:t>
            </a:r>
            <a:endParaRPr lang="es-CO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Shape 189"/>
          <p:cNvSpPr txBox="1"/>
          <p:nvPr/>
        </p:nvSpPr>
        <p:spPr>
          <a:xfrm>
            <a:off x="7900067" y="753385"/>
            <a:ext cx="1364294" cy="1836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SzPct val="25000"/>
            </a:pPr>
            <a:r>
              <a:rPr lang="es-CO" sz="2400" b="1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59%</a:t>
            </a:r>
            <a:endParaRPr lang="es-CO" sz="24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59" name="Shape 215"/>
          <p:cNvSpPr/>
          <p:nvPr/>
        </p:nvSpPr>
        <p:spPr>
          <a:xfrm>
            <a:off x="8035912" y="751101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1" name="Tabla 7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686036"/>
              </p:ext>
            </p:extLst>
          </p:nvPr>
        </p:nvGraphicFramePr>
        <p:xfrm>
          <a:off x="8215654" y="1838963"/>
          <a:ext cx="3328646" cy="3224453"/>
        </p:xfrm>
        <a:graphic>
          <a:graphicData uri="http://schemas.openxmlformats.org/drawingml/2006/table">
            <a:tbl>
              <a:tblPr/>
              <a:tblGrid>
                <a:gridCol w="219697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3167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70367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75%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35,74%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82378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15 </a:t>
                      </a:r>
                      <a:r>
                        <a:rPr lang="en-US" sz="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Representantes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74,85%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97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88,30%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9907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 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Agencias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  80,40%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1" name="Shape 215"/>
          <p:cNvSpPr/>
          <p:nvPr/>
        </p:nvSpPr>
        <p:spPr>
          <a:xfrm>
            <a:off x="8011543" y="2882201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25" name="Shape 215"/>
          <p:cNvSpPr/>
          <p:nvPr/>
        </p:nvSpPr>
        <p:spPr>
          <a:xfrm>
            <a:off x="8011543" y="3755209"/>
            <a:ext cx="179742" cy="179999"/>
          </a:xfrm>
          <a:prstGeom prst="ellipse">
            <a:avLst/>
          </a:prstGeom>
          <a:solidFill>
            <a:srgbClr val="FF0000"/>
          </a:solidFill>
          <a:ln w="12700" cap="flat" cmpd="sng">
            <a:solidFill>
              <a:srgbClr val="FF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26" name="Shape 215"/>
          <p:cNvSpPr/>
          <p:nvPr/>
        </p:nvSpPr>
        <p:spPr>
          <a:xfrm>
            <a:off x="8011543" y="4578913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27" name="Shape 215"/>
          <p:cNvSpPr/>
          <p:nvPr/>
        </p:nvSpPr>
        <p:spPr>
          <a:xfrm>
            <a:off x="8011543" y="2113679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28" name="Shape 215"/>
          <p:cNvSpPr/>
          <p:nvPr/>
        </p:nvSpPr>
        <p:spPr>
          <a:xfrm>
            <a:off x="10091750" y="2907439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29" name="Shape 215"/>
          <p:cNvSpPr/>
          <p:nvPr/>
        </p:nvSpPr>
        <p:spPr>
          <a:xfrm>
            <a:off x="10091750" y="3809322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30" name="Shape 215"/>
          <p:cNvSpPr/>
          <p:nvPr/>
        </p:nvSpPr>
        <p:spPr>
          <a:xfrm>
            <a:off x="10091750" y="4633026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31" name="Shape 215"/>
          <p:cNvSpPr/>
          <p:nvPr/>
        </p:nvSpPr>
        <p:spPr>
          <a:xfrm>
            <a:off x="10091750" y="2131837"/>
            <a:ext cx="179742" cy="179999"/>
          </a:xfrm>
          <a:prstGeom prst="ellipse">
            <a:avLst/>
          </a:prstGeom>
          <a:solidFill>
            <a:srgbClr val="FFFF00"/>
          </a:solidFill>
          <a:ln w="12700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189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/>
          <p:nvPr/>
        </p:nvSpPr>
        <p:spPr>
          <a:xfrm>
            <a:off x="547964" y="1755935"/>
            <a:ext cx="6419038" cy="417509"/>
          </a:xfrm>
          <a:prstGeom prst="roundRect">
            <a:avLst>
              <a:gd name="adj" fmla="val 16667"/>
            </a:avLst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just">
              <a:buSzPct val="25000"/>
              <a:defRPr/>
            </a:pPr>
            <a:r>
              <a:rPr lang="es-CO" sz="1200" dirty="0">
                <a:solidFill>
                  <a:srgbClr val="7030A0"/>
                </a:solidFill>
                <a:latin typeface="Calibri Light" panose="020F0302020204030204" pitchFamily="34" charset="0"/>
                <a:ea typeface="Arimo"/>
                <a:cs typeface="Calibri Light" panose="020F0302020204030204" pitchFamily="34" charset="0"/>
                <a:sym typeface="Arimo"/>
              </a:rPr>
              <a:t>1. Diseñar e implementar un Plan Estratégico de Comunicación interna en coherencia con los requerimientos de la </a:t>
            </a:r>
            <a:r>
              <a:rPr lang="es-CO" sz="1200" dirty="0" smtClean="0">
                <a:solidFill>
                  <a:srgbClr val="7030A0"/>
                </a:solidFill>
                <a:latin typeface="Calibri Light" panose="020F0302020204030204" pitchFamily="34" charset="0"/>
                <a:ea typeface="Arimo"/>
                <a:cs typeface="Calibri Light" panose="020F0302020204030204" pitchFamily="34" charset="0"/>
                <a:sym typeface="Arimo"/>
              </a:rPr>
              <a:t>Entidad.</a:t>
            </a:r>
            <a:endParaRPr lang="es-CO" sz="1200" dirty="0">
              <a:solidFill>
                <a:srgbClr val="7030A0"/>
              </a:solidFill>
              <a:latin typeface="Calibri Light" panose="020F0302020204030204" pitchFamily="34" charset="0"/>
              <a:ea typeface="Arimo"/>
              <a:cs typeface="Calibri Light" panose="020F0302020204030204" pitchFamily="34" charset="0"/>
              <a:sym typeface="Arimo"/>
            </a:endParaRPr>
          </a:p>
        </p:txBody>
      </p:sp>
      <p:sp>
        <p:nvSpPr>
          <p:cNvPr id="307" name="Shape 307"/>
          <p:cNvSpPr/>
          <p:nvPr/>
        </p:nvSpPr>
        <p:spPr>
          <a:xfrm>
            <a:off x="547964" y="2871287"/>
            <a:ext cx="6419038" cy="432000"/>
          </a:xfrm>
          <a:prstGeom prst="roundRect">
            <a:avLst>
              <a:gd name="adj" fmla="val 5536"/>
            </a:avLst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just">
              <a:buSzPct val="25000"/>
            </a:pPr>
            <a:r>
              <a:rPr lang="es-CO" sz="1200" dirty="0">
                <a:solidFill>
                  <a:srgbClr val="7030A0"/>
                </a:solidFill>
                <a:latin typeface="Calibri Light" panose="020F0302020204030204" pitchFamily="34" charset="0"/>
                <a:ea typeface="Arimo"/>
                <a:cs typeface="Calibri Light" panose="020F0302020204030204" pitchFamily="34" charset="0"/>
                <a:sym typeface="Arimo"/>
              </a:rPr>
              <a:t>3. </a:t>
            </a:r>
            <a:r>
              <a:rPr lang="es-CO" sz="1200" dirty="0">
                <a:solidFill>
                  <a:srgbClr val="7030A0"/>
                </a:solidFill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Consolidar e Implementar </a:t>
            </a:r>
            <a:r>
              <a:rPr lang="es-CO" sz="1200" dirty="0" smtClean="0">
                <a:solidFill>
                  <a:srgbClr val="7030A0"/>
                </a:solidFill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la </a:t>
            </a:r>
            <a:r>
              <a:rPr lang="es-CO" sz="1200" dirty="0">
                <a:solidFill>
                  <a:srgbClr val="7030A0"/>
                </a:solidFill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Primera Fase </a:t>
            </a:r>
            <a:r>
              <a:rPr lang="es-CO" sz="1200" dirty="0" smtClean="0">
                <a:solidFill>
                  <a:srgbClr val="7030A0"/>
                </a:solidFill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(25%) del </a:t>
            </a:r>
            <a:r>
              <a:rPr lang="es-CO" sz="1200" dirty="0">
                <a:solidFill>
                  <a:srgbClr val="7030A0"/>
                </a:solidFill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Plan Estratégico de Talento Humano, acorde con las Rutas de creación de </a:t>
            </a:r>
            <a:r>
              <a:rPr lang="es-CO" sz="1200" dirty="0" smtClean="0">
                <a:solidFill>
                  <a:srgbClr val="7030A0"/>
                </a:solidFill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Valor.</a:t>
            </a:r>
            <a:endParaRPr lang="es-CO" sz="1200" dirty="0">
              <a:solidFill>
                <a:srgbClr val="7030A0"/>
              </a:solidFill>
              <a:latin typeface="Calibri Light" panose="020F0302020204030204" pitchFamily="34" charset="0"/>
              <a:ea typeface="Arimo"/>
              <a:cs typeface="Calibri Light" panose="020F0302020204030204" pitchFamily="34" charset="0"/>
              <a:sym typeface="Arimo"/>
            </a:endParaRPr>
          </a:p>
        </p:txBody>
      </p:sp>
      <p:sp>
        <p:nvSpPr>
          <p:cNvPr id="308" name="Shape 308"/>
          <p:cNvSpPr/>
          <p:nvPr/>
        </p:nvSpPr>
        <p:spPr>
          <a:xfrm>
            <a:off x="547964" y="2378366"/>
            <a:ext cx="6419038" cy="288000"/>
          </a:xfrm>
          <a:prstGeom prst="roundRect">
            <a:avLst>
              <a:gd name="adj" fmla="val 16667"/>
            </a:avLst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just">
              <a:buSzPct val="25000"/>
            </a:pPr>
            <a:r>
              <a:rPr lang="es-CO" sz="1200" dirty="0">
                <a:solidFill>
                  <a:srgbClr val="7030A0"/>
                </a:solidFill>
                <a:latin typeface="Calibri Light" panose="020F0302020204030204" pitchFamily="34" charset="0"/>
                <a:ea typeface="Arimo"/>
                <a:cs typeface="Calibri Light" panose="020F0302020204030204" pitchFamily="34" charset="0"/>
                <a:sym typeface="Arimo"/>
              </a:rPr>
              <a:t>2. </a:t>
            </a:r>
            <a:r>
              <a:rPr lang="es-CO" sz="1200" dirty="0">
                <a:solidFill>
                  <a:srgbClr val="7030A0"/>
                </a:solidFill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Estrategia de Gestión del Conocimiento formulada e implementada en un 20</a:t>
            </a:r>
            <a:r>
              <a:rPr lang="es-CO" sz="1200" dirty="0" smtClean="0">
                <a:solidFill>
                  <a:srgbClr val="7030A0"/>
                </a:solidFill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%.</a:t>
            </a:r>
            <a:endParaRPr lang="es-CO" sz="1200" dirty="0">
              <a:solidFill>
                <a:srgbClr val="7030A0"/>
              </a:solidFill>
              <a:latin typeface="Calibri Light" panose="020F0302020204030204" pitchFamily="34" charset="0"/>
              <a:ea typeface="Arimo"/>
              <a:cs typeface="Calibri Light" panose="020F0302020204030204" pitchFamily="34" charset="0"/>
              <a:sym typeface="Arimo"/>
            </a:endParaRPr>
          </a:p>
        </p:txBody>
      </p:sp>
      <p:sp>
        <p:nvSpPr>
          <p:cNvPr id="309" name="Shape 309"/>
          <p:cNvSpPr/>
          <p:nvPr/>
        </p:nvSpPr>
        <p:spPr>
          <a:xfrm>
            <a:off x="547964" y="3508208"/>
            <a:ext cx="6419038" cy="432000"/>
          </a:xfrm>
          <a:prstGeom prst="roundRect">
            <a:avLst>
              <a:gd name="adj" fmla="val 5536"/>
            </a:avLst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just">
              <a:buSzPct val="25000"/>
            </a:pPr>
            <a:r>
              <a:rPr lang="es-CO" sz="1200" dirty="0">
                <a:solidFill>
                  <a:srgbClr val="7030A0"/>
                </a:solidFill>
                <a:latin typeface="Calibri Light" panose="020F0302020204030204" pitchFamily="34" charset="0"/>
                <a:ea typeface="Arimo"/>
                <a:cs typeface="Calibri Light" panose="020F0302020204030204" pitchFamily="34" charset="0"/>
                <a:sym typeface="Arimo"/>
              </a:rPr>
              <a:t>4. </a:t>
            </a:r>
            <a:r>
              <a:rPr lang="es-CO" sz="1200" dirty="0">
                <a:solidFill>
                  <a:srgbClr val="7030A0"/>
                </a:solidFill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Implementar las 5 fases de las NICSP en la entidad.</a:t>
            </a:r>
          </a:p>
        </p:txBody>
      </p:sp>
      <p:sp>
        <p:nvSpPr>
          <p:cNvPr id="312" name="Shape 312"/>
          <p:cNvSpPr/>
          <p:nvPr/>
        </p:nvSpPr>
        <p:spPr>
          <a:xfrm>
            <a:off x="547964" y="4782051"/>
            <a:ext cx="6419038" cy="432000"/>
          </a:xfrm>
          <a:prstGeom prst="roundRect">
            <a:avLst>
              <a:gd name="adj" fmla="val 5536"/>
            </a:avLst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just">
              <a:buSzPct val="25000"/>
            </a:pPr>
            <a:r>
              <a:rPr lang="es-CO" sz="1200" dirty="0">
                <a:solidFill>
                  <a:srgbClr val="7030A0"/>
                </a:solidFill>
                <a:latin typeface="Calibri Light" panose="020F0302020204030204" pitchFamily="34" charset="0"/>
                <a:ea typeface="Arimo"/>
                <a:cs typeface="Calibri Light" panose="020F0302020204030204" pitchFamily="34" charset="0"/>
                <a:sym typeface="Arimo"/>
              </a:rPr>
              <a:t>6. </a:t>
            </a:r>
            <a:r>
              <a:rPr lang="es-CO" sz="1200" dirty="0">
                <a:solidFill>
                  <a:srgbClr val="7030A0"/>
                </a:solidFill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Consolidación del Sistema de Gestión Documental acorde al MIPG.</a:t>
            </a:r>
          </a:p>
        </p:txBody>
      </p:sp>
      <p:sp>
        <p:nvSpPr>
          <p:cNvPr id="315" name="Shape 315"/>
          <p:cNvSpPr/>
          <p:nvPr/>
        </p:nvSpPr>
        <p:spPr>
          <a:xfrm>
            <a:off x="547964" y="1248133"/>
            <a:ext cx="6419038" cy="348234"/>
          </a:xfrm>
          <a:prstGeom prst="roundRect">
            <a:avLst>
              <a:gd name="adj" fmla="val 8613"/>
            </a:avLst>
          </a:prstGeom>
          <a:solidFill>
            <a:srgbClr val="124E75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defRPr/>
            </a:pPr>
            <a:r>
              <a:rPr lang="es-CO" sz="1200" dirty="0">
                <a:solidFill>
                  <a:prstClr val="white"/>
                </a:solidFill>
                <a:latin typeface="Berlin Sans FB Demi" panose="020E0802020502020306" pitchFamily="34" charset="0"/>
                <a:cs typeface="Aharoni" panose="02010803020104030203" pitchFamily="2" charset="-79"/>
                <a:sym typeface="Overlock"/>
              </a:rPr>
              <a:t>ENTREGABLE</a:t>
            </a:r>
          </a:p>
        </p:txBody>
      </p:sp>
      <p:sp>
        <p:nvSpPr>
          <p:cNvPr id="47" name="Shape 309"/>
          <p:cNvSpPr/>
          <p:nvPr/>
        </p:nvSpPr>
        <p:spPr>
          <a:xfrm>
            <a:off x="550900" y="4097201"/>
            <a:ext cx="6416102" cy="432000"/>
          </a:xfrm>
          <a:prstGeom prst="roundRect">
            <a:avLst>
              <a:gd name="adj" fmla="val 5536"/>
            </a:avLst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just">
              <a:buSzPct val="25000"/>
            </a:pPr>
            <a:r>
              <a:rPr lang="es-CO" sz="1200" dirty="0">
                <a:solidFill>
                  <a:srgbClr val="7030A0"/>
                </a:solidFill>
                <a:latin typeface="Calibri Light" panose="020F0302020204030204" pitchFamily="34" charset="0"/>
                <a:ea typeface="Arimo"/>
                <a:cs typeface="Calibri Light" panose="020F0302020204030204" pitchFamily="34" charset="0"/>
                <a:sym typeface="Arimo"/>
              </a:rPr>
              <a:t>5. </a:t>
            </a:r>
            <a:r>
              <a:rPr lang="es-CO" sz="1200" dirty="0">
                <a:solidFill>
                  <a:srgbClr val="7030A0"/>
                </a:solidFill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Implementar la estrategia de atención al ciudadano conforme al </a:t>
            </a:r>
            <a:r>
              <a:rPr lang="es-CO" sz="1200" dirty="0" smtClean="0">
                <a:solidFill>
                  <a:srgbClr val="7030A0"/>
                </a:solidFill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MIPG</a:t>
            </a:r>
            <a:endParaRPr lang="es-CO" sz="1200" dirty="0">
              <a:solidFill>
                <a:srgbClr val="7030A0"/>
              </a:solidFill>
              <a:latin typeface="Calibri Light" panose="020F0302020204030204" pitchFamily="34" charset="0"/>
              <a:ea typeface="Arimo"/>
              <a:cs typeface="Calibri Light" panose="020F0302020204030204" pitchFamily="34" charset="0"/>
            </a:endParaRPr>
          </a:p>
        </p:txBody>
      </p:sp>
      <p:grpSp>
        <p:nvGrpSpPr>
          <p:cNvPr id="93" name="Shape 303"/>
          <p:cNvGrpSpPr/>
          <p:nvPr/>
        </p:nvGrpSpPr>
        <p:grpSpPr>
          <a:xfrm>
            <a:off x="547965" y="381213"/>
            <a:ext cx="4935012" cy="672684"/>
            <a:chOff x="609747" y="164907"/>
            <a:chExt cx="15952854" cy="2732616"/>
          </a:xfrm>
        </p:grpSpPr>
        <p:pic>
          <p:nvPicPr>
            <p:cNvPr id="94" name="Shape 304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09747" y="164907"/>
              <a:ext cx="9363712" cy="232890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95" name="Shape 305"/>
            <p:cNvSpPr/>
            <p:nvPr/>
          </p:nvSpPr>
          <p:spPr>
            <a:xfrm>
              <a:off x="2740002" y="1851764"/>
              <a:ext cx="13822599" cy="104575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s-CO" sz="1600" i="1" dirty="0">
                  <a:solidFill>
                    <a:srgbClr val="660066"/>
                  </a:solidFill>
                  <a:latin typeface="Calibri"/>
                  <a:ea typeface="Calibri"/>
                  <a:cs typeface="Calibri"/>
                  <a:sym typeface="Calibri"/>
                </a:rPr>
                <a:t>una APC-Colombia apasionada y efectiva</a:t>
              </a:r>
            </a:p>
          </p:txBody>
        </p:sp>
      </p:grpSp>
      <p:pic>
        <p:nvPicPr>
          <p:cNvPr id="12" name="Shape 188"/>
          <p:cNvPicPr preferRelativeResize="0"/>
          <p:nvPr/>
        </p:nvPicPr>
        <p:blipFill rotWithShape="1">
          <a:blip r:embed="rId4">
            <a:alphaModFix/>
          </a:blip>
          <a:srcRect t="11494" b="13979"/>
          <a:stretch/>
        </p:blipFill>
        <p:spPr>
          <a:xfrm>
            <a:off x="9507581" y="1122823"/>
            <a:ext cx="2072982" cy="62403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Shape 189"/>
          <p:cNvSpPr txBox="1"/>
          <p:nvPr/>
        </p:nvSpPr>
        <p:spPr>
          <a:xfrm>
            <a:off x="10013773" y="590692"/>
            <a:ext cx="1364294" cy="1836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SzPct val="25000"/>
            </a:pPr>
            <a:r>
              <a:rPr lang="es-CO" sz="2400" b="1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58%</a:t>
            </a:r>
            <a:endParaRPr lang="es-CO" sz="24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18" name="Shape 215"/>
          <p:cNvSpPr/>
          <p:nvPr/>
        </p:nvSpPr>
        <p:spPr>
          <a:xfrm>
            <a:off x="10004458" y="599397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9925517" y="802491"/>
            <a:ext cx="1540806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lnSpc>
                <a:spcPct val="90000"/>
              </a:lnSpc>
              <a:buClr>
                <a:schemeClr val="dk1"/>
              </a:buClr>
            </a:pPr>
            <a:r>
              <a:rPr lang="es-CO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Avance </a:t>
            </a:r>
            <a:r>
              <a:rPr lang="es-CO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gestión</a:t>
            </a:r>
            <a:endParaRPr lang="es-CO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" name="Shape 187"/>
          <p:cNvPicPr preferRelativeResize="0"/>
          <p:nvPr/>
        </p:nvPicPr>
        <p:blipFill rotWithShape="1">
          <a:blip r:embed="rId5">
            <a:alphaModFix/>
          </a:blip>
          <a:srcRect t="18287" b="13864"/>
          <a:stretch/>
        </p:blipFill>
        <p:spPr>
          <a:xfrm>
            <a:off x="7188271" y="1122823"/>
            <a:ext cx="1898813" cy="473544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ángulo 30"/>
          <p:cNvSpPr/>
          <p:nvPr/>
        </p:nvSpPr>
        <p:spPr>
          <a:xfrm>
            <a:off x="7406877" y="827596"/>
            <a:ext cx="1866217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lnSpc>
                <a:spcPct val="90000"/>
              </a:lnSpc>
              <a:buClr>
                <a:schemeClr val="dk1"/>
              </a:buClr>
            </a:pPr>
            <a:r>
              <a:rPr lang="es-CO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Avance Cumplimiento </a:t>
            </a:r>
            <a:endParaRPr lang="es-CO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5" name="Shape 189"/>
          <p:cNvSpPr txBox="1"/>
          <p:nvPr/>
        </p:nvSpPr>
        <p:spPr>
          <a:xfrm>
            <a:off x="7591556" y="588045"/>
            <a:ext cx="1364294" cy="1836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SzPct val="25000"/>
            </a:pPr>
            <a:r>
              <a:rPr lang="es-CO" sz="2400" b="1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93%</a:t>
            </a:r>
            <a:endParaRPr lang="es-CO" sz="24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56" name="Shape 215"/>
          <p:cNvSpPr/>
          <p:nvPr/>
        </p:nvSpPr>
        <p:spPr>
          <a:xfrm>
            <a:off x="7718184" y="590692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68" name="Tabla 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4216788"/>
              </p:ext>
            </p:extLst>
          </p:nvPr>
        </p:nvGraphicFramePr>
        <p:xfrm>
          <a:off x="7941275" y="1726139"/>
          <a:ext cx="3639288" cy="3486138"/>
        </p:xfrm>
        <a:graphic>
          <a:graphicData uri="http://schemas.openxmlformats.org/drawingml/2006/table">
            <a:tbl>
              <a:tblPr/>
              <a:tblGrid>
                <a:gridCol w="24219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173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4613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64%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56,80%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193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 </a:t>
                      </a:r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Componentes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54,50%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4314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14,2%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26,40%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3697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72,6%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88,60%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08454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31,250%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9312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38%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26,40%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5" name="Shape 215"/>
          <p:cNvSpPr/>
          <p:nvPr/>
        </p:nvSpPr>
        <p:spPr>
          <a:xfrm>
            <a:off x="7706535" y="1904309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rgbClr val="00B050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36" name="Shape 215"/>
          <p:cNvSpPr/>
          <p:nvPr/>
        </p:nvSpPr>
        <p:spPr>
          <a:xfrm>
            <a:off x="7718184" y="2392250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37" name="Shape 215"/>
          <p:cNvSpPr/>
          <p:nvPr/>
        </p:nvSpPr>
        <p:spPr>
          <a:xfrm>
            <a:off x="7718184" y="2990548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38" name="Shape 215"/>
          <p:cNvSpPr/>
          <p:nvPr/>
        </p:nvSpPr>
        <p:spPr>
          <a:xfrm>
            <a:off x="7718184" y="3572170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39" name="Shape 215"/>
          <p:cNvSpPr/>
          <p:nvPr/>
        </p:nvSpPr>
        <p:spPr>
          <a:xfrm>
            <a:off x="7712732" y="4195111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40" name="Shape 215"/>
          <p:cNvSpPr/>
          <p:nvPr/>
        </p:nvSpPr>
        <p:spPr>
          <a:xfrm>
            <a:off x="7706535" y="4908051"/>
            <a:ext cx="179742" cy="179999"/>
          </a:xfrm>
          <a:prstGeom prst="ellipse">
            <a:avLst/>
          </a:prstGeom>
          <a:solidFill>
            <a:srgbClr val="FFFF00"/>
          </a:solidFill>
          <a:ln w="12700" cap="flat" cmpd="sng">
            <a:solidFill>
              <a:srgbClr val="FFFF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45" name="Shape 215"/>
          <p:cNvSpPr/>
          <p:nvPr/>
        </p:nvSpPr>
        <p:spPr>
          <a:xfrm>
            <a:off x="10013773" y="1904309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46" name="Shape 215"/>
          <p:cNvSpPr/>
          <p:nvPr/>
        </p:nvSpPr>
        <p:spPr>
          <a:xfrm>
            <a:off x="10013773" y="2406927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48" name="Shape 215"/>
          <p:cNvSpPr/>
          <p:nvPr/>
        </p:nvSpPr>
        <p:spPr>
          <a:xfrm>
            <a:off x="10035370" y="2995508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49" name="Shape 215"/>
          <p:cNvSpPr/>
          <p:nvPr/>
        </p:nvSpPr>
        <p:spPr>
          <a:xfrm>
            <a:off x="10035370" y="3606999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50" name="Shape 215"/>
          <p:cNvSpPr/>
          <p:nvPr/>
        </p:nvSpPr>
        <p:spPr>
          <a:xfrm>
            <a:off x="10035370" y="4223201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51" name="Shape 215"/>
          <p:cNvSpPr/>
          <p:nvPr/>
        </p:nvSpPr>
        <p:spPr>
          <a:xfrm>
            <a:off x="10035370" y="4839403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48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Shape 306"/>
          <p:cNvSpPr/>
          <p:nvPr/>
        </p:nvSpPr>
        <p:spPr>
          <a:xfrm>
            <a:off x="667206" y="3251925"/>
            <a:ext cx="6419038" cy="288000"/>
          </a:xfrm>
          <a:prstGeom prst="roundRect">
            <a:avLst>
              <a:gd name="adj" fmla="val 16667"/>
            </a:avLst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just">
              <a:buSzPct val="25000"/>
              <a:defRPr/>
            </a:pPr>
            <a:r>
              <a:rPr lang="es-CO" sz="1200" dirty="0" smtClean="0">
                <a:solidFill>
                  <a:srgbClr val="7030A0"/>
                </a:solidFill>
                <a:latin typeface="Calibri Light" panose="020F0302020204030204" pitchFamily="34" charset="0"/>
                <a:ea typeface="Arimo"/>
                <a:cs typeface="Calibri Light" panose="020F0302020204030204" pitchFamily="34" charset="0"/>
                <a:sym typeface="Arimo"/>
              </a:rPr>
              <a:t>9. </a:t>
            </a:r>
            <a:r>
              <a:rPr lang="es-CO" sz="1200" dirty="0">
                <a:solidFill>
                  <a:srgbClr val="7030A0"/>
                </a:solidFill>
                <a:latin typeface="Calibri Light" panose="020F0302020204030204" pitchFamily="34" charset="0"/>
                <a:ea typeface="Arimo"/>
                <a:cs typeface="Calibri Light" panose="020F0302020204030204" pitchFamily="34" charset="0"/>
                <a:sym typeface="Arimo"/>
              </a:rPr>
              <a:t>Armonizar el proceso de gestión contractual con SECOP II y la normatividad vigente.</a:t>
            </a:r>
          </a:p>
        </p:txBody>
      </p:sp>
      <p:sp>
        <p:nvSpPr>
          <p:cNvPr id="307" name="Shape 307"/>
          <p:cNvSpPr/>
          <p:nvPr/>
        </p:nvSpPr>
        <p:spPr>
          <a:xfrm>
            <a:off x="667206" y="4415502"/>
            <a:ext cx="6419038" cy="432000"/>
          </a:xfrm>
          <a:prstGeom prst="roundRect">
            <a:avLst>
              <a:gd name="adj" fmla="val 5536"/>
            </a:avLst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just">
              <a:buSzPct val="25000"/>
            </a:pPr>
            <a:r>
              <a:rPr lang="es-CO" sz="1200" dirty="0" smtClean="0">
                <a:solidFill>
                  <a:srgbClr val="7030A0"/>
                </a:solidFill>
                <a:latin typeface="Calibri Light" panose="020F0302020204030204" pitchFamily="34" charset="0"/>
                <a:ea typeface="Arimo"/>
                <a:cs typeface="Calibri Light" panose="020F0302020204030204" pitchFamily="34" charset="0"/>
                <a:sym typeface="Arimo"/>
              </a:rPr>
              <a:t>11. </a:t>
            </a:r>
            <a:r>
              <a:rPr lang="es-CO" sz="1200" dirty="0">
                <a:solidFill>
                  <a:srgbClr val="7030A0"/>
                </a:solidFill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Cumplir </a:t>
            </a:r>
            <a:r>
              <a:rPr lang="es-CO" sz="1200" dirty="0" smtClean="0">
                <a:solidFill>
                  <a:srgbClr val="7030A0"/>
                </a:solidFill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al </a:t>
            </a:r>
            <a:r>
              <a:rPr lang="es-CO" sz="1200" dirty="0">
                <a:solidFill>
                  <a:srgbClr val="7030A0"/>
                </a:solidFill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100% con el componente GEL de seguridad de la Información, así como con el seguimiento y mejora continua del MSPI Seguridad digital</a:t>
            </a:r>
            <a:endParaRPr lang="es-CO" sz="1200" dirty="0">
              <a:solidFill>
                <a:srgbClr val="7030A0"/>
              </a:solidFill>
              <a:latin typeface="Calibri Light" panose="020F0302020204030204" pitchFamily="34" charset="0"/>
              <a:ea typeface="Arimo"/>
              <a:cs typeface="Calibri Light" panose="020F0302020204030204" pitchFamily="34" charset="0"/>
              <a:sym typeface="Arimo"/>
            </a:endParaRPr>
          </a:p>
        </p:txBody>
      </p:sp>
      <p:sp>
        <p:nvSpPr>
          <p:cNvPr id="308" name="Shape 308"/>
          <p:cNvSpPr/>
          <p:nvPr/>
        </p:nvSpPr>
        <p:spPr>
          <a:xfrm>
            <a:off x="667206" y="3758024"/>
            <a:ext cx="6419038" cy="439379"/>
          </a:xfrm>
          <a:prstGeom prst="roundRect">
            <a:avLst>
              <a:gd name="adj" fmla="val 16667"/>
            </a:avLst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just">
              <a:buSzPct val="25000"/>
            </a:pPr>
            <a:r>
              <a:rPr lang="es-CO" sz="1200" dirty="0" smtClean="0">
                <a:solidFill>
                  <a:srgbClr val="7030A0"/>
                </a:solidFill>
                <a:latin typeface="Calibri Light" panose="020F0302020204030204" pitchFamily="34" charset="0"/>
                <a:ea typeface="Arimo"/>
                <a:cs typeface="Calibri Light" panose="020F0302020204030204" pitchFamily="34" charset="0"/>
                <a:sym typeface="Arimo"/>
              </a:rPr>
              <a:t>10. </a:t>
            </a:r>
            <a:r>
              <a:rPr lang="es-CO" sz="1200" dirty="0">
                <a:solidFill>
                  <a:srgbClr val="7030A0"/>
                </a:solidFill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Implementar el 100% de los componentes de la estrategia GEL, y asegurar la integración de herramientas y procesos con los lineamientos de </a:t>
            </a:r>
            <a:r>
              <a:rPr lang="es-CO" sz="1200" dirty="0" smtClean="0">
                <a:solidFill>
                  <a:srgbClr val="7030A0"/>
                </a:solidFill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TI de Gobierno </a:t>
            </a:r>
            <a:r>
              <a:rPr lang="es-CO" sz="1200" dirty="0">
                <a:solidFill>
                  <a:srgbClr val="7030A0"/>
                </a:solidFill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Digital</a:t>
            </a:r>
            <a:endParaRPr lang="es-CO" sz="1200" dirty="0">
              <a:solidFill>
                <a:srgbClr val="7030A0"/>
              </a:solidFill>
              <a:latin typeface="Calibri Light" panose="020F0302020204030204" pitchFamily="34" charset="0"/>
              <a:ea typeface="Arimo"/>
              <a:cs typeface="Calibri Light" panose="020F0302020204030204" pitchFamily="34" charset="0"/>
              <a:sym typeface="Arimo"/>
            </a:endParaRPr>
          </a:p>
        </p:txBody>
      </p:sp>
      <p:sp>
        <p:nvSpPr>
          <p:cNvPr id="309" name="Shape 309"/>
          <p:cNvSpPr/>
          <p:nvPr/>
        </p:nvSpPr>
        <p:spPr>
          <a:xfrm>
            <a:off x="667206" y="5065602"/>
            <a:ext cx="6419038" cy="432000"/>
          </a:xfrm>
          <a:prstGeom prst="roundRect">
            <a:avLst>
              <a:gd name="adj" fmla="val 5536"/>
            </a:avLst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just">
              <a:buSzPct val="25000"/>
            </a:pPr>
            <a:r>
              <a:rPr lang="es-CO" sz="1200" dirty="0" smtClean="0">
                <a:solidFill>
                  <a:srgbClr val="7030A0"/>
                </a:solidFill>
                <a:latin typeface="Calibri Light" panose="020F0302020204030204" pitchFamily="34" charset="0"/>
                <a:ea typeface="Arimo"/>
                <a:cs typeface="Calibri Light" panose="020F0302020204030204" pitchFamily="34" charset="0"/>
                <a:sym typeface="Arimo"/>
              </a:rPr>
              <a:t>12. </a:t>
            </a:r>
            <a:r>
              <a:rPr lang="es-CO" sz="1200" dirty="0">
                <a:solidFill>
                  <a:srgbClr val="7030A0"/>
                </a:solidFill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Adoptar el Modelo Integrado de Planeación y Gestión como el Sistema Integrado de Gestión de la Agencia.</a:t>
            </a:r>
          </a:p>
        </p:txBody>
      </p:sp>
      <p:sp>
        <p:nvSpPr>
          <p:cNvPr id="315" name="Shape 315"/>
          <p:cNvSpPr/>
          <p:nvPr/>
        </p:nvSpPr>
        <p:spPr>
          <a:xfrm>
            <a:off x="667206" y="1449473"/>
            <a:ext cx="6419038" cy="348234"/>
          </a:xfrm>
          <a:prstGeom prst="roundRect">
            <a:avLst>
              <a:gd name="adj" fmla="val 8613"/>
            </a:avLst>
          </a:prstGeom>
          <a:solidFill>
            <a:srgbClr val="124E75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ctr">
              <a:buSzPct val="25000"/>
              <a:defRPr/>
            </a:pPr>
            <a:r>
              <a:rPr lang="es-CO" sz="1200" dirty="0">
                <a:solidFill>
                  <a:prstClr val="white"/>
                </a:solidFill>
                <a:latin typeface="Berlin Sans FB Demi" panose="020E0802020502020306" pitchFamily="34" charset="0"/>
                <a:cs typeface="Aharoni" panose="02010803020104030203" pitchFamily="2" charset="-79"/>
                <a:sym typeface="Overlock"/>
              </a:rPr>
              <a:t>ENTREGABLE</a:t>
            </a:r>
          </a:p>
        </p:txBody>
      </p:sp>
      <p:sp>
        <p:nvSpPr>
          <p:cNvPr id="41" name="Shape 190"/>
          <p:cNvSpPr txBox="1"/>
          <p:nvPr/>
        </p:nvSpPr>
        <p:spPr>
          <a:xfrm>
            <a:off x="471947" y="5971042"/>
            <a:ext cx="1917568" cy="73866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lang="es-CO" sz="14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Shape 313"/>
          <p:cNvSpPr/>
          <p:nvPr/>
        </p:nvSpPr>
        <p:spPr>
          <a:xfrm>
            <a:off x="667206" y="2595992"/>
            <a:ext cx="6419038" cy="437834"/>
          </a:xfrm>
          <a:prstGeom prst="roundRect">
            <a:avLst>
              <a:gd name="adj" fmla="val 5536"/>
            </a:avLst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just">
              <a:buSzPct val="25000"/>
            </a:pPr>
            <a:r>
              <a:rPr lang="es-CO" sz="1200" dirty="0" smtClean="0">
                <a:solidFill>
                  <a:srgbClr val="7030A0"/>
                </a:solidFill>
                <a:latin typeface="Calibri Light" panose="020F0302020204030204" pitchFamily="34" charset="0"/>
                <a:ea typeface="Arimo"/>
                <a:cs typeface="Calibri Light" panose="020F0302020204030204" pitchFamily="34" charset="0"/>
                <a:sym typeface="Arimo"/>
              </a:rPr>
              <a:t>8. </a:t>
            </a:r>
            <a:r>
              <a:rPr lang="es-CO" sz="1200" dirty="0">
                <a:solidFill>
                  <a:srgbClr val="7030A0"/>
                </a:solidFill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Diseñar e Implementar la política de defensa jurídica de APC-Colombia de acuerdo con el MIPG </a:t>
            </a:r>
            <a:endParaRPr lang="es-CO" sz="1200" dirty="0">
              <a:solidFill>
                <a:srgbClr val="7030A0"/>
              </a:solidFill>
              <a:latin typeface="Calibri Light" panose="020F0302020204030204" pitchFamily="34" charset="0"/>
              <a:ea typeface="Arimo"/>
              <a:cs typeface="Calibri Light" panose="020F0302020204030204" pitchFamily="34" charset="0"/>
              <a:sym typeface="Arimo"/>
            </a:endParaRPr>
          </a:p>
        </p:txBody>
      </p:sp>
      <p:grpSp>
        <p:nvGrpSpPr>
          <p:cNvPr id="27" name="Shape 303"/>
          <p:cNvGrpSpPr/>
          <p:nvPr/>
        </p:nvGrpSpPr>
        <p:grpSpPr>
          <a:xfrm>
            <a:off x="667206" y="542840"/>
            <a:ext cx="4935012" cy="672684"/>
            <a:chOff x="609747" y="164907"/>
            <a:chExt cx="15952854" cy="2732616"/>
          </a:xfrm>
        </p:grpSpPr>
        <p:pic>
          <p:nvPicPr>
            <p:cNvPr id="28" name="Shape 304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609747" y="164907"/>
              <a:ext cx="9363712" cy="232890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9" name="Shape 305"/>
            <p:cNvSpPr/>
            <p:nvPr/>
          </p:nvSpPr>
          <p:spPr>
            <a:xfrm>
              <a:off x="2740002" y="1851764"/>
              <a:ext cx="13822599" cy="104575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buSzPct val="25000"/>
                <a:buNone/>
              </a:pPr>
              <a:r>
                <a:rPr lang="es-CO" sz="1600" i="1" dirty="0">
                  <a:solidFill>
                    <a:srgbClr val="660066"/>
                  </a:solidFill>
                  <a:latin typeface="Calibri"/>
                  <a:ea typeface="Calibri"/>
                  <a:cs typeface="Calibri"/>
                  <a:sym typeface="Calibri"/>
                </a:rPr>
                <a:t>una APC-Colombia apasionada y efectiva</a:t>
              </a:r>
            </a:p>
          </p:txBody>
        </p:sp>
      </p:grpSp>
      <p:sp>
        <p:nvSpPr>
          <p:cNvPr id="30" name="Shape 312"/>
          <p:cNvSpPr/>
          <p:nvPr/>
        </p:nvSpPr>
        <p:spPr>
          <a:xfrm>
            <a:off x="667206" y="1966104"/>
            <a:ext cx="6419038" cy="432000"/>
          </a:xfrm>
          <a:prstGeom prst="roundRect">
            <a:avLst>
              <a:gd name="adj" fmla="val 5536"/>
            </a:avLst>
          </a:prstGeom>
          <a:solidFill>
            <a:srgbClr val="D9D1E4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just">
              <a:buSzPct val="25000"/>
            </a:pPr>
            <a:r>
              <a:rPr lang="es-CO" sz="1200" dirty="0" smtClean="0">
                <a:solidFill>
                  <a:srgbClr val="7030A0"/>
                </a:solidFill>
                <a:latin typeface="Calibri Light" panose="020F0302020204030204" pitchFamily="34" charset="0"/>
                <a:ea typeface="Arimo"/>
                <a:cs typeface="Calibri Light" panose="020F0302020204030204" pitchFamily="34" charset="0"/>
                <a:sym typeface="Arimo"/>
              </a:rPr>
              <a:t>7. </a:t>
            </a:r>
            <a:r>
              <a:rPr lang="es-CO" sz="1200" dirty="0">
                <a:solidFill>
                  <a:srgbClr val="7030A0"/>
                </a:solidFill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Evaluar el Sistema de Control Interno de APC-Colombia, orientado a la entrega oportuna de información para la mejora continua articulado con la Dimensión de Control Interno del </a:t>
            </a:r>
            <a:r>
              <a:rPr lang="es-CO" sz="1200" dirty="0" smtClean="0">
                <a:solidFill>
                  <a:srgbClr val="7030A0"/>
                </a:solidFill>
                <a:latin typeface="Calibri Light" panose="020F0302020204030204" pitchFamily="34" charset="0"/>
                <a:ea typeface="Arimo"/>
                <a:cs typeface="Calibri Light" panose="020F0302020204030204" pitchFamily="34" charset="0"/>
              </a:rPr>
              <a:t>MIPG.</a:t>
            </a:r>
            <a:endParaRPr lang="es-CO" sz="1200" dirty="0">
              <a:solidFill>
                <a:srgbClr val="7030A0"/>
              </a:solidFill>
              <a:latin typeface="Calibri Light" panose="020F0302020204030204" pitchFamily="34" charset="0"/>
              <a:ea typeface="Arimo"/>
              <a:cs typeface="Calibri Light" panose="020F0302020204030204" pitchFamily="34" charset="0"/>
            </a:endParaRPr>
          </a:p>
        </p:txBody>
      </p:sp>
      <p:pic>
        <p:nvPicPr>
          <p:cNvPr id="13" name="Shape 188"/>
          <p:cNvPicPr preferRelativeResize="0"/>
          <p:nvPr/>
        </p:nvPicPr>
        <p:blipFill rotWithShape="1">
          <a:blip r:embed="rId4">
            <a:alphaModFix/>
          </a:blip>
          <a:srcRect t="11494" b="13979"/>
          <a:stretch/>
        </p:blipFill>
        <p:spPr>
          <a:xfrm>
            <a:off x="9680576" y="1324163"/>
            <a:ext cx="2072982" cy="62403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Shape 215"/>
          <p:cNvSpPr/>
          <p:nvPr/>
        </p:nvSpPr>
        <p:spPr>
          <a:xfrm>
            <a:off x="10028623" y="796155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Rectángulo 19"/>
          <p:cNvSpPr/>
          <p:nvPr/>
        </p:nvSpPr>
        <p:spPr>
          <a:xfrm>
            <a:off x="10098512" y="1003831"/>
            <a:ext cx="1540806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lnSpc>
                <a:spcPct val="90000"/>
              </a:lnSpc>
              <a:buClr>
                <a:schemeClr val="dk1"/>
              </a:buClr>
            </a:pPr>
            <a:r>
              <a:rPr lang="es-CO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Avance </a:t>
            </a:r>
            <a:r>
              <a:rPr lang="es-CO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gestión</a:t>
            </a:r>
            <a:endParaRPr lang="es-CO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6" name="Shape 187"/>
          <p:cNvPicPr preferRelativeResize="0"/>
          <p:nvPr/>
        </p:nvPicPr>
        <p:blipFill rotWithShape="1">
          <a:blip r:embed="rId5">
            <a:alphaModFix/>
          </a:blip>
          <a:srcRect t="18287" b="13864"/>
          <a:stretch/>
        </p:blipFill>
        <p:spPr>
          <a:xfrm>
            <a:off x="7361266" y="1324163"/>
            <a:ext cx="1898813" cy="473544"/>
          </a:xfrm>
          <a:prstGeom prst="rect">
            <a:avLst/>
          </a:prstGeom>
          <a:noFill/>
          <a:ln>
            <a:noFill/>
          </a:ln>
        </p:spPr>
      </p:pic>
      <p:sp>
        <p:nvSpPr>
          <p:cNvPr id="37" name="Rectángulo 36"/>
          <p:cNvSpPr/>
          <p:nvPr/>
        </p:nvSpPr>
        <p:spPr>
          <a:xfrm>
            <a:off x="7579872" y="1028936"/>
            <a:ext cx="1866217" cy="2862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>
              <a:lnSpc>
                <a:spcPct val="90000"/>
              </a:lnSpc>
              <a:buClr>
                <a:schemeClr val="dk1"/>
              </a:buClr>
            </a:pPr>
            <a:r>
              <a:rPr lang="es-CO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Avance Cumplimiento </a:t>
            </a:r>
            <a:endParaRPr lang="es-CO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Shape 215"/>
          <p:cNvSpPr/>
          <p:nvPr/>
        </p:nvSpPr>
        <p:spPr>
          <a:xfrm>
            <a:off x="7836851" y="800737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2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74" name="Tabla 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544577"/>
              </p:ext>
            </p:extLst>
          </p:nvPr>
        </p:nvGraphicFramePr>
        <p:xfrm>
          <a:off x="8138984" y="1925338"/>
          <a:ext cx="3659476" cy="3486138"/>
        </p:xfrm>
        <a:graphic>
          <a:graphicData uri="http://schemas.openxmlformats.org/drawingml/2006/table">
            <a:tbl>
              <a:tblPr/>
              <a:tblGrid>
                <a:gridCol w="25043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5517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4613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48%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45%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5193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100%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82,03%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34314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45%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84,06%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3697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55%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42,50%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08454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58%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89,50%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93125"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54%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55%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5" name="Shape 189"/>
          <p:cNvSpPr txBox="1"/>
          <p:nvPr/>
        </p:nvSpPr>
        <p:spPr>
          <a:xfrm>
            <a:off x="10275024" y="789270"/>
            <a:ext cx="1364294" cy="1836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SzPct val="25000"/>
            </a:pPr>
            <a:r>
              <a:rPr lang="es-CO" sz="2400" b="1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58%</a:t>
            </a:r>
            <a:endParaRPr lang="es-CO" sz="24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76" name="Shape 189"/>
          <p:cNvSpPr txBox="1"/>
          <p:nvPr/>
        </p:nvSpPr>
        <p:spPr>
          <a:xfrm>
            <a:off x="7895785" y="791742"/>
            <a:ext cx="1364294" cy="18367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lvl="0" algn="ctr">
              <a:buSzPct val="25000"/>
            </a:pPr>
            <a:r>
              <a:rPr lang="es-CO" sz="2400" b="1" dirty="0" smtClean="0">
                <a:solidFill>
                  <a:schemeClr val="dk1"/>
                </a:solidFill>
                <a:latin typeface="Calibri" panose="020F0502020204030204" pitchFamily="34" charset="0"/>
                <a:ea typeface="Calibri"/>
                <a:cs typeface="Calibri" panose="020F0502020204030204" pitchFamily="34" charset="0"/>
                <a:sym typeface="Calibri"/>
              </a:rPr>
              <a:t>93%</a:t>
            </a:r>
            <a:endParaRPr lang="es-CO" sz="2400" b="1" dirty="0">
              <a:solidFill>
                <a:schemeClr val="dk1"/>
              </a:solidFill>
              <a:latin typeface="Calibri" panose="020F0502020204030204" pitchFamily="34" charset="0"/>
              <a:ea typeface="Calibri"/>
              <a:cs typeface="Calibri" panose="020F0502020204030204" pitchFamily="34" charset="0"/>
              <a:sym typeface="Calibri"/>
            </a:endParaRPr>
          </a:p>
        </p:txBody>
      </p:sp>
      <p:sp>
        <p:nvSpPr>
          <p:cNvPr id="22" name="Shape 215"/>
          <p:cNvSpPr/>
          <p:nvPr/>
        </p:nvSpPr>
        <p:spPr>
          <a:xfrm>
            <a:off x="7840787" y="2096412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23" name="Shape 215"/>
          <p:cNvSpPr/>
          <p:nvPr/>
        </p:nvSpPr>
        <p:spPr>
          <a:xfrm>
            <a:off x="7840787" y="2613410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25" name="Shape 215"/>
          <p:cNvSpPr/>
          <p:nvPr/>
        </p:nvSpPr>
        <p:spPr>
          <a:xfrm>
            <a:off x="7832550" y="3185949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26" name="Shape 215"/>
          <p:cNvSpPr/>
          <p:nvPr/>
        </p:nvSpPr>
        <p:spPr>
          <a:xfrm>
            <a:off x="7836851" y="3796066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31" name="Shape 215"/>
          <p:cNvSpPr/>
          <p:nvPr/>
        </p:nvSpPr>
        <p:spPr>
          <a:xfrm>
            <a:off x="7840787" y="4415502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32" name="Shape 215"/>
          <p:cNvSpPr/>
          <p:nvPr/>
        </p:nvSpPr>
        <p:spPr>
          <a:xfrm>
            <a:off x="7809850" y="5065602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33" name="Shape 215"/>
          <p:cNvSpPr/>
          <p:nvPr/>
        </p:nvSpPr>
        <p:spPr>
          <a:xfrm>
            <a:off x="10110863" y="2063527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34" name="Shape 215"/>
          <p:cNvSpPr/>
          <p:nvPr/>
        </p:nvSpPr>
        <p:spPr>
          <a:xfrm>
            <a:off x="10118494" y="2601026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35" name="Shape 215"/>
          <p:cNvSpPr/>
          <p:nvPr/>
        </p:nvSpPr>
        <p:spPr>
          <a:xfrm>
            <a:off x="10118918" y="3244095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38" name="Shape 215"/>
          <p:cNvSpPr/>
          <p:nvPr/>
        </p:nvSpPr>
        <p:spPr>
          <a:xfrm>
            <a:off x="10118494" y="3860499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39" name="Shape 215"/>
          <p:cNvSpPr/>
          <p:nvPr/>
        </p:nvSpPr>
        <p:spPr>
          <a:xfrm>
            <a:off x="10120923" y="4415502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  <p:sp>
        <p:nvSpPr>
          <p:cNvPr id="40" name="Shape 215"/>
          <p:cNvSpPr/>
          <p:nvPr/>
        </p:nvSpPr>
        <p:spPr>
          <a:xfrm>
            <a:off x="10118494" y="5065601"/>
            <a:ext cx="179742" cy="179999"/>
          </a:xfrm>
          <a:prstGeom prst="ellipse">
            <a:avLst/>
          </a:prstGeom>
          <a:solidFill>
            <a:srgbClr val="00B050"/>
          </a:solidFill>
          <a:ln w="12700" cap="flat" cmpd="sng">
            <a:solidFill>
              <a:srgbClr val="00B05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algn="ctr"/>
            <a:endParaRPr sz="2400">
              <a:solidFill>
                <a:schemeClr val="lt1"/>
              </a:solidFill>
              <a:latin typeface="Century Gothic" panose="020B0502020202020204" pitchFamily="34" charset="0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4265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1666</TotalTime>
  <Words>954</Words>
  <Application>Microsoft Office PowerPoint</Application>
  <PresentationFormat>Panorámica</PresentationFormat>
  <Paragraphs>136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6" baseType="lpstr">
      <vt:lpstr>Arial Unicode MS</vt:lpstr>
      <vt:lpstr>Aharoni</vt:lpstr>
      <vt:lpstr>Arial</vt:lpstr>
      <vt:lpstr>Arimo</vt:lpstr>
      <vt:lpstr>Berlin Sans FB Demi</vt:lpstr>
      <vt:lpstr>Calibri</vt:lpstr>
      <vt:lpstr>Calibri Light</vt:lpstr>
      <vt:lpstr>Century Gothic</vt:lpstr>
      <vt:lpstr>Overlock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Fredy Alayon Garcia</dc:creator>
  <cp:lastModifiedBy>Angela Marcela Forero Ruiz</cp:lastModifiedBy>
  <cp:revision>38</cp:revision>
  <dcterms:created xsi:type="dcterms:W3CDTF">2018-01-17T22:50:18Z</dcterms:created>
  <dcterms:modified xsi:type="dcterms:W3CDTF">2018-09-18T18:51:48Z</dcterms:modified>
</cp:coreProperties>
</file>