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8"/>
  </p:notesMasterIdLst>
  <p:sldIdLst>
    <p:sldId id="256" r:id="rId3"/>
    <p:sldId id="262" r:id="rId4"/>
    <p:sldId id="272" r:id="rId5"/>
    <p:sldId id="263" r:id="rId6"/>
    <p:sldId id="265" r:id="rId7"/>
    <p:sldId id="267" r:id="rId8"/>
    <p:sldId id="258" r:id="rId9"/>
    <p:sldId id="269" r:id="rId10"/>
    <p:sldId id="260" r:id="rId11"/>
    <p:sldId id="268" r:id="rId12"/>
    <p:sldId id="274" r:id="rId13"/>
    <p:sldId id="273" r:id="rId14"/>
    <p:sldId id="270" r:id="rId15"/>
    <p:sldId id="271" r:id="rId16"/>
    <p:sldId id="259" r:id="rId17"/>
  </p:sldIdLst>
  <p:sldSz cx="12192000" cy="6858000"/>
  <p:notesSz cx="6954838" cy="9240838"/>
  <p:embeddedFontLst>
    <p:embeddedFont>
      <p:font typeface="Arial Narrow" panose="020B0606020202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Arial Unicode MS" panose="020B0604020202020204" pitchFamily="34" charset="-128"/>
      <p:regular r:id="rId25"/>
    </p:embeddedFont>
    <p:embeddedFont>
      <p:font typeface="Calibri" panose="020F0502020204030204" pitchFamily="34" charset="0"/>
      <p:regular r:id="rId26"/>
      <p:bold r:id="rId27"/>
      <p:italic r:id="rId28"/>
      <p:boldItalic r:id="rId29"/>
    </p:embeddedFont>
    <p:embeddedFont>
      <p:font typeface="Arimo"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FC000"/>
    <a:srgbClr val="FFFF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33"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13762" cy="463647"/>
          </a:xfrm>
          <a:prstGeom prst="rect">
            <a:avLst/>
          </a:prstGeom>
          <a:noFill/>
          <a:ln>
            <a:noFill/>
          </a:ln>
        </p:spPr>
        <p:txBody>
          <a:bodyPr lIns="92531" tIns="92531" rIns="92531" bIns="92531"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2732" marR="0" lvl="1" indent="0" algn="l" rtl="0">
              <a:spcBef>
                <a:spcPts val="0"/>
              </a:spcBef>
              <a:buNone/>
              <a:defRPr sz="1800" b="0" i="0" u="none" strike="noStrike" cap="none">
                <a:solidFill>
                  <a:schemeClr val="dk1"/>
                </a:solidFill>
                <a:latin typeface="Calibri"/>
                <a:ea typeface="Calibri"/>
                <a:cs typeface="Calibri"/>
                <a:sym typeface="Calibri"/>
              </a:defRPr>
            </a:lvl2pPr>
            <a:lvl3pPr marL="925464" marR="0" lvl="2" indent="0" algn="l" rtl="0">
              <a:spcBef>
                <a:spcPts val="0"/>
              </a:spcBef>
              <a:buNone/>
              <a:defRPr sz="1800" b="0" i="0" u="none" strike="noStrike" cap="none">
                <a:solidFill>
                  <a:schemeClr val="dk1"/>
                </a:solidFill>
                <a:latin typeface="Calibri"/>
                <a:ea typeface="Calibri"/>
                <a:cs typeface="Calibri"/>
                <a:sym typeface="Calibri"/>
              </a:defRPr>
            </a:lvl3pPr>
            <a:lvl4pPr marL="1388196" marR="0" lvl="3" indent="0" algn="l" rtl="0">
              <a:spcBef>
                <a:spcPts val="0"/>
              </a:spcBef>
              <a:buNone/>
              <a:defRPr sz="1800" b="0" i="0" u="none" strike="noStrike" cap="none">
                <a:solidFill>
                  <a:schemeClr val="dk1"/>
                </a:solidFill>
                <a:latin typeface="Calibri"/>
                <a:ea typeface="Calibri"/>
                <a:cs typeface="Calibri"/>
                <a:sym typeface="Calibri"/>
              </a:defRPr>
            </a:lvl4pPr>
            <a:lvl5pPr marL="1850928" marR="0" lvl="4" indent="0" algn="l" rtl="0">
              <a:spcBef>
                <a:spcPts val="0"/>
              </a:spcBef>
              <a:buNone/>
              <a:defRPr sz="1800" b="0" i="0" u="none" strike="noStrike" cap="none">
                <a:solidFill>
                  <a:schemeClr val="dk1"/>
                </a:solidFill>
                <a:latin typeface="Calibri"/>
                <a:ea typeface="Calibri"/>
                <a:cs typeface="Calibri"/>
                <a:sym typeface="Calibri"/>
              </a:defRPr>
            </a:lvl5pPr>
            <a:lvl6pPr marL="2313661" marR="0" lvl="5" indent="0" algn="l" rtl="0">
              <a:spcBef>
                <a:spcPts val="0"/>
              </a:spcBef>
              <a:buNone/>
              <a:defRPr sz="1800" b="0" i="0" u="none" strike="noStrike" cap="none">
                <a:solidFill>
                  <a:schemeClr val="dk1"/>
                </a:solidFill>
                <a:latin typeface="Calibri"/>
                <a:ea typeface="Calibri"/>
                <a:cs typeface="Calibri"/>
                <a:sym typeface="Calibri"/>
              </a:defRPr>
            </a:lvl6pPr>
            <a:lvl7pPr marL="2776393" marR="0" lvl="6" indent="0" algn="l" rtl="0">
              <a:spcBef>
                <a:spcPts val="0"/>
              </a:spcBef>
              <a:buNone/>
              <a:defRPr sz="1800" b="0" i="0" u="none" strike="noStrike" cap="none">
                <a:solidFill>
                  <a:schemeClr val="dk1"/>
                </a:solidFill>
                <a:latin typeface="Calibri"/>
                <a:ea typeface="Calibri"/>
                <a:cs typeface="Calibri"/>
                <a:sym typeface="Calibri"/>
              </a:defRPr>
            </a:lvl7pPr>
            <a:lvl8pPr marL="3239125" marR="0" lvl="7" indent="0" algn="l" rtl="0">
              <a:spcBef>
                <a:spcPts val="0"/>
              </a:spcBef>
              <a:buNone/>
              <a:defRPr sz="1800" b="0" i="0" u="none" strike="noStrike" cap="none">
                <a:solidFill>
                  <a:schemeClr val="dk1"/>
                </a:solidFill>
                <a:latin typeface="Calibri"/>
                <a:ea typeface="Calibri"/>
                <a:cs typeface="Calibri"/>
                <a:sym typeface="Calibri"/>
              </a:defRPr>
            </a:lvl8pPr>
            <a:lvl9pPr marL="370185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39465" y="0"/>
            <a:ext cx="3013762" cy="463647"/>
          </a:xfrm>
          <a:prstGeom prst="rect">
            <a:avLst/>
          </a:prstGeom>
          <a:noFill/>
          <a:ln>
            <a:noFill/>
          </a:ln>
        </p:spPr>
        <p:txBody>
          <a:bodyPr lIns="92531" tIns="92531" rIns="92531" bIns="92531"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2732" marR="0" lvl="1" indent="0" algn="l" rtl="0">
              <a:spcBef>
                <a:spcPts val="0"/>
              </a:spcBef>
              <a:buNone/>
              <a:defRPr sz="1800" b="0" i="0" u="none" strike="noStrike" cap="none">
                <a:solidFill>
                  <a:schemeClr val="dk1"/>
                </a:solidFill>
                <a:latin typeface="Calibri"/>
                <a:ea typeface="Calibri"/>
                <a:cs typeface="Calibri"/>
                <a:sym typeface="Calibri"/>
              </a:defRPr>
            </a:lvl2pPr>
            <a:lvl3pPr marL="925464" marR="0" lvl="2" indent="0" algn="l" rtl="0">
              <a:spcBef>
                <a:spcPts val="0"/>
              </a:spcBef>
              <a:buNone/>
              <a:defRPr sz="1800" b="0" i="0" u="none" strike="noStrike" cap="none">
                <a:solidFill>
                  <a:schemeClr val="dk1"/>
                </a:solidFill>
                <a:latin typeface="Calibri"/>
                <a:ea typeface="Calibri"/>
                <a:cs typeface="Calibri"/>
                <a:sym typeface="Calibri"/>
              </a:defRPr>
            </a:lvl3pPr>
            <a:lvl4pPr marL="1388196" marR="0" lvl="3" indent="0" algn="l" rtl="0">
              <a:spcBef>
                <a:spcPts val="0"/>
              </a:spcBef>
              <a:buNone/>
              <a:defRPr sz="1800" b="0" i="0" u="none" strike="noStrike" cap="none">
                <a:solidFill>
                  <a:schemeClr val="dk1"/>
                </a:solidFill>
                <a:latin typeface="Calibri"/>
                <a:ea typeface="Calibri"/>
                <a:cs typeface="Calibri"/>
                <a:sym typeface="Calibri"/>
              </a:defRPr>
            </a:lvl4pPr>
            <a:lvl5pPr marL="1850928" marR="0" lvl="4" indent="0" algn="l" rtl="0">
              <a:spcBef>
                <a:spcPts val="0"/>
              </a:spcBef>
              <a:buNone/>
              <a:defRPr sz="1800" b="0" i="0" u="none" strike="noStrike" cap="none">
                <a:solidFill>
                  <a:schemeClr val="dk1"/>
                </a:solidFill>
                <a:latin typeface="Calibri"/>
                <a:ea typeface="Calibri"/>
                <a:cs typeface="Calibri"/>
                <a:sym typeface="Calibri"/>
              </a:defRPr>
            </a:lvl5pPr>
            <a:lvl6pPr marL="2313661" marR="0" lvl="5" indent="0" algn="l" rtl="0">
              <a:spcBef>
                <a:spcPts val="0"/>
              </a:spcBef>
              <a:buNone/>
              <a:defRPr sz="1800" b="0" i="0" u="none" strike="noStrike" cap="none">
                <a:solidFill>
                  <a:schemeClr val="dk1"/>
                </a:solidFill>
                <a:latin typeface="Calibri"/>
                <a:ea typeface="Calibri"/>
                <a:cs typeface="Calibri"/>
                <a:sym typeface="Calibri"/>
              </a:defRPr>
            </a:lvl6pPr>
            <a:lvl7pPr marL="2776393" marR="0" lvl="6" indent="0" algn="l" rtl="0">
              <a:spcBef>
                <a:spcPts val="0"/>
              </a:spcBef>
              <a:buNone/>
              <a:defRPr sz="1800" b="0" i="0" u="none" strike="noStrike" cap="none">
                <a:solidFill>
                  <a:schemeClr val="dk1"/>
                </a:solidFill>
                <a:latin typeface="Calibri"/>
                <a:ea typeface="Calibri"/>
                <a:cs typeface="Calibri"/>
                <a:sym typeface="Calibri"/>
              </a:defRPr>
            </a:lvl7pPr>
            <a:lvl8pPr marL="3239125" marR="0" lvl="7" indent="0" algn="l" rtl="0">
              <a:spcBef>
                <a:spcPts val="0"/>
              </a:spcBef>
              <a:buNone/>
              <a:defRPr sz="1800" b="0" i="0" u="none" strike="noStrike" cap="none">
                <a:solidFill>
                  <a:schemeClr val="dk1"/>
                </a:solidFill>
                <a:latin typeface="Calibri"/>
                <a:ea typeface="Calibri"/>
                <a:cs typeface="Calibri"/>
                <a:sym typeface="Calibri"/>
              </a:defRPr>
            </a:lvl8pPr>
            <a:lvl9pPr marL="370185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5485" y="4447153"/>
            <a:ext cx="5563869" cy="3638580"/>
          </a:xfrm>
          <a:prstGeom prst="rect">
            <a:avLst/>
          </a:prstGeom>
          <a:noFill/>
          <a:ln>
            <a:noFill/>
          </a:ln>
        </p:spPr>
        <p:txBody>
          <a:bodyPr lIns="92531" tIns="92531" rIns="92531" bIns="92531"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77192"/>
            <a:ext cx="3013762" cy="463645"/>
          </a:xfrm>
          <a:prstGeom prst="rect">
            <a:avLst/>
          </a:prstGeom>
          <a:noFill/>
          <a:ln>
            <a:noFill/>
          </a:ln>
        </p:spPr>
        <p:txBody>
          <a:bodyPr lIns="92531" tIns="92531" rIns="92531" bIns="92531"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2732" marR="0" lvl="1" indent="0" algn="l" rtl="0">
              <a:spcBef>
                <a:spcPts val="0"/>
              </a:spcBef>
              <a:buNone/>
              <a:defRPr sz="1800" b="0" i="0" u="none" strike="noStrike" cap="none">
                <a:solidFill>
                  <a:schemeClr val="dk1"/>
                </a:solidFill>
                <a:latin typeface="Calibri"/>
                <a:ea typeface="Calibri"/>
                <a:cs typeface="Calibri"/>
                <a:sym typeface="Calibri"/>
              </a:defRPr>
            </a:lvl2pPr>
            <a:lvl3pPr marL="925464" marR="0" lvl="2" indent="0" algn="l" rtl="0">
              <a:spcBef>
                <a:spcPts val="0"/>
              </a:spcBef>
              <a:buNone/>
              <a:defRPr sz="1800" b="0" i="0" u="none" strike="noStrike" cap="none">
                <a:solidFill>
                  <a:schemeClr val="dk1"/>
                </a:solidFill>
                <a:latin typeface="Calibri"/>
                <a:ea typeface="Calibri"/>
                <a:cs typeface="Calibri"/>
                <a:sym typeface="Calibri"/>
              </a:defRPr>
            </a:lvl3pPr>
            <a:lvl4pPr marL="1388196" marR="0" lvl="3" indent="0" algn="l" rtl="0">
              <a:spcBef>
                <a:spcPts val="0"/>
              </a:spcBef>
              <a:buNone/>
              <a:defRPr sz="1800" b="0" i="0" u="none" strike="noStrike" cap="none">
                <a:solidFill>
                  <a:schemeClr val="dk1"/>
                </a:solidFill>
                <a:latin typeface="Calibri"/>
                <a:ea typeface="Calibri"/>
                <a:cs typeface="Calibri"/>
                <a:sym typeface="Calibri"/>
              </a:defRPr>
            </a:lvl4pPr>
            <a:lvl5pPr marL="1850928" marR="0" lvl="4" indent="0" algn="l" rtl="0">
              <a:spcBef>
                <a:spcPts val="0"/>
              </a:spcBef>
              <a:buNone/>
              <a:defRPr sz="1800" b="0" i="0" u="none" strike="noStrike" cap="none">
                <a:solidFill>
                  <a:schemeClr val="dk1"/>
                </a:solidFill>
                <a:latin typeface="Calibri"/>
                <a:ea typeface="Calibri"/>
                <a:cs typeface="Calibri"/>
                <a:sym typeface="Calibri"/>
              </a:defRPr>
            </a:lvl5pPr>
            <a:lvl6pPr marL="2313661" marR="0" lvl="5" indent="0" algn="l" rtl="0">
              <a:spcBef>
                <a:spcPts val="0"/>
              </a:spcBef>
              <a:buNone/>
              <a:defRPr sz="1800" b="0" i="0" u="none" strike="noStrike" cap="none">
                <a:solidFill>
                  <a:schemeClr val="dk1"/>
                </a:solidFill>
                <a:latin typeface="Calibri"/>
                <a:ea typeface="Calibri"/>
                <a:cs typeface="Calibri"/>
                <a:sym typeface="Calibri"/>
              </a:defRPr>
            </a:lvl6pPr>
            <a:lvl7pPr marL="2776393" marR="0" lvl="6" indent="0" algn="l" rtl="0">
              <a:spcBef>
                <a:spcPts val="0"/>
              </a:spcBef>
              <a:buNone/>
              <a:defRPr sz="1800" b="0" i="0" u="none" strike="noStrike" cap="none">
                <a:solidFill>
                  <a:schemeClr val="dk1"/>
                </a:solidFill>
                <a:latin typeface="Calibri"/>
                <a:ea typeface="Calibri"/>
                <a:cs typeface="Calibri"/>
                <a:sym typeface="Calibri"/>
              </a:defRPr>
            </a:lvl7pPr>
            <a:lvl8pPr marL="3239125" marR="0" lvl="7" indent="0" algn="l" rtl="0">
              <a:spcBef>
                <a:spcPts val="0"/>
              </a:spcBef>
              <a:buNone/>
              <a:defRPr sz="1800" b="0" i="0" u="none" strike="noStrike" cap="none">
                <a:solidFill>
                  <a:schemeClr val="dk1"/>
                </a:solidFill>
                <a:latin typeface="Calibri"/>
                <a:ea typeface="Calibri"/>
                <a:cs typeface="Calibri"/>
                <a:sym typeface="Calibri"/>
              </a:defRPr>
            </a:lvl8pPr>
            <a:lvl9pPr marL="370185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39465" y="8777192"/>
            <a:ext cx="3013762" cy="463645"/>
          </a:xfrm>
          <a:prstGeom prst="rect">
            <a:avLst/>
          </a:prstGeom>
          <a:noFill/>
          <a:ln>
            <a:noFill/>
          </a:ln>
        </p:spPr>
        <p:txBody>
          <a:bodyPr lIns="92531" tIns="46253" rIns="92531" bIns="46253" anchor="b" anchorCtr="0">
            <a:noAutofit/>
          </a:bodyPr>
          <a:lstStyle/>
          <a:p>
            <a:pPr algn="r">
              <a:buSzPct val="25000"/>
            </a:pPr>
            <a:fld id="{00000000-1234-1234-1234-123412341234}" type="slidenum">
              <a:rPr lang="es-CO" sz="1200" smtClean="0">
                <a:solidFill>
                  <a:schemeClr val="dk1"/>
                </a:solidFill>
                <a:latin typeface="Calibri"/>
                <a:ea typeface="Calibri"/>
                <a:cs typeface="Calibri"/>
                <a:sym typeface="Calibri"/>
              </a:rPr>
              <a:pPr algn="r">
                <a:buSzPct val="25000"/>
              </a:pPr>
              <a:t>‹Nº›</a:t>
            </a:fld>
            <a:endParaRPr lang="es-CO"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66714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a:p>
        </p:txBody>
      </p:sp>
      <p:sp>
        <p:nvSpPr>
          <p:cNvPr id="163" name="Shape 163"/>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675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a:p>
        </p:txBody>
      </p:sp>
      <p:sp>
        <p:nvSpPr>
          <p:cNvPr id="267" name="Shape 267"/>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591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dirty="0"/>
          </a:p>
        </p:txBody>
      </p:sp>
      <p:sp>
        <p:nvSpPr>
          <p:cNvPr id="170" name="Shape 170"/>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23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dirty="0"/>
          </a:p>
        </p:txBody>
      </p:sp>
      <p:sp>
        <p:nvSpPr>
          <p:cNvPr id="170" name="Shape 170"/>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033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a:p>
        </p:txBody>
      </p:sp>
      <p:sp>
        <p:nvSpPr>
          <p:cNvPr id="229" name="Shape 229"/>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34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a:p>
        </p:txBody>
      </p:sp>
      <p:sp>
        <p:nvSpPr>
          <p:cNvPr id="267" name="Shape 267"/>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94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a:p>
        </p:txBody>
      </p:sp>
      <p:sp>
        <p:nvSpPr>
          <p:cNvPr id="267" name="Shape 267"/>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50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dirty="0"/>
          </a:p>
        </p:txBody>
      </p:sp>
      <p:sp>
        <p:nvSpPr>
          <p:cNvPr id="170" name="Shape 170"/>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04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dirty="0"/>
          </a:p>
        </p:txBody>
      </p:sp>
      <p:sp>
        <p:nvSpPr>
          <p:cNvPr id="170" name="Shape 170"/>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10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dirty="0"/>
          </a:p>
        </p:txBody>
      </p:sp>
      <p:sp>
        <p:nvSpPr>
          <p:cNvPr id="170" name="Shape 170"/>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94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dirty="0"/>
          </a:p>
        </p:txBody>
      </p:sp>
      <p:sp>
        <p:nvSpPr>
          <p:cNvPr id="170" name="Shape 170"/>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27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a:p>
        </p:txBody>
      </p:sp>
      <p:sp>
        <p:nvSpPr>
          <p:cNvPr id="229" name="Shape 229"/>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6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a:p>
        </p:txBody>
      </p:sp>
      <p:sp>
        <p:nvSpPr>
          <p:cNvPr id="229" name="Shape 229"/>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13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dirty="0"/>
          </a:p>
        </p:txBody>
      </p:sp>
      <p:sp>
        <p:nvSpPr>
          <p:cNvPr id="301" name="Shape 301"/>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60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95485" y="4447153"/>
            <a:ext cx="5563869" cy="3638580"/>
          </a:xfrm>
          <a:prstGeom prst="rect">
            <a:avLst/>
          </a:prstGeom>
        </p:spPr>
        <p:txBody>
          <a:bodyPr lIns="92531" tIns="92531" rIns="92531" bIns="92531" anchor="t" anchorCtr="0">
            <a:noAutofit/>
          </a:bodyPr>
          <a:lstStyle/>
          <a:p>
            <a:endParaRPr/>
          </a:p>
        </p:txBody>
      </p:sp>
      <p:sp>
        <p:nvSpPr>
          <p:cNvPr id="301" name="Shape 301"/>
          <p:cNvSpPr>
            <a:spLocks noGrp="1" noRot="1" noChangeAspect="1"/>
          </p:cNvSpPr>
          <p:nvPr>
            <p:ph type="sldImg" idx="2"/>
          </p:nvPr>
        </p:nvSpPr>
        <p:spPr>
          <a:xfrm>
            <a:off x="706438" y="1155700"/>
            <a:ext cx="5541962"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748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‹Nº›</a:t>
            </a:fld>
            <a:endParaRPr lang="es-C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‹Nº›</a:t>
            </a:fld>
            <a:endParaRPr lang="es-CO"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07" name="Shape 10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8" name="Shape 12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31"/>
        <p:cNvGrpSpPr/>
        <p:nvPr/>
      </p:nvGrpSpPr>
      <p:grpSpPr>
        <a:xfrm>
          <a:off x="0" y="0"/>
          <a:ext cx="0" cy="0"/>
          <a:chOff x="0" y="0"/>
          <a:chExt cx="0" cy="0"/>
        </a:xfrm>
      </p:grpSpPr>
      <p:sp>
        <p:nvSpPr>
          <p:cNvPr id="132" name="Shape 13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7" name="Shape 137"/>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4" name="Shape 144"/>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1" name="Shape 151"/>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7" name="Shape 157"/>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a:solidFill>
                  <a:srgbClr val="888888"/>
                </a:solidFill>
                <a:latin typeface="Calibri"/>
                <a:ea typeface="Calibri"/>
                <a:cs typeface="Calibri"/>
                <a:sym typeface="Calibri"/>
              </a:rPr>
              <a:t>‹Nº›</a:t>
            </a:fld>
            <a:endParaRPr lang="es-CO"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Plantilla_Power Point_2017-06.jpg"/>
          <p:cNvPicPr preferRelativeResize="0"/>
          <p:nvPr/>
        </p:nvPicPr>
        <p:blipFill rotWithShape="1">
          <a:blip r:embed="rId13">
            <a:alphaModFix/>
          </a:blip>
          <a:srcRect/>
          <a:stretch/>
        </p:blipFill>
        <p:spPr>
          <a:xfrm>
            <a:off x="0" y="0"/>
            <a:ext cx="12152345" cy="6858000"/>
          </a:xfrm>
          <a:prstGeom prst="rect">
            <a:avLst/>
          </a:prstGeom>
          <a:noFill/>
          <a:ln>
            <a:noFill/>
          </a:ln>
        </p:spPr>
      </p:pic>
      <p:sp>
        <p:nvSpPr>
          <p:cNvPr id="11" name="Shape 1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‹Nº›</a:t>
            </a:fld>
            <a:endParaRPr lang="es-CO"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86" name="Shape 86" descr="Plantilla_Power Point_2017-06.jpg"/>
          <p:cNvPicPr preferRelativeResize="0"/>
          <p:nvPr/>
        </p:nvPicPr>
        <p:blipFill rotWithShape="1">
          <a:blip r:embed="rId13">
            <a:alphaModFix/>
          </a:blip>
          <a:srcRect/>
          <a:stretch/>
        </p:blipFill>
        <p:spPr>
          <a:xfrm>
            <a:off x="0" y="0"/>
            <a:ext cx="12152345" cy="6858000"/>
          </a:xfrm>
          <a:prstGeom prst="rect">
            <a:avLst/>
          </a:prstGeom>
          <a:noFill/>
          <a:ln>
            <a:noFill/>
          </a:ln>
        </p:spPr>
      </p:pic>
      <p:sp>
        <p:nvSpPr>
          <p:cNvPr id="87" name="Shape 8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CO" sz="1200" b="0" i="0" u="none" strike="noStrike" cap="none">
                <a:solidFill>
                  <a:srgbClr val="888888"/>
                </a:solidFill>
                <a:latin typeface="Calibri"/>
                <a:ea typeface="Calibri"/>
                <a:cs typeface="Calibri"/>
                <a:sym typeface="Calibri"/>
              </a:rPr>
              <a:t>‹Nº›</a:t>
            </a:fld>
            <a:endParaRPr lang="es-CO"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4"/>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270165" y="4026449"/>
            <a:ext cx="2184454" cy="1626205"/>
          </a:xfrm>
          <a:prstGeom prst="rect">
            <a:avLst/>
          </a:prstGeom>
        </p:spPr>
      </p:pic>
      <p:sp>
        <p:nvSpPr>
          <p:cNvPr id="2" name="Título 1"/>
          <p:cNvSpPr>
            <a:spLocks noGrp="1"/>
          </p:cNvSpPr>
          <p:nvPr>
            <p:ph type="title"/>
          </p:nvPr>
        </p:nvSpPr>
        <p:spPr>
          <a:xfrm>
            <a:off x="529936" y="1469709"/>
            <a:ext cx="10849169" cy="2852737"/>
          </a:xfrm>
        </p:spPr>
        <p:txBody>
          <a:bodyPr/>
          <a:lstStyle/>
          <a:p>
            <a:pPr algn="r"/>
            <a:r>
              <a:rPr lang="es-CO" dirty="0" smtClean="0">
                <a:latin typeface="Arial Narrow" panose="020B0606020202030204" pitchFamily="34" charset="0"/>
              </a:rPr>
              <a:t>Informe General de Modificaciones:</a:t>
            </a:r>
            <a:br>
              <a:rPr lang="es-CO" dirty="0" smtClean="0">
                <a:latin typeface="Arial Narrow" panose="020B0606020202030204" pitchFamily="34" charset="0"/>
              </a:rPr>
            </a:br>
            <a:r>
              <a:rPr lang="es-CO" dirty="0" smtClean="0">
                <a:latin typeface="Arial Narrow" panose="020B0606020202030204" pitchFamily="34" charset="0"/>
              </a:rPr>
              <a:t>     </a:t>
            </a:r>
            <a:r>
              <a:rPr lang="es-CO" dirty="0" smtClean="0">
                <a:solidFill>
                  <a:srgbClr val="FF0000"/>
                </a:solidFill>
                <a:latin typeface="Arial Narrow" panose="020B0606020202030204" pitchFamily="34" charset="0"/>
              </a:rPr>
              <a:t>Plan de Acción 2017. </a:t>
            </a:r>
            <a:endParaRPr lang="es-CO" dirty="0">
              <a:solidFill>
                <a:srgbClr val="FF0000"/>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8"/>
        <p:cNvGrpSpPr/>
        <p:nvPr/>
      </p:nvGrpSpPr>
      <p:grpSpPr>
        <a:xfrm>
          <a:off x="0" y="0"/>
          <a:ext cx="0" cy="0"/>
          <a:chOff x="0" y="0"/>
          <a:chExt cx="0" cy="0"/>
        </a:xfrm>
      </p:grpSpPr>
      <p:grpSp>
        <p:nvGrpSpPr>
          <p:cNvPr id="269" name="Shape 269"/>
          <p:cNvGrpSpPr/>
          <p:nvPr/>
        </p:nvGrpSpPr>
        <p:grpSpPr>
          <a:xfrm>
            <a:off x="230908" y="230909"/>
            <a:ext cx="4174836" cy="554182"/>
            <a:chOff x="818779" y="497695"/>
            <a:chExt cx="15865169" cy="2655645"/>
          </a:xfrm>
        </p:grpSpPr>
        <p:pic>
          <p:nvPicPr>
            <p:cNvPr id="270" name="Shape 270"/>
            <p:cNvPicPr preferRelativeResize="0"/>
            <p:nvPr/>
          </p:nvPicPr>
          <p:blipFill rotWithShape="1">
            <a:blip r:embed="rId4">
              <a:alphaModFix/>
            </a:blip>
            <a:srcRect/>
            <a:stretch/>
          </p:blipFill>
          <p:spPr>
            <a:xfrm>
              <a:off x="818779" y="497695"/>
              <a:ext cx="8000821" cy="1284737"/>
            </a:xfrm>
            <a:prstGeom prst="rect">
              <a:avLst/>
            </a:prstGeom>
            <a:noFill/>
            <a:ln>
              <a:noFill/>
            </a:ln>
          </p:spPr>
        </p:pic>
        <p:sp>
          <p:nvSpPr>
            <p:cNvPr id="271" name="Shape 271"/>
            <p:cNvSpPr/>
            <p:nvPr/>
          </p:nvSpPr>
          <p:spPr>
            <a:xfrm>
              <a:off x="2582968" y="1488874"/>
              <a:ext cx="14100980" cy="16644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i="1" dirty="0">
                  <a:solidFill>
                    <a:srgbClr val="009999"/>
                  </a:solidFill>
                  <a:latin typeface="Calibri"/>
                  <a:ea typeface="Calibri"/>
                  <a:cs typeface="Calibri"/>
                  <a:sym typeface="Calibri"/>
                </a:rPr>
                <a:t>los resultados de la Cooperación Internacional</a:t>
              </a:r>
            </a:p>
          </p:txBody>
        </p:sp>
      </p:grpSp>
      <p:graphicFrame>
        <p:nvGraphicFramePr>
          <p:cNvPr id="44" name="Tabla 43"/>
          <p:cNvGraphicFramePr>
            <a:graphicFrameLocks noGrp="1"/>
          </p:cNvGraphicFramePr>
          <p:nvPr>
            <p:extLst>
              <p:ext uri="{D42A27DB-BD31-4B8C-83A1-F6EECF244321}">
                <p14:modId xmlns:p14="http://schemas.microsoft.com/office/powerpoint/2010/main" val="1525204528"/>
              </p:ext>
            </p:extLst>
          </p:nvPr>
        </p:nvGraphicFramePr>
        <p:xfrm>
          <a:off x="1180210" y="2050365"/>
          <a:ext cx="9505512" cy="2534394"/>
        </p:xfrm>
        <a:graphic>
          <a:graphicData uri="http://schemas.openxmlformats.org/drawingml/2006/table">
            <a:tbl>
              <a:tblPr firstRow="1" bandRow="1">
                <a:tableStyleId>{7DF18680-E054-41AD-8BC1-D1AEF772440D}</a:tableStyleId>
              </a:tblPr>
              <a:tblGrid>
                <a:gridCol w="2376378">
                  <a:extLst>
                    <a:ext uri="{9D8B030D-6E8A-4147-A177-3AD203B41FA5}">
                      <a16:colId xmlns:a16="http://schemas.microsoft.com/office/drawing/2014/main" val="488919099"/>
                    </a:ext>
                  </a:extLst>
                </a:gridCol>
                <a:gridCol w="2376378">
                  <a:extLst>
                    <a:ext uri="{9D8B030D-6E8A-4147-A177-3AD203B41FA5}">
                      <a16:colId xmlns:a16="http://schemas.microsoft.com/office/drawing/2014/main" val="2903590750"/>
                    </a:ext>
                  </a:extLst>
                </a:gridCol>
                <a:gridCol w="2376378">
                  <a:extLst>
                    <a:ext uri="{9D8B030D-6E8A-4147-A177-3AD203B41FA5}">
                      <a16:colId xmlns:a16="http://schemas.microsoft.com/office/drawing/2014/main" val="2102046510"/>
                    </a:ext>
                  </a:extLst>
                </a:gridCol>
                <a:gridCol w="2376378">
                  <a:extLst>
                    <a:ext uri="{9D8B030D-6E8A-4147-A177-3AD203B41FA5}">
                      <a16:colId xmlns:a16="http://schemas.microsoft.com/office/drawing/2014/main" val="749200752"/>
                    </a:ext>
                  </a:extLst>
                </a:gridCol>
              </a:tblGrid>
              <a:tr h="522714">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Plan</a:t>
                      </a:r>
                      <a:r>
                        <a:rPr lang="es-CO" sz="1400" baseline="0" dirty="0" smtClean="0">
                          <a:effectLst>
                            <a:outerShdw blurRad="38100" dist="38100" dir="2700000" algn="tl">
                              <a:srgbClr val="000000">
                                <a:alpha val="43137"/>
                              </a:srgbClr>
                            </a:outerShdw>
                          </a:effectLst>
                          <a:latin typeface="Arial Narrow" panose="020B0606020202030204" pitchFamily="34" charset="0"/>
                        </a:rPr>
                        <a:t> de Acción V1.</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Plan de Acción V2.</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1450265">
                <a:tc>
                  <a:txBody>
                    <a:bodyPr/>
                    <a:lstStyle/>
                    <a:p>
                      <a:r>
                        <a:rPr lang="es-CO" sz="1400" b="0" dirty="0" smtClean="0">
                          <a:effectLst>
                            <a:outerShdw blurRad="38100" dist="38100" dir="2700000" algn="tl">
                              <a:srgbClr val="000000">
                                <a:alpha val="43137"/>
                              </a:srgbClr>
                            </a:outerShdw>
                          </a:effectLst>
                          <a:latin typeface="Arial Narrow" panose="020B0606020202030204" pitchFamily="34" charset="0"/>
                        </a:rPr>
                        <a:t>Implementar el 100% del Sistema de Información de Cooperación Internacional – CICLOPE </a:t>
                      </a:r>
                      <a:endParaRPr lang="es-CO" sz="1400" b="0"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u="none" strike="noStrike" kern="1200" cap="none" spc="0" normalizeH="0" baseline="0" noProof="0" dirty="0" smtClean="0">
                          <a:ln>
                            <a:noFill/>
                          </a:ln>
                          <a:effectLst>
                            <a:outerShdw blurRad="38100" dist="38100" dir="2700000" algn="tl">
                              <a:srgbClr val="000000">
                                <a:alpha val="43137"/>
                              </a:srgbClr>
                            </a:outerShdw>
                          </a:effectLst>
                          <a:uLnTx/>
                          <a:uFillTx/>
                          <a:latin typeface="Arial Narrow" panose="020B0606020202030204" pitchFamily="34" charset="0"/>
                        </a:rPr>
                        <a:t>Sistema de Información de Cooperación Internacional – CICLOPE implementado en un 70%</a:t>
                      </a:r>
                    </a:p>
                    <a:p>
                      <a:endParaRPr lang="es-CO" sz="1400" b="0"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Planeación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dirty="0" smtClean="0">
                          <a:effectLst/>
                          <a:latin typeface="Arial Narrow" panose="020B0606020202030204" pitchFamily="34" charset="0"/>
                        </a:rPr>
                        <a:t>Se</a:t>
                      </a:r>
                      <a:r>
                        <a:rPr lang="es-CO" sz="1400" baseline="0" dirty="0" smtClean="0">
                          <a:effectLst/>
                          <a:latin typeface="Arial Narrow" panose="020B0606020202030204" pitchFamily="34" charset="0"/>
                        </a:rPr>
                        <a:t> modifica la redacción del entregable y se redefine la meta, teniendo en cuenta que a partir de las condiciones que determinan el desarrollo del proyecto, y teniendo en cuenta el grado de complejidad de este, se proyecta este sea finalizado para la siguiente vigencia. </a:t>
                      </a:r>
                      <a:endParaRPr lang="es-CO" sz="1400" b="0" i="0" dirty="0">
                        <a:effectLst/>
                        <a:latin typeface="Arial Narrow" panose="020B0606020202030204" pitchFamily="34" charset="0"/>
                      </a:endParaRPr>
                    </a:p>
                  </a:txBody>
                  <a:tcPr/>
                </a:tc>
                <a:extLst>
                  <a:ext uri="{0D108BD9-81ED-4DB2-BD59-A6C34878D82A}">
                    <a16:rowId xmlns:a16="http://schemas.microsoft.com/office/drawing/2014/main" val="753107929"/>
                  </a:ext>
                </a:extLst>
              </a:tr>
            </a:tbl>
          </a:graphicData>
        </a:graphic>
      </p:graphicFrame>
    </p:spTree>
    <p:extLst>
      <p:ext uri="{BB962C8B-B14F-4D97-AF65-F5344CB8AC3E}">
        <p14:creationId xmlns:p14="http://schemas.microsoft.com/office/powerpoint/2010/main" val="3522626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171"/>
        <p:cNvGrpSpPr/>
        <p:nvPr/>
      </p:nvGrpSpPr>
      <p:grpSpPr>
        <a:xfrm>
          <a:off x="0" y="0"/>
          <a:ext cx="0" cy="0"/>
          <a:chOff x="0" y="0"/>
          <a:chExt cx="0" cy="0"/>
        </a:xfrm>
      </p:grpSpPr>
      <p:sp>
        <p:nvSpPr>
          <p:cNvPr id="5" name="CuadroTexto 4"/>
          <p:cNvSpPr txBox="1"/>
          <p:nvPr/>
        </p:nvSpPr>
        <p:spPr>
          <a:xfrm>
            <a:off x="1257300" y="1122220"/>
            <a:ext cx="9403773" cy="707886"/>
          </a:xfrm>
          <a:prstGeom prst="rect">
            <a:avLst/>
          </a:prstGeom>
          <a:noFill/>
        </p:spPr>
        <p:txBody>
          <a:bodyPr wrap="square" rtlCol="0">
            <a:spAutoFit/>
          </a:bodyPr>
          <a:lstStyle/>
          <a:p>
            <a:r>
              <a:rPr lang="es-CO" sz="4000" b="1" dirty="0" smtClean="0">
                <a:solidFill>
                  <a:srgbClr val="FF0000"/>
                </a:solidFill>
                <a:latin typeface="Arial Narrow" panose="020B0606020202030204" pitchFamily="34" charset="0"/>
              </a:rPr>
              <a:t>Cambios 3° Trimestre 2017</a:t>
            </a:r>
            <a:endParaRPr lang="es-CO" sz="4000" b="1" dirty="0">
              <a:solidFill>
                <a:srgbClr val="FF0000"/>
              </a:solidFill>
              <a:latin typeface="Arial Narrow" panose="020B0606020202030204" pitchFamily="34" charset="0"/>
            </a:endParaRPr>
          </a:p>
        </p:txBody>
      </p:sp>
      <p:sp>
        <p:nvSpPr>
          <p:cNvPr id="9" name="CuadroTexto 8"/>
          <p:cNvSpPr txBox="1"/>
          <p:nvPr/>
        </p:nvSpPr>
        <p:spPr>
          <a:xfrm>
            <a:off x="1911927" y="2213264"/>
            <a:ext cx="9736282" cy="3116262"/>
          </a:xfrm>
          <a:prstGeom prst="rect">
            <a:avLst/>
          </a:prstGeom>
          <a:noFill/>
        </p:spPr>
        <p:txBody>
          <a:bodyPr wrap="square" rtlCol="0">
            <a:spAutoFit/>
          </a:bodyPr>
          <a:lstStyle/>
          <a:p>
            <a:pPr algn="just"/>
            <a:r>
              <a:rPr lang="es-CO" sz="2400" dirty="0" smtClean="0">
                <a:solidFill>
                  <a:schemeClr val="tx1"/>
                </a:solidFill>
                <a:latin typeface="Arial Narrow" panose="020B0606020202030204" pitchFamily="34" charset="0"/>
              </a:rPr>
              <a:t>Teniendo en cuenta los cambios en las prioridades de gobierno, se realizaron ajustes en </a:t>
            </a:r>
            <a:r>
              <a:rPr lang="es-CO" sz="2400" dirty="0" smtClean="0">
                <a:solidFill>
                  <a:schemeClr val="tx1"/>
                </a:solidFill>
                <a:latin typeface="Arial Narrow" panose="020B0606020202030204" pitchFamily="34" charset="0"/>
              </a:rPr>
              <a:t>las </a:t>
            </a:r>
            <a:r>
              <a:rPr lang="es-CO" sz="2400" dirty="0" err="1" smtClean="0">
                <a:solidFill>
                  <a:schemeClr val="tx1"/>
                </a:solidFill>
                <a:latin typeface="Arial Narrow" panose="020B0606020202030204" pitchFamily="34" charset="0"/>
              </a:rPr>
              <a:t>megametas</a:t>
            </a:r>
            <a:r>
              <a:rPr lang="es-CO" sz="2400" dirty="0" smtClean="0">
                <a:solidFill>
                  <a:schemeClr val="tx1"/>
                </a:solidFill>
                <a:latin typeface="Arial Narrow" panose="020B0606020202030204" pitchFamily="34" charset="0"/>
              </a:rPr>
              <a:t> </a:t>
            </a:r>
            <a:r>
              <a:rPr lang="es-CO" sz="2400" dirty="0" smtClean="0">
                <a:solidFill>
                  <a:schemeClr val="tx1"/>
                </a:solidFill>
                <a:latin typeface="Arial Narrow" panose="020B0606020202030204" pitchFamily="34" charset="0"/>
              </a:rPr>
              <a:t>y </a:t>
            </a:r>
            <a:r>
              <a:rPr lang="es-CO" sz="2400" dirty="0">
                <a:solidFill>
                  <a:schemeClr val="tx1"/>
                </a:solidFill>
                <a:latin typeface="Arial Narrow" panose="020B0606020202030204" pitchFamily="34" charset="0"/>
              </a:rPr>
              <a:t>r</a:t>
            </a:r>
            <a:r>
              <a:rPr lang="es-CO" sz="2400" dirty="0" smtClean="0">
                <a:solidFill>
                  <a:schemeClr val="tx1"/>
                </a:solidFill>
                <a:latin typeface="Arial Narrow" panose="020B0606020202030204" pitchFamily="34" charset="0"/>
              </a:rPr>
              <a:t>esultados cuatrienio, </a:t>
            </a:r>
            <a:r>
              <a:rPr lang="es-CO" sz="2400" dirty="0" smtClean="0">
                <a:solidFill>
                  <a:schemeClr val="tx1"/>
                </a:solidFill>
                <a:latin typeface="Arial Narrow" panose="020B0606020202030204" pitchFamily="34" charset="0"/>
              </a:rPr>
              <a:t>definidas en la Hoja de </a:t>
            </a:r>
            <a:r>
              <a:rPr lang="es-CO" sz="2400" dirty="0" smtClean="0">
                <a:solidFill>
                  <a:schemeClr val="tx1"/>
                </a:solidFill>
                <a:latin typeface="Arial Narrow" panose="020B0606020202030204" pitchFamily="34" charset="0"/>
              </a:rPr>
              <a:t>Ruta </a:t>
            </a:r>
            <a:r>
              <a:rPr lang="es-CO" sz="2400" dirty="0" smtClean="0">
                <a:solidFill>
                  <a:schemeClr val="tx1"/>
                </a:solidFill>
                <a:latin typeface="Arial Narrow" panose="020B0606020202030204" pitchFamily="34" charset="0"/>
              </a:rPr>
              <a:t>de la </a:t>
            </a:r>
            <a:r>
              <a:rPr lang="es-CO" sz="2400" dirty="0" smtClean="0">
                <a:solidFill>
                  <a:schemeClr val="tx1"/>
                </a:solidFill>
                <a:latin typeface="Arial Narrow" panose="020B0606020202030204" pitchFamily="34" charset="0"/>
              </a:rPr>
              <a:t>Cooperación 2015-2018, esto incidió en </a:t>
            </a:r>
            <a:r>
              <a:rPr lang="es-CO" sz="2400" dirty="0" smtClean="0">
                <a:solidFill>
                  <a:schemeClr val="tx1"/>
                </a:solidFill>
                <a:latin typeface="Arial Narrow" panose="020B0606020202030204" pitchFamily="34" charset="0"/>
              </a:rPr>
              <a:t>la orientación del plan de acción y, por ende, se debieron cambiar entregables asociados al objetivo de visibilizar y otros entregables de los objetivos misionales que se debieron crear para responder a los resultados de cuatrienio actualizados. Lo anterior </a:t>
            </a:r>
            <a:r>
              <a:rPr lang="es-CO" sz="2400" dirty="0" smtClean="0">
                <a:solidFill>
                  <a:schemeClr val="tx1"/>
                </a:solidFill>
                <a:latin typeface="Arial Narrow" panose="020B0606020202030204" pitchFamily="34" charset="0"/>
              </a:rPr>
              <a:t>justifica el </a:t>
            </a:r>
            <a:r>
              <a:rPr lang="es-CO" sz="2400" dirty="0" smtClean="0">
                <a:solidFill>
                  <a:schemeClr val="tx1"/>
                </a:solidFill>
                <a:latin typeface="Arial Narrow" panose="020B0606020202030204" pitchFamily="34" charset="0"/>
              </a:rPr>
              <a:t>ajuste de los entregables y metas que se describen a </a:t>
            </a:r>
            <a:r>
              <a:rPr lang="es-CO" sz="2400" dirty="0" smtClean="0">
                <a:solidFill>
                  <a:schemeClr val="tx1"/>
                </a:solidFill>
                <a:latin typeface="Arial Narrow" panose="020B0606020202030204" pitchFamily="34" charset="0"/>
              </a:rPr>
              <a:t>continuación que rigen a partir del </a:t>
            </a:r>
            <a:r>
              <a:rPr lang="es-CO" sz="2400" dirty="0" smtClean="0">
                <a:solidFill>
                  <a:schemeClr val="tx1"/>
                </a:solidFill>
                <a:latin typeface="Arial Narrow" panose="020B0606020202030204" pitchFamily="34" charset="0"/>
              </a:rPr>
              <a:t>tercer trimestre de 2017. </a:t>
            </a:r>
            <a:endParaRPr lang="es-CO"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959682222"/>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1"/>
        <p:cNvGrpSpPr/>
        <p:nvPr/>
      </p:nvGrpSpPr>
      <p:grpSpPr>
        <a:xfrm>
          <a:off x="0" y="0"/>
          <a:ext cx="0" cy="0"/>
          <a:chOff x="0" y="0"/>
          <a:chExt cx="0" cy="0"/>
        </a:xfrm>
      </p:grpSpPr>
      <p:grpSp>
        <p:nvGrpSpPr>
          <p:cNvPr id="172" name="Shape 172"/>
          <p:cNvGrpSpPr/>
          <p:nvPr/>
        </p:nvGrpSpPr>
        <p:grpSpPr>
          <a:xfrm>
            <a:off x="208201" y="258460"/>
            <a:ext cx="4207673" cy="539601"/>
            <a:chOff x="202551" y="762497"/>
            <a:chExt cx="15515759" cy="1989517"/>
          </a:xfrm>
        </p:grpSpPr>
        <p:pic>
          <p:nvPicPr>
            <p:cNvPr id="173" name="Shape 173"/>
            <p:cNvPicPr preferRelativeResize="0"/>
            <p:nvPr/>
          </p:nvPicPr>
          <p:blipFill rotWithShape="1">
            <a:blip r:embed="rId4">
              <a:alphaModFix/>
            </a:blip>
            <a:srcRect/>
            <a:stretch/>
          </p:blipFill>
          <p:spPr>
            <a:xfrm>
              <a:off x="202551" y="762497"/>
              <a:ext cx="11790681" cy="1434437"/>
            </a:xfrm>
            <a:prstGeom prst="rect">
              <a:avLst/>
            </a:prstGeom>
            <a:noFill/>
            <a:ln>
              <a:noFill/>
            </a:ln>
          </p:spPr>
        </p:pic>
        <p:sp>
          <p:nvSpPr>
            <p:cNvPr id="174" name="Shape 174"/>
            <p:cNvSpPr txBox="1"/>
            <p:nvPr/>
          </p:nvSpPr>
          <p:spPr>
            <a:xfrm>
              <a:off x="1602050" y="1617237"/>
              <a:ext cx="14116260" cy="1134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0" i="1" u="none" strike="noStrike" cap="none" dirty="0">
                  <a:solidFill>
                    <a:schemeClr val="dk2"/>
                  </a:solidFill>
                  <a:latin typeface="Calibri"/>
                  <a:ea typeface="Calibri"/>
                  <a:cs typeface="Calibri"/>
                  <a:sym typeface="Calibri"/>
                </a:rPr>
                <a:t>la cooperación internacional que recibe Colombia </a:t>
              </a:r>
            </a:p>
          </p:txBody>
        </p:sp>
      </p:grpSp>
      <p:graphicFrame>
        <p:nvGraphicFramePr>
          <p:cNvPr id="3" name="Tabla 2"/>
          <p:cNvGraphicFramePr>
            <a:graphicFrameLocks noGrp="1"/>
          </p:cNvGraphicFramePr>
          <p:nvPr>
            <p:extLst>
              <p:ext uri="{D42A27DB-BD31-4B8C-83A1-F6EECF244321}">
                <p14:modId xmlns:p14="http://schemas.microsoft.com/office/powerpoint/2010/main" val="1191966497"/>
              </p:ext>
            </p:extLst>
          </p:nvPr>
        </p:nvGraphicFramePr>
        <p:xfrm>
          <a:off x="2062716" y="1318437"/>
          <a:ext cx="8304029" cy="3253563"/>
        </p:xfrm>
        <a:graphic>
          <a:graphicData uri="http://schemas.openxmlformats.org/drawingml/2006/table">
            <a:tbl>
              <a:tblPr firstRow="1" bandRow="1">
                <a:tableStyleId>{5C22544A-7EE6-4342-B048-85BDC9FD1C3A}</a:tableStyleId>
              </a:tblPr>
              <a:tblGrid>
                <a:gridCol w="2768010">
                  <a:extLst>
                    <a:ext uri="{9D8B030D-6E8A-4147-A177-3AD203B41FA5}">
                      <a16:colId xmlns:a16="http://schemas.microsoft.com/office/drawing/2014/main" val="1102797317"/>
                    </a:ext>
                  </a:extLst>
                </a:gridCol>
                <a:gridCol w="1650488">
                  <a:extLst>
                    <a:ext uri="{9D8B030D-6E8A-4147-A177-3AD203B41FA5}">
                      <a16:colId xmlns:a16="http://schemas.microsoft.com/office/drawing/2014/main" val="202264945"/>
                    </a:ext>
                  </a:extLst>
                </a:gridCol>
                <a:gridCol w="3885531">
                  <a:extLst>
                    <a:ext uri="{9D8B030D-6E8A-4147-A177-3AD203B41FA5}">
                      <a16:colId xmlns:a16="http://schemas.microsoft.com/office/drawing/2014/main" val="749200752"/>
                    </a:ext>
                  </a:extLst>
                </a:gridCol>
              </a:tblGrid>
              <a:tr h="5103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Plan de Acción V3.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1" i="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1363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rPr>
                        <a:t>USD100 mm movilizados a través de la estrategia de </a:t>
                      </a:r>
                      <a:r>
                        <a:rPr kumimoji="0" lang="es-CO" sz="1400" b="0" i="1"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rPr>
                        <a:t>fundraising</a:t>
                      </a:r>
                      <a:r>
                        <a:rPr kumimoji="0" lang="es-CO" sz="1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rPr>
                        <a:t> para los Fondos Fiduciarios</a:t>
                      </a:r>
                    </a:p>
                    <a:p>
                      <a:endParaRPr lang="es-CO" sz="140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dirty="0" smtClean="0">
                          <a:effectLst>
                            <a:outerShdw blurRad="38100" dist="38100" dir="2700000" algn="tl">
                              <a:srgbClr val="000000">
                                <a:alpha val="43137"/>
                              </a:srgbClr>
                            </a:outerShdw>
                          </a:effectLst>
                          <a:latin typeface="Arial Narrow" panose="020B0606020202030204" pitchFamily="34" charset="0"/>
                        </a:rPr>
                        <a:t>DD</a:t>
                      </a:r>
                      <a:endParaRPr lang="es-CO" sz="1400" b="1"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dirty="0" smtClean="0">
                          <a:latin typeface="Arial Narrow" panose="020B0606020202030204" pitchFamily="34" charset="0"/>
                        </a:rPr>
                        <a:t>Se crea</a:t>
                      </a:r>
                      <a:r>
                        <a:rPr lang="es-CO" sz="1400" baseline="0" dirty="0" smtClean="0">
                          <a:latin typeface="Arial Narrow" panose="020B0606020202030204" pitchFamily="34" charset="0"/>
                        </a:rPr>
                        <a:t> el entregable en mención a partir del III Trimestre. Lo anterior teniendo en cuenta que dicho entregable contribuye a evidenciar el logro de las nuevas </a:t>
                      </a:r>
                      <a:r>
                        <a:rPr lang="es-CO" sz="1400" baseline="0" dirty="0" err="1" smtClean="0">
                          <a:latin typeface="Arial Narrow" panose="020B0606020202030204" pitchFamily="34" charset="0"/>
                        </a:rPr>
                        <a:t>Megametas</a:t>
                      </a:r>
                      <a:r>
                        <a:rPr lang="es-CO" sz="1400" baseline="0" dirty="0" smtClean="0">
                          <a:latin typeface="Arial Narrow" panose="020B0606020202030204" pitchFamily="34" charset="0"/>
                        </a:rPr>
                        <a:t> y de los resultados </a:t>
                      </a:r>
                      <a:r>
                        <a:rPr lang="es-CO" sz="1400" baseline="0" dirty="0" smtClean="0">
                          <a:latin typeface="Arial Narrow" panose="020B0606020202030204" pitchFamily="34" charset="0"/>
                        </a:rPr>
                        <a:t>cuatrienio </a:t>
                      </a:r>
                      <a:r>
                        <a:rPr lang="es-CO" sz="1400" baseline="0" dirty="0" smtClean="0">
                          <a:latin typeface="Arial Narrow" panose="020B0606020202030204" pitchFamily="34" charset="0"/>
                        </a:rPr>
                        <a:t>definidos en el Plan Estratégico - Hoja de ruta de la Cooperación 2015-2018 V2.</a:t>
                      </a:r>
                      <a:endParaRPr lang="es-CO" sz="1400" dirty="0">
                        <a:latin typeface="Arial Narrow" panose="020B0606020202030204" pitchFamily="34" charset="0"/>
                      </a:endParaRPr>
                    </a:p>
                  </a:txBody>
                  <a:tcPr/>
                </a:tc>
                <a:extLst>
                  <a:ext uri="{0D108BD9-81ED-4DB2-BD59-A6C34878D82A}">
                    <a16:rowId xmlns:a16="http://schemas.microsoft.com/office/drawing/2014/main" val="753107929"/>
                  </a:ext>
                </a:extLst>
              </a:tr>
              <a:tr h="1363962">
                <a:tc>
                  <a:txBody>
                    <a:bodyPr/>
                    <a:lstStyle/>
                    <a:p>
                      <a:r>
                        <a:rPr kumimoji="0" lang="es-CO" sz="1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rPr>
                        <a:t>Realizar monitoreo y seguimiento al 100% de 8 estrategias país y/o marcos de cooperación con organismos Multilaterales</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DD</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dirty="0" smtClean="0">
                          <a:latin typeface="Arial Narrow" panose="020B0606020202030204" pitchFamily="34" charset="0"/>
                        </a:rPr>
                        <a:t>Se crea</a:t>
                      </a:r>
                      <a:r>
                        <a:rPr lang="es-CO" sz="1400" baseline="0" dirty="0" smtClean="0">
                          <a:latin typeface="Arial Narrow" panose="020B0606020202030204" pitchFamily="34" charset="0"/>
                        </a:rPr>
                        <a:t> el entregable en mención a partir del III Trimestre. Lo anterior teniendo en cuenta que dicho entregable contribuye a evidenciar el logro de las nuevas </a:t>
                      </a:r>
                      <a:r>
                        <a:rPr lang="es-CO" sz="1400" baseline="0" dirty="0" err="1" smtClean="0">
                          <a:latin typeface="Arial Narrow" panose="020B0606020202030204" pitchFamily="34" charset="0"/>
                        </a:rPr>
                        <a:t>Megametas</a:t>
                      </a:r>
                      <a:r>
                        <a:rPr lang="es-CO" sz="1400" baseline="0" dirty="0" smtClean="0">
                          <a:latin typeface="Arial Narrow" panose="020B0606020202030204" pitchFamily="34" charset="0"/>
                        </a:rPr>
                        <a:t> y de los resultados </a:t>
                      </a:r>
                      <a:r>
                        <a:rPr lang="es-CO" sz="1400" baseline="0" dirty="0" smtClean="0">
                          <a:latin typeface="Arial Narrow" panose="020B0606020202030204" pitchFamily="34" charset="0"/>
                        </a:rPr>
                        <a:t>cuatrienio </a:t>
                      </a:r>
                      <a:r>
                        <a:rPr lang="es-CO" sz="1400" baseline="0" dirty="0" smtClean="0">
                          <a:latin typeface="Arial Narrow" panose="020B0606020202030204" pitchFamily="34" charset="0"/>
                        </a:rPr>
                        <a:t>definidos en el Plan Estratégico - Hoja de ruta de la Cooperación 2015-2018 V2.</a:t>
                      </a:r>
                      <a:endParaRPr lang="es-CO" sz="1400" dirty="0" smtClean="0">
                        <a:latin typeface="Arial Narrow" panose="020B0606020202030204" pitchFamily="34" charset="0"/>
                      </a:endParaRPr>
                    </a:p>
                  </a:txBody>
                  <a:tcPr/>
                </a:tc>
                <a:extLst>
                  <a:ext uri="{0D108BD9-81ED-4DB2-BD59-A6C34878D82A}">
                    <a16:rowId xmlns:a16="http://schemas.microsoft.com/office/drawing/2014/main" val="85942498"/>
                  </a:ext>
                </a:extLst>
              </a:tr>
            </a:tbl>
          </a:graphicData>
        </a:graphic>
      </p:graphicFrame>
    </p:spTree>
    <p:extLst>
      <p:ext uri="{BB962C8B-B14F-4D97-AF65-F5344CB8AC3E}">
        <p14:creationId xmlns:p14="http://schemas.microsoft.com/office/powerpoint/2010/main" val="1527468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0"/>
        <p:cNvGrpSpPr/>
        <p:nvPr/>
      </p:nvGrpSpPr>
      <p:grpSpPr>
        <a:xfrm>
          <a:off x="0" y="0"/>
          <a:ext cx="0" cy="0"/>
          <a:chOff x="0" y="0"/>
          <a:chExt cx="0" cy="0"/>
        </a:xfrm>
      </p:grpSpPr>
      <p:grpSp>
        <p:nvGrpSpPr>
          <p:cNvPr id="231" name="Shape 231"/>
          <p:cNvGrpSpPr/>
          <p:nvPr/>
        </p:nvGrpSpPr>
        <p:grpSpPr>
          <a:xfrm>
            <a:off x="199431" y="249383"/>
            <a:ext cx="4123188" cy="692727"/>
            <a:chOff x="1103120" y="855023"/>
            <a:chExt cx="17294348" cy="3432582"/>
          </a:xfrm>
        </p:grpSpPr>
        <p:pic>
          <p:nvPicPr>
            <p:cNvPr id="232" name="Shape 232"/>
            <p:cNvPicPr preferRelativeResize="0"/>
            <p:nvPr/>
          </p:nvPicPr>
          <p:blipFill rotWithShape="1">
            <a:blip r:embed="rId4">
              <a:alphaModFix/>
            </a:blip>
            <a:srcRect/>
            <a:stretch/>
          </p:blipFill>
          <p:spPr>
            <a:xfrm>
              <a:off x="1103120" y="855023"/>
              <a:ext cx="7299136" cy="1381418"/>
            </a:xfrm>
            <a:prstGeom prst="rect">
              <a:avLst/>
            </a:prstGeom>
            <a:noFill/>
            <a:ln>
              <a:noFill/>
            </a:ln>
          </p:spPr>
        </p:pic>
        <p:sp>
          <p:nvSpPr>
            <p:cNvPr id="233" name="Shape 233"/>
            <p:cNvSpPr/>
            <p:nvPr/>
          </p:nvSpPr>
          <p:spPr>
            <a:xfrm>
              <a:off x="2046107" y="1874495"/>
              <a:ext cx="16351361" cy="24131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i="1" dirty="0">
                  <a:solidFill>
                    <a:srgbClr val="003300"/>
                  </a:solidFill>
                  <a:latin typeface="Calibri"/>
                  <a:ea typeface="Calibri"/>
                  <a:cs typeface="Calibri"/>
                  <a:sym typeface="Calibri"/>
                </a:rPr>
                <a:t>conocimiento de valor con países en desarrollo </a:t>
              </a:r>
            </a:p>
          </p:txBody>
        </p:sp>
      </p:grpSp>
      <p:graphicFrame>
        <p:nvGraphicFramePr>
          <p:cNvPr id="77" name="Tabla 76"/>
          <p:cNvGraphicFramePr>
            <a:graphicFrameLocks noGrp="1"/>
          </p:cNvGraphicFramePr>
          <p:nvPr>
            <p:extLst>
              <p:ext uri="{D42A27DB-BD31-4B8C-83A1-F6EECF244321}">
                <p14:modId xmlns:p14="http://schemas.microsoft.com/office/powerpoint/2010/main" val="3763106959"/>
              </p:ext>
            </p:extLst>
          </p:nvPr>
        </p:nvGraphicFramePr>
        <p:xfrm>
          <a:off x="1318436" y="1133032"/>
          <a:ext cx="9388548" cy="3387682"/>
        </p:xfrm>
        <a:graphic>
          <a:graphicData uri="http://schemas.openxmlformats.org/drawingml/2006/table">
            <a:tbl>
              <a:tblPr firstRow="1" bandRow="1">
                <a:tableStyleId>{93296810-A885-4BE3-A3E7-6D5BEEA58F35}</a:tableStyleId>
              </a:tblPr>
              <a:tblGrid>
                <a:gridCol w="2347137">
                  <a:extLst>
                    <a:ext uri="{9D8B030D-6E8A-4147-A177-3AD203B41FA5}">
                      <a16:colId xmlns:a16="http://schemas.microsoft.com/office/drawing/2014/main" val="685160200"/>
                    </a:ext>
                  </a:extLst>
                </a:gridCol>
                <a:gridCol w="2347137">
                  <a:extLst>
                    <a:ext uri="{9D8B030D-6E8A-4147-A177-3AD203B41FA5}">
                      <a16:colId xmlns:a16="http://schemas.microsoft.com/office/drawing/2014/main" val="1102797317"/>
                    </a:ext>
                  </a:extLst>
                </a:gridCol>
                <a:gridCol w="2347137">
                  <a:extLst>
                    <a:ext uri="{9D8B030D-6E8A-4147-A177-3AD203B41FA5}">
                      <a16:colId xmlns:a16="http://schemas.microsoft.com/office/drawing/2014/main" val="1235648523"/>
                    </a:ext>
                  </a:extLst>
                </a:gridCol>
                <a:gridCol w="2347137">
                  <a:extLst>
                    <a:ext uri="{9D8B030D-6E8A-4147-A177-3AD203B41FA5}">
                      <a16:colId xmlns:a16="http://schemas.microsoft.com/office/drawing/2014/main" val="749200752"/>
                    </a:ext>
                  </a:extLst>
                </a:gridCol>
              </a:tblGrid>
              <a:tr h="394834">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Plan de Acción V2.</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Plan de Acción V3.</a:t>
                      </a:r>
                      <a:endParaRPr lang="es-CO" sz="1400" b="1" i="0" dirty="0" smtClean="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1339760">
                <a:tc>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Realizar al menos 10 actividades de cooperación sur-sur en las que se de a conocer la metodología y el portafolio Saber Hacer Colombia</a:t>
                      </a:r>
                      <a:endParaRPr lang="es-CO" sz="1400" dirty="0" smtClean="0">
                        <a:solidFill>
                          <a:schemeClr val="tx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smtClean="0">
                          <a:solidFill>
                            <a:schemeClr val="tx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DO</a:t>
                      </a:r>
                    </a:p>
                  </a:txBody>
                  <a:tcPr/>
                </a:tc>
                <a:tc>
                  <a:txBody>
                    <a:bodyPr/>
                    <a:lstStyle/>
                    <a:p>
                      <a:pPr algn="just"/>
                      <a:r>
                        <a:rPr lang="es-CO" sz="1400" b="0" i="0" dirty="0" smtClean="0">
                          <a:effectLst/>
                          <a:latin typeface="Arial Narrow" panose="020B0606020202030204" pitchFamily="34" charset="0"/>
                        </a:rPr>
                        <a:t>Se</a:t>
                      </a:r>
                      <a:r>
                        <a:rPr lang="es-CO" sz="1400" b="0" i="0" baseline="0" dirty="0" smtClean="0">
                          <a:effectLst/>
                          <a:latin typeface="Arial Narrow" panose="020B0606020202030204" pitchFamily="34" charset="0"/>
                        </a:rPr>
                        <a:t> incorpora a este plan para dar cumplimiento al resultado de </a:t>
                      </a:r>
                      <a:r>
                        <a:rPr lang="es-CO" sz="1400" b="0" i="0" baseline="0" dirty="0" smtClean="0">
                          <a:effectLst/>
                          <a:latin typeface="Arial Narrow" panose="020B0606020202030204" pitchFamily="34" charset="0"/>
                        </a:rPr>
                        <a:t>cuatrienio </a:t>
                      </a:r>
                      <a:r>
                        <a:rPr lang="es-CO" sz="1400" b="0" i="0" baseline="0" dirty="0" smtClean="0">
                          <a:effectLst/>
                          <a:latin typeface="Arial Narrow" panose="020B0606020202030204" pitchFamily="34" charset="0"/>
                        </a:rPr>
                        <a:t>correspondiente al resultado del intercambio de buenas practicas con otros países.</a:t>
                      </a:r>
                      <a:endParaRPr lang="es-CO" sz="1400" b="0" i="0" dirty="0">
                        <a:effectLst/>
                        <a:latin typeface="Arial Narrow" panose="020B0606020202030204" pitchFamily="34" charset="0"/>
                      </a:endParaRPr>
                    </a:p>
                  </a:txBody>
                  <a:tcPr/>
                </a:tc>
                <a:extLst>
                  <a:ext uri="{0D108BD9-81ED-4DB2-BD59-A6C34878D82A}">
                    <a16:rowId xmlns:a16="http://schemas.microsoft.com/office/drawing/2014/main" val="753107929"/>
                  </a:ext>
                </a:extLst>
              </a:tr>
              <a:tr h="1621248">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Diseñar y poner en marcha un programa de cursos que enriquezca la oferta de cooperación de Colombia. </a:t>
                      </a:r>
                      <a:endParaRPr lang="es-CO" sz="140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DO</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dirty="0" smtClean="0">
                          <a:effectLst/>
                          <a:latin typeface="Arial Narrow" panose="020B0606020202030204" pitchFamily="34" charset="0"/>
                        </a:rPr>
                        <a:t>Este entregable es eliminado del Plan</a:t>
                      </a:r>
                      <a:r>
                        <a:rPr lang="es-CO" sz="1400" baseline="0" dirty="0" smtClean="0">
                          <a:effectLst/>
                          <a:latin typeface="Arial Narrow" panose="020B0606020202030204" pitchFamily="34" charset="0"/>
                        </a:rPr>
                        <a:t>, debido a que este ejercicio ya se adelanta y se requiere dedicar esfuerzos en otras materias, por lo anterior esta se mantendrá hasta el segundo trimestre.</a:t>
                      </a:r>
                      <a:endParaRPr lang="es-CO" sz="1400" b="0" i="0" dirty="0">
                        <a:effectLst/>
                        <a:latin typeface="Arial Narrow" panose="020B0606020202030204" pitchFamily="34" charset="0"/>
                      </a:endParaRPr>
                    </a:p>
                  </a:txBody>
                  <a:tcPr/>
                </a:tc>
                <a:extLst>
                  <a:ext uri="{0D108BD9-81ED-4DB2-BD59-A6C34878D82A}">
                    <a16:rowId xmlns:a16="http://schemas.microsoft.com/office/drawing/2014/main" val="85942498"/>
                  </a:ext>
                </a:extLst>
              </a:tr>
            </a:tbl>
          </a:graphicData>
        </a:graphic>
      </p:graphicFrame>
    </p:spTree>
    <p:extLst>
      <p:ext uri="{BB962C8B-B14F-4D97-AF65-F5344CB8AC3E}">
        <p14:creationId xmlns:p14="http://schemas.microsoft.com/office/powerpoint/2010/main" val="73329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8"/>
        <p:cNvGrpSpPr/>
        <p:nvPr/>
      </p:nvGrpSpPr>
      <p:grpSpPr>
        <a:xfrm>
          <a:off x="0" y="0"/>
          <a:ext cx="0" cy="0"/>
          <a:chOff x="0" y="0"/>
          <a:chExt cx="0" cy="0"/>
        </a:xfrm>
      </p:grpSpPr>
      <p:grpSp>
        <p:nvGrpSpPr>
          <p:cNvPr id="269" name="Shape 269"/>
          <p:cNvGrpSpPr/>
          <p:nvPr/>
        </p:nvGrpSpPr>
        <p:grpSpPr>
          <a:xfrm>
            <a:off x="230908" y="230908"/>
            <a:ext cx="3851994" cy="609063"/>
            <a:chOff x="818779" y="497695"/>
            <a:chExt cx="15865169" cy="2655645"/>
          </a:xfrm>
        </p:grpSpPr>
        <p:pic>
          <p:nvPicPr>
            <p:cNvPr id="270" name="Shape 270"/>
            <p:cNvPicPr preferRelativeResize="0"/>
            <p:nvPr/>
          </p:nvPicPr>
          <p:blipFill rotWithShape="1">
            <a:blip r:embed="rId4">
              <a:alphaModFix/>
            </a:blip>
            <a:srcRect/>
            <a:stretch/>
          </p:blipFill>
          <p:spPr>
            <a:xfrm>
              <a:off x="818779" y="497695"/>
              <a:ext cx="8000821" cy="1284737"/>
            </a:xfrm>
            <a:prstGeom prst="rect">
              <a:avLst/>
            </a:prstGeom>
            <a:noFill/>
            <a:ln>
              <a:noFill/>
            </a:ln>
          </p:spPr>
        </p:pic>
        <p:sp>
          <p:nvSpPr>
            <p:cNvPr id="271" name="Shape 271"/>
            <p:cNvSpPr/>
            <p:nvPr/>
          </p:nvSpPr>
          <p:spPr>
            <a:xfrm>
              <a:off x="2582968" y="1488874"/>
              <a:ext cx="14100980" cy="16644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i="1" dirty="0">
                  <a:solidFill>
                    <a:srgbClr val="009999"/>
                  </a:solidFill>
                  <a:latin typeface="Calibri"/>
                  <a:ea typeface="Calibri"/>
                  <a:cs typeface="Calibri"/>
                  <a:sym typeface="Calibri"/>
                </a:rPr>
                <a:t>los resultados de la Cooperación Internacional</a:t>
              </a:r>
            </a:p>
          </p:txBody>
        </p:sp>
      </p:grpSp>
      <p:graphicFrame>
        <p:nvGraphicFramePr>
          <p:cNvPr id="44" name="Tabla 43"/>
          <p:cNvGraphicFramePr>
            <a:graphicFrameLocks noGrp="1"/>
          </p:cNvGraphicFramePr>
          <p:nvPr>
            <p:extLst>
              <p:ext uri="{D42A27DB-BD31-4B8C-83A1-F6EECF244321}">
                <p14:modId xmlns:p14="http://schemas.microsoft.com/office/powerpoint/2010/main" val="1830150060"/>
              </p:ext>
            </p:extLst>
          </p:nvPr>
        </p:nvGraphicFramePr>
        <p:xfrm>
          <a:off x="1382232" y="1215215"/>
          <a:ext cx="9229059" cy="4013107"/>
        </p:xfrm>
        <a:graphic>
          <a:graphicData uri="http://schemas.openxmlformats.org/drawingml/2006/table">
            <a:tbl>
              <a:tblPr firstRow="1" bandRow="1">
                <a:tableStyleId>{7DF18680-E054-41AD-8BC1-D1AEF772440D}</a:tableStyleId>
              </a:tblPr>
              <a:tblGrid>
                <a:gridCol w="3076353">
                  <a:extLst>
                    <a:ext uri="{9D8B030D-6E8A-4147-A177-3AD203B41FA5}">
                      <a16:colId xmlns:a16="http://schemas.microsoft.com/office/drawing/2014/main" val="1102797317"/>
                    </a:ext>
                  </a:extLst>
                </a:gridCol>
                <a:gridCol w="3076353">
                  <a:extLst>
                    <a:ext uri="{9D8B030D-6E8A-4147-A177-3AD203B41FA5}">
                      <a16:colId xmlns:a16="http://schemas.microsoft.com/office/drawing/2014/main" val="801790154"/>
                    </a:ext>
                  </a:extLst>
                </a:gridCol>
                <a:gridCol w="3076353">
                  <a:extLst>
                    <a:ext uri="{9D8B030D-6E8A-4147-A177-3AD203B41FA5}">
                      <a16:colId xmlns:a16="http://schemas.microsoft.com/office/drawing/2014/main" val="749200752"/>
                    </a:ext>
                  </a:extLst>
                </a:gridCol>
              </a:tblGrid>
              <a:tr h="490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Plan de Acción V3.</a:t>
                      </a:r>
                      <a:endParaRPr lang="es-CO" sz="1400" b="1" i="0" dirty="0" smtClean="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664508">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Gestionar 220 notas que mencionen a APC Colombia en fuentes de información</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rowSpan="4">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Comunicaciones</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rowSpan="4">
                  <a:txBody>
                    <a:bodyPr/>
                    <a:lstStyle/>
                    <a:p>
                      <a:pPr algn="just"/>
                      <a:r>
                        <a:rPr lang="es-CO" sz="1400" dirty="0" smtClean="0">
                          <a:effectLst/>
                          <a:latin typeface="Arial Narrow" panose="020B0606020202030204" pitchFamily="34" charset="0"/>
                        </a:rPr>
                        <a:t>Se eliminan en la V3 del Plan</a:t>
                      </a:r>
                      <a:r>
                        <a:rPr lang="es-CO" sz="1400" baseline="0" dirty="0" smtClean="0">
                          <a:effectLst/>
                          <a:latin typeface="Arial Narrow" panose="020B0606020202030204" pitchFamily="34" charset="0"/>
                        </a:rPr>
                        <a:t> de acción 2017</a:t>
                      </a:r>
                      <a:r>
                        <a:rPr lang="es-CO" sz="1400" dirty="0" smtClean="0">
                          <a:effectLst/>
                          <a:latin typeface="Arial Narrow" panose="020B0606020202030204" pitchFamily="34" charset="0"/>
                        </a:rPr>
                        <a:t>, ya que estos entregables</a:t>
                      </a:r>
                      <a:r>
                        <a:rPr lang="es-CO" sz="1400" baseline="0" dirty="0" smtClean="0">
                          <a:effectLst/>
                          <a:latin typeface="Arial Narrow" panose="020B0606020202030204" pitchFamily="34" charset="0"/>
                        </a:rPr>
                        <a:t> no afectaban de manera directa  la gestión de la Agencia en 2017, mas bien correspondían al ejercicio propio del proceso y, por ende, se articularon a la medición de la gestión del proceso como indicadores del mismo.</a:t>
                      </a:r>
                      <a:endParaRPr lang="es-CO" sz="1400" b="0" i="0" dirty="0">
                        <a:effectLst/>
                        <a:latin typeface="Arial Narrow" panose="020B0606020202030204" pitchFamily="34" charset="0"/>
                      </a:endParaRPr>
                    </a:p>
                  </a:txBody>
                  <a:tcPr anchor="ctr"/>
                </a:tc>
                <a:extLst>
                  <a:ext uri="{0D108BD9-81ED-4DB2-BD59-A6C34878D82A}">
                    <a16:rowId xmlns:a16="http://schemas.microsoft.com/office/drawing/2014/main" val="85942498"/>
                  </a:ext>
                </a:extLst>
              </a:tr>
              <a:tr h="947939">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Entregar 5 publicaciones de análisis sobre las grandes apuestas de APC-Colombia y que cumplan con las características del formato de control.</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vMerge="1">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vMerge="1">
                  <a:txBody>
                    <a:bodyPr/>
                    <a:lstStyle/>
                    <a:p>
                      <a:endParaRPr lang="es-CO" sz="1400" b="0" i="0" dirty="0">
                        <a:effectLst/>
                        <a:latin typeface="Arial Narrow" panose="020B0606020202030204" pitchFamily="34" charset="0"/>
                      </a:endParaRPr>
                    </a:p>
                  </a:txBody>
                  <a:tcPr/>
                </a:tc>
                <a:extLst>
                  <a:ext uri="{0D108BD9-81ED-4DB2-BD59-A6C34878D82A}">
                    <a16:rowId xmlns:a16="http://schemas.microsoft.com/office/drawing/2014/main" val="2745098564"/>
                  </a:ext>
                </a:extLst>
              </a:tr>
              <a:tr h="858322">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Llegar a 108.500 interacciones en Facebook y 50% en tasa de interacción en Twitter</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vMerge="1">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vMerge="1">
                  <a:txBody>
                    <a:bodyPr/>
                    <a:lstStyle/>
                    <a:p>
                      <a:endParaRPr lang="es-CO" sz="1400" b="0" i="0" dirty="0">
                        <a:effectLst/>
                        <a:latin typeface="Arial Narrow" panose="020B0606020202030204" pitchFamily="34" charset="0"/>
                      </a:endParaRPr>
                    </a:p>
                  </a:txBody>
                  <a:tcPr/>
                </a:tc>
                <a:extLst>
                  <a:ext uri="{0D108BD9-81ED-4DB2-BD59-A6C34878D82A}">
                    <a16:rowId xmlns:a16="http://schemas.microsoft.com/office/drawing/2014/main" val="196400054"/>
                  </a:ext>
                </a:extLst>
              </a:tr>
              <a:tr h="1052137">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El 50% de las páginas vistas del sitio web, corresponden a contenidos publicados que apoyan la </a:t>
                      </a:r>
                      <a:r>
                        <a:rPr lang="es-CO" sz="1400" dirty="0" err="1" smtClean="0">
                          <a:effectLst>
                            <a:outerShdw blurRad="38100" dist="38100" dir="2700000" algn="tl">
                              <a:srgbClr val="000000">
                                <a:alpha val="43137"/>
                              </a:srgbClr>
                            </a:outerShdw>
                          </a:effectLst>
                          <a:latin typeface="Arial Narrow" panose="020B0606020202030204" pitchFamily="34" charset="0"/>
                        </a:rPr>
                        <a:t>visibilización</a:t>
                      </a:r>
                      <a:r>
                        <a:rPr lang="es-CO" sz="1400" dirty="0" smtClean="0">
                          <a:effectLst>
                            <a:outerShdw blurRad="38100" dist="38100" dir="2700000" algn="tl">
                              <a:srgbClr val="000000">
                                <a:alpha val="43137"/>
                              </a:srgbClr>
                            </a:outerShdw>
                          </a:effectLst>
                          <a:latin typeface="Arial Narrow" panose="020B0606020202030204" pitchFamily="34" charset="0"/>
                        </a:rPr>
                        <a:t> de las grandes apuestas de APC-Colombia</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vMerge="1">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vMerge="1">
                  <a:txBody>
                    <a:bodyPr/>
                    <a:lstStyle/>
                    <a:p>
                      <a:endParaRPr lang="es-CO" sz="1400" b="0" i="0" dirty="0">
                        <a:effectLst/>
                        <a:latin typeface="Arial Narrow" panose="020B0606020202030204" pitchFamily="34" charset="0"/>
                      </a:endParaRPr>
                    </a:p>
                  </a:txBody>
                  <a:tcPr/>
                </a:tc>
                <a:extLst>
                  <a:ext uri="{0D108BD9-81ED-4DB2-BD59-A6C34878D82A}">
                    <a16:rowId xmlns:a16="http://schemas.microsoft.com/office/drawing/2014/main" val="1787838847"/>
                  </a:ext>
                </a:extLst>
              </a:tr>
            </a:tbl>
          </a:graphicData>
        </a:graphic>
      </p:graphicFrame>
    </p:spTree>
    <p:extLst>
      <p:ext uri="{BB962C8B-B14F-4D97-AF65-F5344CB8AC3E}">
        <p14:creationId xmlns:p14="http://schemas.microsoft.com/office/powerpoint/2010/main" val="4014312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8"/>
        <p:cNvGrpSpPr/>
        <p:nvPr/>
      </p:nvGrpSpPr>
      <p:grpSpPr>
        <a:xfrm>
          <a:off x="0" y="0"/>
          <a:ext cx="0" cy="0"/>
          <a:chOff x="0" y="0"/>
          <a:chExt cx="0" cy="0"/>
        </a:xfrm>
      </p:grpSpPr>
      <p:grpSp>
        <p:nvGrpSpPr>
          <p:cNvPr id="269" name="Shape 269"/>
          <p:cNvGrpSpPr/>
          <p:nvPr/>
        </p:nvGrpSpPr>
        <p:grpSpPr>
          <a:xfrm>
            <a:off x="230908" y="230909"/>
            <a:ext cx="4174836" cy="554182"/>
            <a:chOff x="818779" y="497695"/>
            <a:chExt cx="15865169" cy="2655645"/>
          </a:xfrm>
        </p:grpSpPr>
        <p:pic>
          <p:nvPicPr>
            <p:cNvPr id="270" name="Shape 270"/>
            <p:cNvPicPr preferRelativeResize="0"/>
            <p:nvPr/>
          </p:nvPicPr>
          <p:blipFill rotWithShape="1">
            <a:blip r:embed="rId4">
              <a:alphaModFix/>
            </a:blip>
            <a:srcRect/>
            <a:stretch/>
          </p:blipFill>
          <p:spPr>
            <a:xfrm>
              <a:off x="818779" y="497695"/>
              <a:ext cx="8000821" cy="1284737"/>
            </a:xfrm>
            <a:prstGeom prst="rect">
              <a:avLst/>
            </a:prstGeom>
            <a:noFill/>
            <a:ln>
              <a:noFill/>
            </a:ln>
          </p:spPr>
        </p:pic>
        <p:sp>
          <p:nvSpPr>
            <p:cNvPr id="271" name="Shape 271"/>
            <p:cNvSpPr/>
            <p:nvPr/>
          </p:nvSpPr>
          <p:spPr>
            <a:xfrm>
              <a:off x="2582968" y="1488874"/>
              <a:ext cx="14100980" cy="16644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i="1" dirty="0">
                  <a:solidFill>
                    <a:srgbClr val="009999"/>
                  </a:solidFill>
                  <a:latin typeface="Calibri"/>
                  <a:ea typeface="Calibri"/>
                  <a:cs typeface="Calibri"/>
                  <a:sym typeface="Calibri"/>
                </a:rPr>
                <a:t>los resultados de la Cooperación Internacional</a:t>
              </a:r>
            </a:p>
          </p:txBody>
        </p:sp>
      </p:grpSp>
      <p:graphicFrame>
        <p:nvGraphicFramePr>
          <p:cNvPr id="44" name="Tabla 43"/>
          <p:cNvGraphicFramePr>
            <a:graphicFrameLocks noGrp="1"/>
          </p:cNvGraphicFramePr>
          <p:nvPr>
            <p:extLst>
              <p:ext uri="{D42A27DB-BD31-4B8C-83A1-F6EECF244321}">
                <p14:modId xmlns:p14="http://schemas.microsoft.com/office/powerpoint/2010/main" val="2323139287"/>
              </p:ext>
            </p:extLst>
          </p:nvPr>
        </p:nvGraphicFramePr>
        <p:xfrm>
          <a:off x="1711841" y="1234762"/>
          <a:ext cx="8920716" cy="3890793"/>
        </p:xfrm>
        <a:graphic>
          <a:graphicData uri="http://schemas.openxmlformats.org/drawingml/2006/table">
            <a:tbl>
              <a:tblPr firstRow="1" bandRow="1">
                <a:tableStyleId>{7DF18680-E054-41AD-8BC1-D1AEF772440D}</a:tableStyleId>
              </a:tblPr>
              <a:tblGrid>
                <a:gridCol w="2973572">
                  <a:extLst>
                    <a:ext uri="{9D8B030D-6E8A-4147-A177-3AD203B41FA5}">
                      <a16:colId xmlns:a16="http://schemas.microsoft.com/office/drawing/2014/main" val="1102797317"/>
                    </a:ext>
                  </a:extLst>
                </a:gridCol>
                <a:gridCol w="2973572">
                  <a:extLst>
                    <a:ext uri="{9D8B030D-6E8A-4147-A177-3AD203B41FA5}">
                      <a16:colId xmlns:a16="http://schemas.microsoft.com/office/drawing/2014/main" val="1324156961"/>
                    </a:ext>
                  </a:extLst>
                </a:gridCol>
                <a:gridCol w="2973572">
                  <a:extLst>
                    <a:ext uri="{9D8B030D-6E8A-4147-A177-3AD203B41FA5}">
                      <a16:colId xmlns:a16="http://schemas.microsoft.com/office/drawing/2014/main" val="749200752"/>
                    </a:ext>
                  </a:extLst>
                </a:gridCol>
              </a:tblGrid>
              <a:tr h="598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Plan de Acción V3.</a:t>
                      </a:r>
                      <a:endParaRPr lang="es-CO" sz="1400" b="1" i="0" dirty="0" smtClean="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598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dirty="0" smtClean="0">
                          <a:effectLst>
                            <a:outerShdw blurRad="38100" dist="38100" dir="2700000" algn="tl">
                              <a:srgbClr val="000000">
                                <a:alpha val="43137"/>
                              </a:srgbClr>
                            </a:outerShdw>
                          </a:effectLst>
                          <a:latin typeface="Arial Narrow" panose="020B0606020202030204" pitchFamily="34" charset="0"/>
                        </a:rPr>
                        <a:t>Divulgar al menos 8 eventos y proyectos enmarcados en la estrategia APC Colombia-Sector Privado</a:t>
                      </a:r>
                      <a:endParaRPr kumimoji="0" lang="es-CO" sz="1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endParaRPr>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rPr>
                        <a:t>Comunicaciones</a:t>
                      </a:r>
                    </a:p>
                  </a:txBody>
                  <a:tcPr anchor="ctr"/>
                </a:tc>
                <a:tc rowSpan="4">
                  <a:txBody>
                    <a:bodyPr/>
                    <a:lstStyle/>
                    <a:p>
                      <a:pPr algn="just"/>
                      <a:r>
                        <a:rPr lang="es-CO" sz="1400" b="0" i="0" dirty="0" smtClean="0">
                          <a:effectLst/>
                          <a:latin typeface="Arial Narrow" panose="020B0606020202030204" pitchFamily="34" charset="0"/>
                        </a:rPr>
                        <a:t>Teniendo</a:t>
                      </a:r>
                      <a:r>
                        <a:rPr lang="es-CO" sz="1400" b="0" i="0" baseline="0" dirty="0" smtClean="0">
                          <a:effectLst/>
                          <a:latin typeface="Arial Narrow" panose="020B0606020202030204" pitchFamily="34" charset="0"/>
                        </a:rPr>
                        <a:t> en cuenta que en el marco de la hoja de Ruta de la Cooperación de APC-Colombia  ( P.E ) se establece como meta del cuatrienio el “</a:t>
                      </a:r>
                      <a:r>
                        <a:rPr lang="es-CO" sz="1400" b="0" i="1" baseline="0" dirty="0" smtClean="0">
                          <a:effectLst/>
                          <a:latin typeface="Arial Narrow" panose="020B0606020202030204" pitchFamily="34" charset="0"/>
                        </a:rPr>
                        <a:t>Posicionamiento de APC- Colombia como gestor técnico de la cooperación a Nivel Nacional”; </a:t>
                      </a:r>
                      <a:r>
                        <a:rPr lang="es-CO" sz="1400" b="0" i="0" baseline="0" dirty="0" smtClean="0">
                          <a:effectLst/>
                          <a:latin typeface="Arial Narrow" panose="020B0606020202030204" pitchFamily="34" charset="0"/>
                        </a:rPr>
                        <a:t>por tanto se identifica la importancia de desarrollar los entregables definidos en la V3 del Plan de Acción 2017, ya que contribuyen de manera directa al resultado del cuatrienio definido en la Hoja de Ruta 2015-2018.</a:t>
                      </a:r>
                    </a:p>
                    <a:p>
                      <a:pPr algn="just"/>
                      <a:r>
                        <a:rPr lang="es-CO" sz="1400" b="0" i="0" baseline="0" dirty="0" smtClean="0">
                          <a:solidFill>
                            <a:schemeClr val="tx1"/>
                          </a:solidFill>
                          <a:effectLst/>
                          <a:latin typeface="Arial Narrow" panose="020B0606020202030204" pitchFamily="34" charset="0"/>
                        </a:rPr>
                        <a:t>Teniendo en cuenta además el ajuste realizado en las </a:t>
                      </a:r>
                      <a:r>
                        <a:rPr lang="es-CO" sz="1400" b="0" i="0" baseline="0" dirty="0" err="1" smtClean="0">
                          <a:solidFill>
                            <a:schemeClr val="tx1"/>
                          </a:solidFill>
                          <a:effectLst/>
                          <a:latin typeface="Arial Narrow" panose="020B0606020202030204" pitchFamily="34" charset="0"/>
                        </a:rPr>
                        <a:t>Megametas</a:t>
                      </a:r>
                      <a:r>
                        <a:rPr lang="es-CO" sz="1400" b="0" i="0" baseline="0" dirty="0" smtClean="0">
                          <a:solidFill>
                            <a:schemeClr val="tx1"/>
                          </a:solidFill>
                          <a:effectLst/>
                          <a:latin typeface="Arial Narrow" panose="020B0606020202030204" pitchFamily="34" charset="0"/>
                        </a:rPr>
                        <a:t> y resultados cuatrienio y el cambio en las directivas del área.</a:t>
                      </a:r>
                    </a:p>
                  </a:txBody>
                  <a:tcPr/>
                </a:tc>
                <a:extLst>
                  <a:ext uri="{0D108BD9-81ED-4DB2-BD59-A6C34878D82A}">
                    <a16:rowId xmlns:a16="http://schemas.microsoft.com/office/drawing/2014/main" val="753107929"/>
                  </a:ext>
                </a:extLst>
              </a:tr>
              <a:tr h="598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dirty="0" smtClean="0">
                          <a:effectLst>
                            <a:outerShdw blurRad="38100" dist="38100" dir="2700000" algn="tl">
                              <a:srgbClr val="000000">
                                <a:alpha val="43137"/>
                              </a:srgbClr>
                            </a:outerShdw>
                          </a:effectLst>
                          <a:latin typeface="Arial Narrow" panose="020B0606020202030204" pitchFamily="34" charset="0"/>
                        </a:rPr>
                        <a:t>Difundir la implementación del 100% de los proyectos priorizados que cuentan con recursos propios de APC Colombia</a:t>
                      </a:r>
                      <a:endParaRPr kumimoji="0" lang="es-CO" sz="1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endParaRPr>
                    </a:p>
                  </a:txBody>
                  <a:tcPr/>
                </a:tc>
                <a:tc vMerge="1">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extLst>
                  <a:ext uri="{0D108BD9-81ED-4DB2-BD59-A6C34878D82A}">
                    <a16:rowId xmlns:a16="http://schemas.microsoft.com/office/drawing/2014/main" val="85942498"/>
                  </a:ext>
                </a:extLst>
              </a:tr>
              <a:tr h="598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dirty="0" smtClean="0">
                          <a:effectLst>
                            <a:outerShdw blurRad="38100" dist="38100" dir="2700000" algn="tl">
                              <a:srgbClr val="000000">
                                <a:alpha val="43137"/>
                              </a:srgbClr>
                            </a:outerShdw>
                          </a:effectLst>
                          <a:latin typeface="Arial Narrow" panose="020B0606020202030204" pitchFamily="34" charset="0"/>
                        </a:rPr>
                        <a:t>Visibilizar al menos 10 proyectos de los fondos para el posconflicto y el 100% de los nuevos compromisos financieros para dichos fondos.</a:t>
                      </a:r>
                      <a:endParaRPr kumimoji="0" lang="es-CO" sz="1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endParaRPr>
                    </a:p>
                  </a:txBody>
                  <a:tcPr/>
                </a:tc>
                <a:tc vMerge="1">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extLst>
                  <a:ext uri="{0D108BD9-81ED-4DB2-BD59-A6C34878D82A}">
                    <a16:rowId xmlns:a16="http://schemas.microsoft.com/office/drawing/2014/main" val="2745098564"/>
                  </a:ext>
                </a:extLst>
              </a:tr>
              <a:tr h="598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dirty="0" smtClean="0">
                          <a:effectLst>
                            <a:outerShdw blurRad="38100" dist="38100" dir="2700000" algn="tl">
                              <a:srgbClr val="000000">
                                <a:alpha val="43137"/>
                              </a:srgbClr>
                            </a:outerShdw>
                          </a:effectLst>
                          <a:latin typeface="Arial Narrow" panose="020B0606020202030204" pitchFamily="34" charset="0"/>
                        </a:rPr>
                        <a:t>Desarrollar y publicar 3 contenidos innovadores que evidencien el impacto regional de APC-Colombia</a:t>
                      </a:r>
                      <a:endParaRPr kumimoji="0" lang="es-CO" sz="1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endParaRPr>
                    </a:p>
                  </a:txBody>
                  <a:tcPr/>
                </a:tc>
                <a:tc vMerge="1">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extLst>
                  <a:ext uri="{0D108BD9-81ED-4DB2-BD59-A6C34878D82A}">
                    <a16:rowId xmlns:a16="http://schemas.microsoft.com/office/drawing/2014/main" val="196400054"/>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171"/>
        <p:cNvGrpSpPr/>
        <p:nvPr/>
      </p:nvGrpSpPr>
      <p:grpSpPr>
        <a:xfrm>
          <a:off x="0" y="0"/>
          <a:ext cx="0" cy="0"/>
          <a:chOff x="0" y="0"/>
          <a:chExt cx="0" cy="0"/>
        </a:xfrm>
      </p:grpSpPr>
      <p:sp>
        <p:nvSpPr>
          <p:cNvPr id="5" name="CuadroTexto 4"/>
          <p:cNvSpPr txBox="1"/>
          <p:nvPr/>
        </p:nvSpPr>
        <p:spPr>
          <a:xfrm>
            <a:off x="633845" y="1184565"/>
            <a:ext cx="9403773" cy="707886"/>
          </a:xfrm>
          <a:prstGeom prst="rect">
            <a:avLst/>
          </a:prstGeom>
          <a:noFill/>
        </p:spPr>
        <p:txBody>
          <a:bodyPr wrap="square" rtlCol="0">
            <a:spAutoFit/>
          </a:bodyPr>
          <a:lstStyle/>
          <a:p>
            <a:r>
              <a:rPr lang="es-CO" sz="4000" b="1" dirty="0">
                <a:solidFill>
                  <a:srgbClr val="FF0000"/>
                </a:solidFill>
                <a:latin typeface="Arial Narrow" panose="020B0606020202030204" pitchFamily="34" charset="0"/>
                <a:ea typeface="Calibri"/>
                <a:cs typeface="Calibri"/>
                <a:sym typeface="Calibri"/>
              </a:rPr>
              <a:t>Cambios 2° Trimestre 2017</a:t>
            </a:r>
            <a:endParaRPr lang="es-CO" sz="4000" b="1" dirty="0">
              <a:solidFill>
                <a:srgbClr val="FF0000"/>
              </a:solidFill>
              <a:latin typeface="Arial Narrow" panose="020B0606020202030204" pitchFamily="34" charset="0"/>
              <a:ea typeface="Calibri"/>
              <a:cs typeface="Calibri"/>
              <a:sym typeface="Calibri"/>
            </a:endParaRPr>
          </a:p>
        </p:txBody>
      </p:sp>
      <p:sp>
        <p:nvSpPr>
          <p:cNvPr id="9" name="CuadroTexto 8"/>
          <p:cNvSpPr txBox="1"/>
          <p:nvPr/>
        </p:nvSpPr>
        <p:spPr>
          <a:xfrm>
            <a:off x="2514599" y="2282538"/>
            <a:ext cx="9133609" cy="2677656"/>
          </a:xfrm>
          <a:prstGeom prst="rect">
            <a:avLst/>
          </a:prstGeom>
          <a:noFill/>
        </p:spPr>
        <p:txBody>
          <a:bodyPr wrap="square" rtlCol="0">
            <a:spAutoFit/>
          </a:bodyPr>
          <a:lstStyle/>
          <a:p>
            <a:pPr algn="just"/>
            <a:r>
              <a:rPr lang="es-CO" sz="2400" dirty="0" smtClean="0">
                <a:solidFill>
                  <a:schemeClr val="tx1"/>
                </a:solidFill>
                <a:latin typeface="Arial Narrow" panose="020B0606020202030204" pitchFamily="34" charset="0"/>
              </a:rPr>
              <a:t>Teniendo en cuenta la </a:t>
            </a:r>
            <a:r>
              <a:rPr lang="es-CO" sz="2400" dirty="0" smtClean="0">
                <a:solidFill>
                  <a:schemeClr val="tx1"/>
                </a:solidFill>
                <a:latin typeface="Arial Narrow" panose="020B0606020202030204" pitchFamily="34" charset="0"/>
              </a:rPr>
              <a:t>coyuntura de política exterior del país, el </a:t>
            </a:r>
            <a:r>
              <a:rPr lang="es-CO" sz="2400" dirty="0" smtClean="0">
                <a:solidFill>
                  <a:schemeClr val="tx1"/>
                </a:solidFill>
                <a:latin typeface="Arial Narrow" panose="020B0606020202030204" pitchFamily="34" charset="0"/>
              </a:rPr>
              <a:t>agendamiento de nuevas prioridades en el escenario </a:t>
            </a:r>
            <a:r>
              <a:rPr lang="es-CO" sz="2400" dirty="0" smtClean="0">
                <a:solidFill>
                  <a:schemeClr val="tx1"/>
                </a:solidFill>
                <a:latin typeface="Arial Narrow" panose="020B0606020202030204" pitchFamily="34" charset="0"/>
              </a:rPr>
              <a:t>nacional y </a:t>
            </a:r>
            <a:r>
              <a:rPr lang="es-CO" sz="2400" dirty="0" smtClean="0">
                <a:solidFill>
                  <a:schemeClr val="tx1"/>
                </a:solidFill>
                <a:latin typeface="Arial Narrow" panose="020B0606020202030204" pitchFamily="34" charset="0"/>
              </a:rPr>
              <a:t>los cambios en </a:t>
            </a:r>
            <a:r>
              <a:rPr lang="es-CO" sz="2400" dirty="0" smtClean="0">
                <a:solidFill>
                  <a:schemeClr val="tx1"/>
                </a:solidFill>
                <a:latin typeface="Arial Narrow" panose="020B0606020202030204" pitchFamily="34" charset="0"/>
              </a:rPr>
              <a:t>el equipo</a:t>
            </a:r>
            <a:r>
              <a:rPr lang="es-CO" sz="2400" dirty="0" smtClean="0">
                <a:solidFill>
                  <a:schemeClr val="tx1"/>
                </a:solidFill>
                <a:latin typeface="Arial Narrow" panose="020B0606020202030204" pitchFamily="34" charset="0"/>
              </a:rPr>
              <a:t> directivo de la Agencia, las </a:t>
            </a:r>
            <a:r>
              <a:rPr lang="es-CO" sz="2400" dirty="0" smtClean="0">
                <a:solidFill>
                  <a:schemeClr val="tx1"/>
                </a:solidFill>
                <a:latin typeface="Arial Narrow" panose="020B0606020202030204" pitchFamily="34" charset="0"/>
              </a:rPr>
              <a:t>directrices definidas desde la planeación estratégica </a:t>
            </a:r>
            <a:r>
              <a:rPr lang="es-CO" sz="2400" dirty="0" smtClean="0">
                <a:solidFill>
                  <a:schemeClr val="tx1"/>
                </a:solidFill>
                <a:latin typeface="Arial Narrow" panose="020B0606020202030204" pitchFamily="34" charset="0"/>
              </a:rPr>
              <a:t>se </a:t>
            </a:r>
            <a:r>
              <a:rPr lang="es-CO" sz="2400" dirty="0" smtClean="0">
                <a:solidFill>
                  <a:schemeClr val="tx1"/>
                </a:solidFill>
                <a:latin typeface="Arial Narrow" panose="020B0606020202030204" pitchFamily="34" charset="0"/>
              </a:rPr>
              <a:t>ajustaron y revalidaron </a:t>
            </a:r>
            <a:r>
              <a:rPr lang="es-CO" sz="2400" dirty="0" smtClean="0">
                <a:solidFill>
                  <a:schemeClr val="tx1"/>
                </a:solidFill>
                <a:latin typeface="Arial Narrow" panose="020B0606020202030204" pitchFamily="34" charset="0"/>
              </a:rPr>
              <a:t>para dar respuesta a las prioridades del gobierno </a:t>
            </a:r>
            <a:r>
              <a:rPr lang="es-CO" sz="2400" dirty="0" smtClean="0">
                <a:solidFill>
                  <a:schemeClr val="tx1"/>
                </a:solidFill>
                <a:latin typeface="Arial Narrow" panose="020B0606020202030204" pitchFamily="34" charset="0"/>
              </a:rPr>
              <a:t>n</a:t>
            </a:r>
            <a:r>
              <a:rPr lang="es-CO" sz="2400" dirty="0" smtClean="0">
                <a:solidFill>
                  <a:schemeClr val="tx1"/>
                </a:solidFill>
                <a:latin typeface="Arial Narrow" panose="020B0606020202030204" pitchFamily="34" charset="0"/>
              </a:rPr>
              <a:t>acional</a:t>
            </a:r>
            <a:r>
              <a:rPr lang="es-CO" sz="2400" dirty="0">
                <a:solidFill>
                  <a:schemeClr val="tx1"/>
                </a:solidFill>
                <a:latin typeface="Arial Narrow" panose="020B0606020202030204" pitchFamily="34" charset="0"/>
              </a:rPr>
              <a:t>.</a:t>
            </a:r>
            <a:r>
              <a:rPr lang="es-CO" sz="2400" dirty="0" smtClean="0">
                <a:solidFill>
                  <a:schemeClr val="tx1"/>
                </a:solidFill>
                <a:latin typeface="Arial Narrow" panose="020B0606020202030204" pitchFamily="34" charset="0"/>
              </a:rPr>
              <a:t> Por </a:t>
            </a:r>
            <a:r>
              <a:rPr lang="es-CO" sz="2400" dirty="0" smtClean="0">
                <a:solidFill>
                  <a:schemeClr val="tx1"/>
                </a:solidFill>
                <a:latin typeface="Arial Narrow" panose="020B0606020202030204" pitchFamily="34" charset="0"/>
              </a:rPr>
              <a:t>tal </a:t>
            </a:r>
            <a:r>
              <a:rPr lang="es-CO" sz="2400" dirty="0" smtClean="0">
                <a:solidFill>
                  <a:schemeClr val="tx1"/>
                </a:solidFill>
                <a:latin typeface="Arial Narrow" panose="020B0606020202030204" pitchFamily="34" charset="0"/>
              </a:rPr>
              <a:t>razón, </a:t>
            </a:r>
            <a:r>
              <a:rPr lang="es-CO" sz="2400" dirty="0" smtClean="0">
                <a:solidFill>
                  <a:schemeClr val="tx1"/>
                </a:solidFill>
                <a:latin typeface="Arial Narrow" panose="020B0606020202030204" pitchFamily="34" charset="0"/>
              </a:rPr>
              <a:t>a continuación se describen las modificaciones realizadas en el </a:t>
            </a:r>
            <a:r>
              <a:rPr lang="es-CO" sz="2400" dirty="0" smtClean="0">
                <a:solidFill>
                  <a:schemeClr val="tx1"/>
                </a:solidFill>
                <a:latin typeface="Arial Narrow" panose="020B0606020202030204" pitchFamily="34" charset="0"/>
              </a:rPr>
              <a:t>Plan </a:t>
            </a:r>
            <a:r>
              <a:rPr lang="es-CO" sz="2400" dirty="0" smtClean="0">
                <a:solidFill>
                  <a:schemeClr val="tx1"/>
                </a:solidFill>
                <a:latin typeface="Arial Narrow" panose="020B0606020202030204" pitchFamily="34" charset="0"/>
              </a:rPr>
              <a:t>de Acción 2017 </a:t>
            </a:r>
            <a:r>
              <a:rPr lang="es-CO" sz="2400" dirty="0" smtClean="0">
                <a:solidFill>
                  <a:schemeClr val="tx1"/>
                </a:solidFill>
                <a:latin typeface="Arial Narrow" panose="020B0606020202030204" pitchFamily="34" charset="0"/>
              </a:rPr>
              <a:t>que regirán a partir del </a:t>
            </a:r>
            <a:r>
              <a:rPr lang="es-CO" sz="2400" dirty="0" smtClean="0">
                <a:solidFill>
                  <a:schemeClr val="tx1"/>
                </a:solidFill>
                <a:latin typeface="Arial Narrow" panose="020B0606020202030204" pitchFamily="34" charset="0"/>
              </a:rPr>
              <a:t>segundo trimestre </a:t>
            </a:r>
            <a:r>
              <a:rPr lang="es-CO" sz="2400" dirty="0" smtClean="0">
                <a:solidFill>
                  <a:schemeClr val="tx1"/>
                </a:solidFill>
                <a:latin typeface="Arial Narrow" panose="020B0606020202030204" pitchFamily="34" charset="0"/>
              </a:rPr>
              <a:t>del año.</a:t>
            </a:r>
            <a:endParaRPr lang="es-CO"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03182820"/>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1"/>
        <p:cNvGrpSpPr/>
        <p:nvPr/>
      </p:nvGrpSpPr>
      <p:grpSpPr>
        <a:xfrm>
          <a:off x="0" y="0"/>
          <a:ext cx="0" cy="0"/>
          <a:chOff x="0" y="0"/>
          <a:chExt cx="0" cy="0"/>
        </a:xfrm>
      </p:grpSpPr>
      <p:grpSp>
        <p:nvGrpSpPr>
          <p:cNvPr id="172" name="Shape 172"/>
          <p:cNvGrpSpPr/>
          <p:nvPr/>
        </p:nvGrpSpPr>
        <p:grpSpPr>
          <a:xfrm>
            <a:off x="208201" y="258460"/>
            <a:ext cx="4207673" cy="539601"/>
            <a:chOff x="202551" y="762497"/>
            <a:chExt cx="15515759" cy="1989517"/>
          </a:xfrm>
        </p:grpSpPr>
        <p:pic>
          <p:nvPicPr>
            <p:cNvPr id="173" name="Shape 173"/>
            <p:cNvPicPr preferRelativeResize="0"/>
            <p:nvPr/>
          </p:nvPicPr>
          <p:blipFill rotWithShape="1">
            <a:blip r:embed="rId4">
              <a:alphaModFix/>
            </a:blip>
            <a:srcRect/>
            <a:stretch/>
          </p:blipFill>
          <p:spPr>
            <a:xfrm>
              <a:off x="202551" y="762497"/>
              <a:ext cx="11790681" cy="1434437"/>
            </a:xfrm>
            <a:prstGeom prst="rect">
              <a:avLst/>
            </a:prstGeom>
            <a:noFill/>
            <a:ln>
              <a:noFill/>
            </a:ln>
          </p:spPr>
        </p:pic>
        <p:sp>
          <p:nvSpPr>
            <p:cNvPr id="174" name="Shape 174"/>
            <p:cNvSpPr txBox="1"/>
            <p:nvPr/>
          </p:nvSpPr>
          <p:spPr>
            <a:xfrm>
              <a:off x="1602050" y="1617237"/>
              <a:ext cx="14116260" cy="1134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0" i="1" u="none" strike="noStrike" cap="none" dirty="0">
                  <a:solidFill>
                    <a:schemeClr val="dk2"/>
                  </a:solidFill>
                  <a:latin typeface="Calibri"/>
                  <a:ea typeface="Calibri"/>
                  <a:cs typeface="Calibri"/>
                  <a:sym typeface="Calibri"/>
                </a:rPr>
                <a:t>la cooperación internacional que recibe Colombia </a:t>
              </a:r>
            </a:p>
          </p:txBody>
        </p:sp>
      </p:grpSp>
      <p:graphicFrame>
        <p:nvGraphicFramePr>
          <p:cNvPr id="3" name="Tabla 2"/>
          <p:cNvGraphicFramePr>
            <a:graphicFrameLocks noGrp="1"/>
          </p:cNvGraphicFramePr>
          <p:nvPr>
            <p:extLst>
              <p:ext uri="{D42A27DB-BD31-4B8C-83A1-F6EECF244321}">
                <p14:modId xmlns:p14="http://schemas.microsoft.com/office/powerpoint/2010/main" val="74576876"/>
              </p:ext>
            </p:extLst>
          </p:nvPr>
        </p:nvGraphicFramePr>
        <p:xfrm>
          <a:off x="776176" y="941657"/>
          <a:ext cx="10334845" cy="4556382"/>
        </p:xfrm>
        <a:graphic>
          <a:graphicData uri="http://schemas.openxmlformats.org/drawingml/2006/table">
            <a:tbl>
              <a:tblPr firstRow="1" bandRow="1">
                <a:tableStyleId>{5C22544A-7EE6-4342-B048-85BDC9FD1C3A}</a:tableStyleId>
              </a:tblPr>
              <a:tblGrid>
                <a:gridCol w="2583712">
                  <a:extLst>
                    <a:ext uri="{9D8B030D-6E8A-4147-A177-3AD203B41FA5}">
                      <a16:colId xmlns:a16="http://schemas.microsoft.com/office/drawing/2014/main" val="888267150"/>
                    </a:ext>
                  </a:extLst>
                </a:gridCol>
                <a:gridCol w="2583712">
                  <a:extLst>
                    <a:ext uri="{9D8B030D-6E8A-4147-A177-3AD203B41FA5}">
                      <a16:colId xmlns:a16="http://schemas.microsoft.com/office/drawing/2014/main" val="2903590750"/>
                    </a:ext>
                  </a:extLst>
                </a:gridCol>
                <a:gridCol w="1540595">
                  <a:extLst>
                    <a:ext uri="{9D8B030D-6E8A-4147-A177-3AD203B41FA5}">
                      <a16:colId xmlns:a16="http://schemas.microsoft.com/office/drawing/2014/main" val="202264945"/>
                    </a:ext>
                  </a:extLst>
                </a:gridCol>
                <a:gridCol w="3626826">
                  <a:extLst>
                    <a:ext uri="{9D8B030D-6E8A-4147-A177-3AD203B41FA5}">
                      <a16:colId xmlns:a16="http://schemas.microsoft.com/office/drawing/2014/main" val="749200752"/>
                    </a:ext>
                  </a:extLst>
                </a:gridCol>
              </a:tblGrid>
              <a:tr h="435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Plan de Acción V1.</a:t>
                      </a:r>
                    </a:p>
                  </a:txBody>
                  <a:tcPr anchor="ctr"/>
                </a:tc>
                <a:tc>
                  <a:txBody>
                    <a:bodyPr/>
                    <a:lstStyle/>
                    <a:p>
                      <a:r>
                        <a:rPr lang="es-CO" sz="1400" b="1" i="0" dirty="0" smtClean="0">
                          <a:effectLst>
                            <a:outerShdw blurRad="38100" dist="38100" dir="2700000" algn="tl">
                              <a:srgbClr val="000000">
                                <a:alpha val="43137"/>
                              </a:srgbClr>
                            </a:outerShdw>
                          </a:effectLst>
                          <a:latin typeface="Arial Narrow" panose="020B0606020202030204" pitchFamily="34" charset="0"/>
                        </a:rPr>
                        <a:t>Plan de Acción V2.</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r>
                        <a:rPr lang="es-CO" sz="1400" b="1" i="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1" i="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1163887">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70% de los cursos cortos ofrecidos por las fuentes de cooperación son aprovechados</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Arial Unicode MS" panose="020B0604020202020204" pitchFamily="34" charset="-128"/>
                          <a:cs typeface="Arial Unicode MS" panose="020B0604020202020204" pitchFamily="34" charset="-128"/>
                        </a:rPr>
                        <a:t>80% de los participantes de los cursos cortos ofrecidos por la cooperación internacional son actores del nivel territorial</a:t>
                      </a:r>
                    </a:p>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DCI</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b="0" i="0" dirty="0" smtClean="0">
                          <a:effectLst/>
                          <a:latin typeface="Arial Narrow" panose="020B0606020202030204" pitchFamily="34" charset="0"/>
                        </a:rPr>
                        <a:t>Teniendo</a:t>
                      </a:r>
                      <a:r>
                        <a:rPr lang="es-CO" sz="1400" b="0" i="0" baseline="0" dirty="0" smtClean="0">
                          <a:effectLst/>
                          <a:latin typeface="Arial Narrow" panose="020B0606020202030204" pitchFamily="34" charset="0"/>
                        </a:rPr>
                        <a:t> en cuenta la coyuntura nacional, los esfuerzos se concentran en llevar la CI a los territorios  con mayor afectación por el conflicto. Por tal razón la agencia se compromete con un mayor % de participación por parte de los actores del nivel territorial.</a:t>
                      </a:r>
                      <a:endParaRPr lang="es-CO" sz="1400" b="0" i="0" dirty="0" smtClean="0">
                        <a:effectLst/>
                        <a:latin typeface="Arial Narrow" panose="020B0606020202030204" pitchFamily="34" charset="0"/>
                      </a:endParaRPr>
                    </a:p>
                  </a:txBody>
                  <a:tcPr/>
                </a:tc>
                <a:extLst>
                  <a:ext uri="{0D108BD9-81ED-4DB2-BD59-A6C34878D82A}">
                    <a16:rowId xmlns:a16="http://schemas.microsoft.com/office/drawing/2014/main" val="753107929"/>
                  </a:ext>
                </a:extLst>
              </a:tr>
              <a:tr h="1163887">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80% de los proyectos aprobados en convocatorias de AOD que cuentan con el apoyo de APC Colombia están alineadas a la Hoja de Ruta</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solidFill>
                            <a:prstClr val="black"/>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sym typeface="Arial"/>
                        </a:rPr>
                        <a:t>El 80% de los proyectos presentados a las oportunidades de cooperación tienen enfoque territorial</a:t>
                      </a:r>
                      <a:endParaRPr lang="es-CO" sz="1400" dirty="0">
                        <a:solidFill>
                          <a:prstClr val="black"/>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sym typeface="Arial"/>
                      </a:endParaRPr>
                    </a:p>
                  </a:txBody>
                  <a:tcPr/>
                </a:tc>
                <a:tc>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DCI</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b="0" i="0" dirty="0" smtClean="0">
                          <a:effectLst/>
                          <a:latin typeface="Arial Narrow" panose="020B0606020202030204" pitchFamily="34" charset="0"/>
                        </a:rPr>
                        <a:t>Teniendo</a:t>
                      </a:r>
                      <a:r>
                        <a:rPr lang="es-CO" sz="1400" b="0" i="0" baseline="0" dirty="0" smtClean="0">
                          <a:effectLst/>
                          <a:latin typeface="Arial Narrow" panose="020B0606020202030204" pitchFamily="34" charset="0"/>
                        </a:rPr>
                        <a:t> en cuenta la coyuntura nacional, los esfuerzos se concentran en llevar la CI a los territorios  con mayor afectación por el conflicto. Por tal razón la modificación del entregable incorpora el enfoque territorial para enfatizar dicho compromiso. </a:t>
                      </a:r>
                      <a:endParaRPr lang="es-CO" sz="1400" b="0" i="0" dirty="0">
                        <a:effectLst/>
                        <a:latin typeface="Arial Narrow" panose="020B0606020202030204" pitchFamily="34" charset="0"/>
                      </a:endParaRPr>
                    </a:p>
                  </a:txBody>
                  <a:tcPr/>
                </a:tc>
                <a:extLst>
                  <a:ext uri="{0D108BD9-81ED-4DB2-BD59-A6C34878D82A}">
                    <a16:rowId xmlns:a16="http://schemas.microsoft.com/office/drawing/2014/main" val="85942498"/>
                  </a:ext>
                </a:extLst>
              </a:tr>
              <a:tr h="1163887">
                <a:tc>
                  <a:txBody>
                    <a:bodyPr/>
                    <a:lstStyle/>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0" dirty="0" smtClean="0">
                          <a:effectLst>
                            <a:outerShdw blurRad="38100" dist="38100" dir="2700000" algn="tl">
                              <a:srgbClr val="000000">
                                <a:alpha val="43137"/>
                              </a:srgbClr>
                            </a:outerShdw>
                          </a:effectLst>
                          <a:latin typeface="Arial Narrow" panose="020B0606020202030204" pitchFamily="34" charset="0"/>
                        </a:rPr>
                        <a:t>Al menos el 80% de los proyectos presentados a mecanismos o instancias de CSS priorizadas, son aprobados. </a:t>
                      </a:r>
                      <a:endParaRPr lang="es-CO" sz="1400" b="0" dirty="0" smtClean="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DCI</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0" i="0" dirty="0" smtClean="0">
                          <a:effectLst/>
                          <a:latin typeface="Arial Narrow" panose="020B0606020202030204" pitchFamily="34" charset="0"/>
                        </a:rPr>
                        <a:t>El</a:t>
                      </a:r>
                      <a:r>
                        <a:rPr lang="es-CO" sz="1400" b="0" i="0" baseline="0" dirty="0" smtClean="0">
                          <a:effectLst/>
                          <a:latin typeface="Arial Narrow" panose="020B0606020202030204" pitchFamily="34" charset="0"/>
                        </a:rPr>
                        <a:t> entregable en mención, es eliminado a partir del III Trimestre del año. Lo anterior teniendo en cuenta que el entregable denominado </a:t>
                      </a:r>
                      <a:r>
                        <a:rPr lang="es-CO" sz="1400" b="0" i="1" baseline="0" dirty="0" smtClean="0">
                          <a:effectLst/>
                          <a:latin typeface="Arial Narrow" panose="020B0606020202030204" pitchFamily="34" charset="0"/>
                        </a:rPr>
                        <a:t>“</a:t>
                      </a:r>
                      <a:r>
                        <a:rPr kumimoji="0" lang="es-CO" sz="1400" b="0" i="1" u="none" strike="noStrike" kern="1200" cap="none" spc="0" normalizeH="0" baseline="0" noProof="0" dirty="0" smtClean="0">
                          <a:ln>
                            <a:noFill/>
                          </a:ln>
                          <a:solidFill>
                            <a:prstClr val="black"/>
                          </a:solidFill>
                          <a:effectLst/>
                          <a:uLnTx/>
                          <a:uFillTx/>
                          <a:latin typeface="Arial Narrow" panose="020B0606020202030204" pitchFamily="34" charset="0"/>
                          <a:ea typeface="Arial Unicode MS" panose="020B0604020202020204" pitchFamily="34" charset="-128"/>
                          <a:cs typeface="Arial Unicode MS" panose="020B0604020202020204" pitchFamily="34" charset="-128"/>
                        </a:rPr>
                        <a:t>80% de recursos registrados de Cooperación Internacional se encuentran alineados a las prioridades de la Hoja de Ruta”  </a:t>
                      </a:r>
                      <a:r>
                        <a:rPr kumimoji="0" lang="es-CO" sz="1400" b="0" i="0" u="none" strike="noStrike" kern="1200" cap="none" spc="0" normalizeH="0" baseline="0" noProof="0" dirty="0" smtClean="0">
                          <a:ln>
                            <a:noFill/>
                          </a:ln>
                          <a:solidFill>
                            <a:prstClr val="black"/>
                          </a:solidFill>
                          <a:effectLst/>
                          <a:uLnTx/>
                          <a:uFillTx/>
                          <a:latin typeface="Arial Narrow" panose="020B0606020202030204" pitchFamily="34" charset="0"/>
                          <a:ea typeface="Arial Unicode MS" panose="020B0604020202020204" pitchFamily="34" charset="-128"/>
                          <a:cs typeface="Arial Unicode MS" panose="020B0604020202020204" pitchFamily="34" charset="-128"/>
                        </a:rPr>
                        <a:t>recoge las apuestas que se pretendían lograr en el entregable a eliminar. </a:t>
                      </a:r>
                      <a:endParaRPr kumimoji="0" lang="es-CO" sz="1400" b="0" i="1" u="none" strike="noStrike" kern="1200" cap="none" spc="0" normalizeH="0" baseline="0" noProof="0" dirty="0" smtClean="0">
                        <a:ln>
                          <a:noFill/>
                        </a:ln>
                        <a:solidFill>
                          <a:prstClr val="black"/>
                        </a:solidFill>
                        <a:effectLst/>
                        <a:uLnTx/>
                        <a:uFillTx/>
                        <a:latin typeface="Arial Narrow" panose="020B0606020202030204" pitchFamily="34" charset="0"/>
                        <a:ea typeface="Arial Unicode MS" panose="020B0604020202020204" pitchFamily="34" charset="-128"/>
                        <a:cs typeface="Arial Unicode MS" panose="020B0604020202020204" pitchFamily="34" charset="-128"/>
                      </a:endParaRPr>
                    </a:p>
                  </a:txBody>
                  <a:tcPr/>
                </a:tc>
                <a:extLst>
                  <a:ext uri="{0D108BD9-81ED-4DB2-BD59-A6C34878D82A}">
                    <a16:rowId xmlns:a16="http://schemas.microsoft.com/office/drawing/2014/main" val="1296046522"/>
                  </a:ext>
                </a:extLst>
              </a:tr>
            </a:tbl>
          </a:graphicData>
        </a:graphic>
      </p:graphicFrame>
    </p:spTree>
    <p:extLst>
      <p:ext uri="{BB962C8B-B14F-4D97-AF65-F5344CB8AC3E}">
        <p14:creationId xmlns:p14="http://schemas.microsoft.com/office/powerpoint/2010/main" val="3706244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1"/>
        <p:cNvGrpSpPr/>
        <p:nvPr/>
      </p:nvGrpSpPr>
      <p:grpSpPr>
        <a:xfrm>
          <a:off x="0" y="0"/>
          <a:ext cx="0" cy="0"/>
          <a:chOff x="0" y="0"/>
          <a:chExt cx="0" cy="0"/>
        </a:xfrm>
      </p:grpSpPr>
      <p:grpSp>
        <p:nvGrpSpPr>
          <p:cNvPr id="172" name="Shape 172"/>
          <p:cNvGrpSpPr/>
          <p:nvPr/>
        </p:nvGrpSpPr>
        <p:grpSpPr>
          <a:xfrm>
            <a:off x="208201" y="258460"/>
            <a:ext cx="4207673" cy="539601"/>
            <a:chOff x="202551" y="762497"/>
            <a:chExt cx="15515759" cy="1989517"/>
          </a:xfrm>
        </p:grpSpPr>
        <p:pic>
          <p:nvPicPr>
            <p:cNvPr id="173" name="Shape 173"/>
            <p:cNvPicPr preferRelativeResize="0"/>
            <p:nvPr/>
          </p:nvPicPr>
          <p:blipFill rotWithShape="1">
            <a:blip r:embed="rId4">
              <a:alphaModFix/>
            </a:blip>
            <a:srcRect/>
            <a:stretch/>
          </p:blipFill>
          <p:spPr>
            <a:xfrm>
              <a:off x="202551" y="762497"/>
              <a:ext cx="11790681" cy="1434437"/>
            </a:xfrm>
            <a:prstGeom prst="rect">
              <a:avLst/>
            </a:prstGeom>
            <a:noFill/>
            <a:ln>
              <a:noFill/>
            </a:ln>
          </p:spPr>
        </p:pic>
        <p:sp>
          <p:nvSpPr>
            <p:cNvPr id="174" name="Shape 174"/>
            <p:cNvSpPr txBox="1"/>
            <p:nvPr/>
          </p:nvSpPr>
          <p:spPr>
            <a:xfrm>
              <a:off x="1602050" y="1617237"/>
              <a:ext cx="14116260" cy="1134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0" i="1" u="none" strike="noStrike" cap="none" dirty="0">
                  <a:solidFill>
                    <a:schemeClr val="dk2"/>
                  </a:solidFill>
                  <a:latin typeface="Calibri"/>
                  <a:ea typeface="Calibri"/>
                  <a:cs typeface="Calibri"/>
                  <a:sym typeface="Calibri"/>
                </a:rPr>
                <a:t>la cooperación internacional que recibe Colombia </a:t>
              </a:r>
            </a:p>
          </p:txBody>
        </p:sp>
      </p:grpSp>
      <p:graphicFrame>
        <p:nvGraphicFramePr>
          <p:cNvPr id="3" name="Tabla 2"/>
          <p:cNvGraphicFramePr>
            <a:graphicFrameLocks noGrp="1"/>
          </p:cNvGraphicFramePr>
          <p:nvPr>
            <p:extLst>
              <p:ext uri="{D42A27DB-BD31-4B8C-83A1-F6EECF244321}">
                <p14:modId xmlns:p14="http://schemas.microsoft.com/office/powerpoint/2010/main" val="549621204"/>
              </p:ext>
            </p:extLst>
          </p:nvPr>
        </p:nvGraphicFramePr>
        <p:xfrm>
          <a:off x="1253435" y="1409272"/>
          <a:ext cx="9899796" cy="3424318"/>
        </p:xfrm>
        <a:graphic>
          <a:graphicData uri="http://schemas.openxmlformats.org/drawingml/2006/table">
            <a:tbl>
              <a:tblPr firstRow="1" bandRow="1">
                <a:tableStyleId>{5C22544A-7EE6-4342-B048-85BDC9FD1C3A}</a:tableStyleId>
              </a:tblPr>
              <a:tblGrid>
                <a:gridCol w="2474949">
                  <a:extLst>
                    <a:ext uri="{9D8B030D-6E8A-4147-A177-3AD203B41FA5}">
                      <a16:colId xmlns:a16="http://schemas.microsoft.com/office/drawing/2014/main" val="888267150"/>
                    </a:ext>
                  </a:extLst>
                </a:gridCol>
                <a:gridCol w="2474949">
                  <a:extLst>
                    <a:ext uri="{9D8B030D-6E8A-4147-A177-3AD203B41FA5}">
                      <a16:colId xmlns:a16="http://schemas.microsoft.com/office/drawing/2014/main" val="2903590750"/>
                    </a:ext>
                  </a:extLst>
                </a:gridCol>
                <a:gridCol w="1236482">
                  <a:extLst>
                    <a:ext uri="{9D8B030D-6E8A-4147-A177-3AD203B41FA5}">
                      <a16:colId xmlns:a16="http://schemas.microsoft.com/office/drawing/2014/main" val="202264945"/>
                    </a:ext>
                  </a:extLst>
                </a:gridCol>
                <a:gridCol w="3713416">
                  <a:extLst>
                    <a:ext uri="{9D8B030D-6E8A-4147-A177-3AD203B41FA5}">
                      <a16:colId xmlns:a16="http://schemas.microsoft.com/office/drawing/2014/main" val="749200752"/>
                    </a:ext>
                  </a:extLst>
                </a:gridCol>
              </a:tblGrid>
              <a:tr h="428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Plan de Acción V1.</a:t>
                      </a:r>
                    </a:p>
                  </a:txBody>
                  <a:tcPr anchor="ctr"/>
                </a:tc>
                <a:tc>
                  <a:txBody>
                    <a:bodyPr/>
                    <a:lstStyle/>
                    <a:p>
                      <a:r>
                        <a:rPr lang="es-CO" sz="1400" b="1" i="0" dirty="0" smtClean="0">
                          <a:effectLst>
                            <a:outerShdw blurRad="38100" dist="38100" dir="2700000" algn="tl">
                              <a:srgbClr val="000000">
                                <a:alpha val="43137"/>
                              </a:srgbClr>
                            </a:outerShdw>
                          </a:effectLst>
                          <a:latin typeface="Arial Narrow" panose="020B0606020202030204" pitchFamily="34" charset="0"/>
                        </a:rPr>
                        <a:t>Plan de Acción V2.</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r>
                        <a:rPr lang="es-CO" sz="1400" b="1" i="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1" i="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984168">
                <a:tc>
                  <a:txBody>
                    <a:bodyPr/>
                    <a:lstStyle/>
                    <a:p>
                      <a:r>
                        <a:rPr lang="es-CO" sz="1400" b="0"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100% de los intercambios Col-Col implementados en 2017 están alineados a la Hoja de Ruta y cuentan con plan de trabajo.</a:t>
                      </a:r>
                      <a:endParaRPr lang="es-CO" sz="1400" b="0"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En el 100% de los intercambios col–col participan actores de los territorios de posconflicto. </a:t>
                      </a:r>
                    </a:p>
                    <a:p>
                      <a:endParaRPr lang="es-CO" sz="1400" b="0"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algn="ctr"/>
                      <a:r>
                        <a:rPr lang="es-CO" sz="1400" b="1"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DCI</a:t>
                      </a:r>
                      <a:endParaRPr lang="es-CO" sz="1400" b="1"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0" i="0" dirty="0" smtClean="0">
                          <a:effectLst/>
                          <a:latin typeface="Arial Narrow" panose="020B0606020202030204" pitchFamily="34" charset="0"/>
                        </a:rPr>
                        <a:t>Teniendo</a:t>
                      </a:r>
                      <a:r>
                        <a:rPr lang="es-CO" sz="1400" b="0" i="0" baseline="0" dirty="0" smtClean="0">
                          <a:effectLst/>
                          <a:latin typeface="Arial Narrow" panose="020B0606020202030204" pitchFamily="34" charset="0"/>
                        </a:rPr>
                        <a:t> en cuenta la coyuntura nacional, se concentran los esfuerzos  en llevar la CI a los territorios  con mayor afectación por el conflicto. </a:t>
                      </a:r>
                      <a:endParaRPr lang="es-CO" sz="1400" b="0" i="0" dirty="0" smtClean="0">
                        <a:effectLst/>
                        <a:latin typeface="Arial Narrow" panose="020B0606020202030204" pitchFamily="34" charset="0"/>
                      </a:endParaRPr>
                    </a:p>
                    <a:p>
                      <a:pPr algn="just"/>
                      <a:endParaRPr lang="es-CO" sz="1400" b="0" i="0" u="none" strike="noStrike" cap="none" dirty="0">
                        <a:solidFill>
                          <a:schemeClr val="dk1"/>
                        </a:solidFill>
                        <a:latin typeface="Arial Narrow" panose="020B0606020202030204" pitchFamily="34" charset="0"/>
                        <a:ea typeface="+mn-ea"/>
                        <a:cs typeface="+mn-cs"/>
                        <a:sym typeface="Arial"/>
                      </a:endParaRPr>
                    </a:p>
                  </a:txBody>
                  <a:tcPr/>
                </a:tc>
                <a:extLst>
                  <a:ext uri="{0D108BD9-81ED-4DB2-BD59-A6C34878D82A}">
                    <a16:rowId xmlns:a16="http://schemas.microsoft.com/office/drawing/2014/main" val="753107929"/>
                  </a:ext>
                </a:extLst>
              </a:tr>
              <a:tr h="1739306">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Implementar al menos 1 herramienta que mejore el registro de los recursos de Cooperación Internacional. </a:t>
                      </a:r>
                      <a:endParaRPr lang="es-CO" sz="140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endParaRPr lang="es-CO" sz="140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i="0" dirty="0" smtClean="0">
                          <a:effectLst>
                            <a:outerShdw blurRad="38100" dist="38100" dir="2700000" algn="tl">
                              <a:srgbClr val="000000">
                                <a:alpha val="43137"/>
                              </a:srgbClr>
                            </a:outerShdw>
                          </a:effectLst>
                          <a:latin typeface="Arial Narrow" panose="020B0606020202030204" pitchFamily="34" charset="0"/>
                        </a:rPr>
                        <a:t>DD</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0" i="0" u="none" strike="noStrike" cap="none" dirty="0" smtClean="0">
                          <a:solidFill>
                            <a:schemeClr val="dk1"/>
                          </a:solidFill>
                          <a:latin typeface="Arial Narrow" panose="020B0606020202030204" pitchFamily="34" charset="0"/>
                          <a:ea typeface="+mn-ea"/>
                          <a:cs typeface="+mn-cs"/>
                          <a:sym typeface="Arial"/>
                        </a:rPr>
                        <a:t>Las actividades contempladas en este entregable, fueron incorporadas en la V2. del Plan de Acción 2017 al entregable denominado: “</a:t>
                      </a:r>
                      <a:r>
                        <a:rPr lang="es-CO" sz="1400" b="0" i="0" u="none" strike="noStrike" cap="none" noProof="0" dirty="0" smtClean="0">
                          <a:solidFill>
                            <a:schemeClr val="dk1"/>
                          </a:solidFill>
                          <a:latin typeface="Arial Narrow" panose="020B0606020202030204" pitchFamily="34" charset="0"/>
                          <a:ea typeface="+mn-ea"/>
                          <a:cs typeface="+mn-cs"/>
                          <a:sym typeface="Arial"/>
                        </a:rPr>
                        <a:t>Sistema de Información de Cooperación Internacional – CICLOPE implementado en un 70%”; ya que en el marco de dicho sistema se realizaran los desarrollos que permitan el registro de recursos de cooperación no reembolsables.</a:t>
                      </a:r>
                    </a:p>
                    <a:p>
                      <a:pPr algn="just"/>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extLst>
                  <a:ext uri="{0D108BD9-81ED-4DB2-BD59-A6C34878D82A}">
                    <a16:rowId xmlns:a16="http://schemas.microsoft.com/office/drawing/2014/main" val="1323248141"/>
                  </a:ext>
                </a:extLst>
              </a:tr>
            </a:tbl>
          </a:graphicData>
        </a:graphic>
      </p:graphicFrame>
    </p:spTree>
    <p:extLst>
      <p:ext uri="{BB962C8B-B14F-4D97-AF65-F5344CB8AC3E}">
        <p14:creationId xmlns:p14="http://schemas.microsoft.com/office/powerpoint/2010/main" val="2742397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1"/>
        <p:cNvGrpSpPr/>
        <p:nvPr/>
      </p:nvGrpSpPr>
      <p:grpSpPr>
        <a:xfrm>
          <a:off x="0" y="0"/>
          <a:ext cx="0" cy="0"/>
          <a:chOff x="0" y="0"/>
          <a:chExt cx="0" cy="0"/>
        </a:xfrm>
      </p:grpSpPr>
      <p:grpSp>
        <p:nvGrpSpPr>
          <p:cNvPr id="172" name="Shape 172"/>
          <p:cNvGrpSpPr/>
          <p:nvPr/>
        </p:nvGrpSpPr>
        <p:grpSpPr>
          <a:xfrm>
            <a:off x="208201" y="258460"/>
            <a:ext cx="4207673" cy="539601"/>
            <a:chOff x="202551" y="762497"/>
            <a:chExt cx="15515759" cy="1989517"/>
          </a:xfrm>
        </p:grpSpPr>
        <p:pic>
          <p:nvPicPr>
            <p:cNvPr id="173" name="Shape 173"/>
            <p:cNvPicPr preferRelativeResize="0"/>
            <p:nvPr/>
          </p:nvPicPr>
          <p:blipFill rotWithShape="1">
            <a:blip r:embed="rId4">
              <a:alphaModFix/>
            </a:blip>
            <a:srcRect/>
            <a:stretch/>
          </p:blipFill>
          <p:spPr>
            <a:xfrm>
              <a:off x="202551" y="762497"/>
              <a:ext cx="11790681" cy="1434437"/>
            </a:xfrm>
            <a:prstGeom prst="rect">
              <a:avLst/>
            </a:prstGeom>
            <a:noFill/>
            <a:ln>
              <a:noFill/>
            </a:ln>
          </p:spPr>
        </p:pic>
        <p:sp>
          <p:nvSpPr>
            <p:cNvPr id="174" name="Shape 174"/>
            <p:cNvSpPr txBox="1"/>
            <p:nvPr/>
          </p:nvSpPr>
          <p:spPr>
            <a:xfrm>
              <a:off x="1602050" y="1617237"/>
              <a:ext cx="14116260" cy="1134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1400" b="0" i="1" u="none" strike="noStrike" cap="none" dirty="0">
                  <a:solidFill>
                    <a:schemeClr val="dk2"/>
                  </a:solidFill>
                  <a:latin typeface="Calibri"/>
                  <a:ea typeface="Calibri"/>
                  <a:cs typeface="Calibri"/>
                  <a:sym typeface="Calibri"/>
                </a:rPr>
                <a:t>la cooperación internacional que recibe Colombia </a:t>
              </a:r>
            </a:p>
          </p:txBody>
        </p:sp>
      </p:grpSp>
      <p:graphicFrame>
        <p:nvGraphicFramePr>
          <p:cNvPr id="3" name="Tabla 2"/>
          <p:cNvGraphicFramePr>
            <a:graphicFrameLocks noGrp="1"/>
          </p:cNvGraphicFramePr>
          <p:nvPr>
            <p:extLst>
              <p:ext uri="{D42A27DB-BD31-4B8C-83A1-F6EECF244321}">
                <p14:modId xmlns:p14="http://schemas.microsoft.com/office/powerpoint/2010/main" val="3486714604"/>
              </p:ext>
            </p:extLst>
          </p:nvPr>
        </p:nvGraphicFramePr>
        <p:xfrm>
          <a:off x="1052623" y="879335"/>
          <a:ext cx="10100930" cy="4721364"/>
        </p:xfrm>
        <a:graphic>
          <a:graphicData uri="http://schemas.openxmlformats.org/drawingml/2006/table">
            <a:tbl>
              <a:tblPr firstRow="1" bandRow="1">
                <a:tableStyleId>{5C22544A-7EE6-4342-B048-85BDC9FD1C3A}</a:tableStyleId>
              </a:tblPr>
              <a:tblGrid>
                <a:gridCol w="2525232">
                  <a:extLst>
                    <a:ext uri="{9D8B030D-6E8A-4147-A177-3AD203B41FA5}">
                      <a16:colId xmlns:a16="http://schemas.microsoft.com/office/drawing/2014/main" val="888267150"/>
                    </a:ext>
                  </a:extLst>
                </a:gridCol>
                <a:gridCol w="2525232">
                  <a:extLst>
                    <a:ext uri="{9D8B030D-6E8A-4147-A177-3AD203B41FA5}">
                      <a16:colId xmlns:a16="http://schemas.microsoft.com/office/drawing/2014/main" val="2903590750"/>
                    </a:ext>
                  </a:extLst>
                </a:gridCol>
                <a:gridCol w="1505726">
                  <a:extLst>
                    <a:ext uri="{9D8B030D-6E8A-4147-A177-3AD203B41FA5}">
                      <a16:colId xmlns:a16="http://schemas.microsoft.com/office/drawing/2014/main" val="202264945"/>
                    </a:ext>
                  </a:extLst>
                </a:gridCol>
                <a:gridCol w="3544740">
                  <a:extLst>
                    <a:ext uri="{9D8B030D-6E8A-4147-A177-3AD203B41FA5}">
                      <a16:colId xmlns:a16="http://schemas.microsoft.com/office/drawing/2014/main" val="749200752"/>
                    </a:ext>
                  </a:extLst>
                </a:gridCol>
              </a:tblGrid>
              <a:tr h="323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Plan de Acción V1.</a:t>
                      </a:r>
                    </a:p>
                  </a:txBody>
                  <a:tcPr anchor="ctr"/>
                </a:tc>
                <a:tc>
                  <a:txBody>
                    <a:bodyPr/>
                    <a:lstStyle/>
                    <a:p>
                      <a:pPr algn="l"/>
                      <a:r>
                        <a:rPr lang="es-CO" sz="1400" b="1" i="0" dirty="0" smtClean="0">
                          <a:effectLst>
                            <a:outerShdw blurRad="38100" dist="38100" dir="2700000" algn="tl">
                              <a:srgbClr val="000000">
                                <a:alpha val="43137"/>
                              </a:srgbClr>
                            </a:outerShdw>
                          </a:effectLst>
                          <a:latin typeface="Arial Narrow" panose="020B0606020202030204" pitchFamily="34" charset="0"/>
                        </a:rPr>
                        <a:t>Plan de Acción V2.</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pPr algn="l"/>
                      <a:r>
                        <a:rPr lang="es-CO" sz="1400" b="1" i="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1" i="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1501294">
                <a:tc>
                  <a:txBody>
                    <a:bodyPr/>
                    <a:lstStyle/>
                    <a:p>
                      <a:r>
                        <a:rPr lang="es-CO" sz="1400" b="0"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Hacer seguimiento y apoyar la ejecución del 100% de las actividades priorizadas en los planes de trabajo de los Col-Col implementados </a:t>
                      </a:r>
                      <a:endParaRPr lang="es-CO" sz="1400" b="0"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90% de avance en la implementación del plan de trabajo de los intercambios Col–Col de 2016</a:t>
                      </a:r>
                    </a:p>
                    <a:p>
                      <a:endParaRPr lang="es-CO" sz="1400" b="0"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algn="ctr"/>
                      <a:r>
                        <a:rPr lang="es-CO" sz="1400" b="1"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DCI</a:t>
                      </a:r>
                      <a:endParaRPr lang="es-CO" sz="1400" b="1"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algn="just"/>
                      <a:r>
                        <a:rPr lang="es-CO" sz="1400" b="0" i="0" u="none" strike="noStrike" cap="none" dirty="0" smtClean="0">
                          <a:solidFill>
                            <a:schemeClr val="dk1"/>
                          </a:solidFill>
                          <a:latin typeface="Arial Narrow" panose="020B0606020202030204" pitchFamily="34" charset="0"/>
                          <a:ea typeface="+mn-ea"/>
                          <a:cs typeface="+mn-cs"/>
                          <a:sym typeface="Arial"/>
                        </a:rPr>
                        <a:t>Se redefine la redacción para precisar el alcance de la meta del entregable planteado.</a:t>
                      </a:r>
                      <a:endParaRPr lang="es-CO" sz="1400" b="0" i="0" u="none" strike="noStrike" cap="none" dirty="0">
                        <a:solidFill>
                          <a:schemeClr val="dk1"/>
                        </a:solidFill>
                        <a:latin typeface="Arial Narrow" panose="020B0606020202030204" pitchFamily="34" charset="0"/>
                        <a:ea typeface="+mn-ea"/>
                        <a:cs typeface="+mn-cs"/>
                        <a:sym typeface="Arial"/>
                      </a:endParaRPr>
                    </a:p>
                  </a:txBody>
                  <a:tcPr/>
                </a:tc>
                <a:extLst>
                  <a:ext uri="{0D108BD9-81ED-4DB2-BD59-A6C34878D82A}">
                    <a16:rowId xmlns:a16="http://schemas.microsoft.com/office/drawing/2014/main" val="753107929"/>
                  </a:ext>
                </a:extLst>
              </a:tr>
              <a:tr h="1265797">
                <a:tc>
                  <a:txBody>
                    <a:bodyPr/>
                    <a:lstStyle/>
                    <a:p>
                      <a:r>
                        <a:rPr lang="es-CO" sz="1400" b="0"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 Movilización de 700 M/USD de CI en 2017 </a:t>
                      </a:r>
                      <a:endParaRPr lang="es-CO" sz="1400" b="0"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0"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Movilizar un monto de USD 800 mm de Cooperación Internacional para Colombia</a:t>
                      </a:r>
                    </a:p>
                    <a:p>
                      <a:endParaRPr lang="es-CO" sz="1400" b="0"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algn="ctr"/>
                      <a:r>
                        <a:rPr lang="es-CO" sz="1400" b="1"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DD</a:t>
                      </a:r>
                      <a:endParaRPr lang="es-CO" sz="1400" b="1"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algn="just"/>
                      <a:r>
                        <a:rPr lang="es-CO" sz="1400" b="0" i="0" u="none" strike="noStrike" cap="none" dirty="0" smtClean="0">
                          <a:solidFill>
                            <a:schemeClr val="dk1"/>
                          </a:solidFill>
                          <a:latin typeface="Arial Narrow" panose="020B0606020202030204" pitchFamily="34" charset="0"/>
                          <a:ea typeface="+mn-ea"/>
                          <a:cs typeface="+mn-cs"/>
                          <a:sym typeface="Arial"/>
                        </a:rPr>
                        <a:t>Se modifica la redacción</a:t>
                      </a:r>
                      <a:r>
                        <a:rPr lang="es-CO" sz="1400" b="0" i="0" u="none" strike="noStrike" cap="none" baseline="0" dirty="0" smtClean="0">
                          <a:solidFill>
                            <a:schemeClr val="dk1"/>
                          </a:solidFill>
                          <a:latin typeface="Arial Narrow" panose="020B0606020202030204" pitchFamily="34" charset="0"/>
                          <a:ea typeface="+mn-ea"/>
                          <a:cs typeface="+mn-cs"/>
                          <a:sym typeface="Arial"/>
                        </a:rPr>
                        <a:t> y se redefine la meta teniendo en cuenta que se reevalúa las condiciones y la capacidad de la Agencia para movilizar un mayor numero de recursos.</a:t>
                      </a:r>
                      <a:endParaRPr lang="es-CO" sz="1400" b="0" i="0" u="none" strike="noStrike" cap="none" dirty="0">
                        <a:solidFill>
                          <a:schemeClr val="dk1"/>
                        </a:solidFill>
                        <a:latin typeface="Arial Narrow" panose="020B0606020202030204" pitchFamily="34" charset="0"/>
                        <a:ea typeface="+mn-ea"/>
                        <a:cs typeface="+mn-cs"/>
                        <a:sym typeface="Arial"/>
                      </a:endParaRPr>
                    </a:p>
                  </a:txBody>
                  <a:tcPr/>
                </a:tc>
                <a:extLst>
                  <a:ext uri="{0D108BD9-81ED-4DB2-BD59-A6C34878D82A}">
                    <a16:rowId xmlns:a16="http://schemas.microsoft.com/office/drawing/2014/main" val="1323248141"/>
                  </a:ext>
                </a:extLst>
              </a:tr>
              <a:tr h="1630465">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Gestionar al menos 25 M/USD de fuentes no tradicionales </a:t>
                      </a:r>
                      <a:endParaRPr lang="es-CO" sz="1400" b="0"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endParaRPr lang="es-CO" sz="1400" b="0"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algn="ctr"/>
                      <a:r>
                        <a:rPr lang="es-CO" sz="1400" b="1" i="0" u="none" strike="noStrike" cap="none" dirty="0" smtClean="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rPr>
                        <a:t>DD</a:t>
                      </a:r>
                      <a:endParaRPr lang="es-CO" sz="1400" b="1" i="0" u="none" strike="noStrike" cap="none" dirty="0">
                        <a:solidFill>
                          <a:schemeClr val="dk1"/>
                        </a:solidFill>
                        <a:effectLst>
                          <a:outerShdw blurRad="38100" dist="38100" dir="2700000" algn="tl">
                            <a:srgbClr val="000000">
                              <a:alpha val="43137"/>
                            </a:srgbClr>
                          </a:outerShdw>
                        </a:effectLst>
                        <a:latin typeface="Arial Narrow" panose="020B0606020202030204" pitchFamily="34" charset="0"/>
                        <a:ea typeface="+mn-ea"/>
                        <a:cs typeface="+mn-cs"/>
                        <a:sym typeface="Aria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0" i="0" u="none" strike="noStrike" cap="none" dirty="0" smtClean="0">
                          <a:solidFill>
                            <a:schemeClr val="dk1"/>
                          </a:solidFill>
                          <a:latin typeface="Arial Narrow" panose="020B0606020202030204" pitchFamily="34" charset="0"/>
                          <a:ea typeface="+mn-ea"/>
                          <a:cs typeface="+mn-cs"/>
                          <a:sym typeface="Arial"/>
                        </a:rPr>
                        <a:t>Se</a:t>
                      </a:r>
                      <a:r>
                        <a:rPr lang="es-CO" sz="1400" b="0" i="0" u="none" strike="noStrike" cap="none" baseline="0" dirty="0" smtClean="0">
                          <a:solidFill>
                            <a:schemeClr val="dk1"/>
                          </a:solidFill>
                          <a:latin typeface="Arial Narrow" panose="020B0606020202030204" pitchFamily="34" charset="0"/>
                          <a:ea typeface="+mn-ea"/>
                          <a:cs typeface="+mn-cs"/>
                          <a:sym typeface="Arial"/>
                        </a:rPr>
                        <a:t> elimina el entregable </a:t>
                      </a:r>
                      <a:r>
                        <a:rPr lang="es-CO" sz="1400" dirty="0" smtClean="0">
                          <a:latin typeface="Arial Narrow" panose="020B0606020202030204" pitchFamily="34" charset="0"/>
                        </a:rPr>
                        <a:t>Gestionar al menos 25 M/USD de fuentes no tradicionales,</a:t>
                      </a:r>
                      <a:r>
                        <a:rPr lang="es-CO" sz="1400" baseline="0" dirty="0" smtClean="0">
                          <a:latin typeface="Arial Narrow" panose="020B0606020202030204" pitchFamily="34" charset="0"/>
                        </a:rPr>
                        <a:t> a partir del segundo trimestre dado que pasa a ser responsabilidad del grupo de privados estructurado en la entidad.</a:t>
                      </a:r>
                      <a:endParaRPr lang="es-CO" sz="1400" b="0" i="0" u="none" strike="noStrike" cap="none" dirty="0" smtClean="0">
                        <a:solidFill>
                          <a:schemeClr val="dk1"/>
                        </a:solidFill>
                        <a:latin typeface="Arial Narrow" panose="020B0606020202030204" pitchFamily="34" charset="0"/>
                        <a:ea typeface="+mn-ea"/>
                        <a:cs typeface="+mn-cs"/>
                        <a:sym typeface="Arial"/>
                      </a:endParaRPr>
                    </a:p>
                    <a:p>
                      <a:pPr algn="just"/>
                      <a:endParaRPr lang="es-CO" sz="1400" b="0" i="0" u="none" strike="noStrike" cap="none" dirty="0">
                        <a:solidFill>
                          <a:schemeClr val="dk1"/>
                        </a:solidFill>
                        <a:latin typeface="Arial Narrow" panose="020B0606020202030204" pitchFamily="34" charset="0"/>
                        <a:ea typeface="+mn-ea"/>
                        <a:cs typeface="+mn-cs"/>
                        <a:sym typeface="Arial"/>
                      </a:endParaRPr>
                    </a:p>
                  </a:txBody>
                  <a:tcPr/>
                </a:tc>
                <a:extLst>
                  <a:ext uri="{0D108BD9-81ED-4DB2-BD59-A6C34878D82A}">
                    <a16:rowId xmlns:a16="http://schemas.microsoft.com/office/drawing/2014/main" val="3101470538"/>
                  </a:ext>
                </a:extLst>
              </a:tr>
            </a:tbl>
          </a:graphicData>
        </a:graphic>
      </p:graphicFrame>
    </p:spTree>
    <p:extLst>
      <p:ext uri="{BB962C8B-B14F-4D97-AF65-F5344CB8AC3E}">
        <p14:creationId xmlns:p14="http://schemas.microsoft.com/office/powerpoint/2010/main" val="327623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0"/>
        <p:cNvGrpSpPr/>
        <p:nvPr/>
      </p:nvGrpSpPr>
      <p:grpSpPr>
        <a:xfrm>
          <a:off x="0" y="0"/>
          <a:ext cx="0" cy="0"/>
          <a:chOff x="0" y="0"/>
          <a:chExt cx="0" cy="0"/>
        </a:xfrm>
      </p:grpSpPr>
      <p:grpSp>
        <p:nvGrpSpPr>
          <p:cNvPr id="231" name="Shape 231"/>
          <p:cNvGrpSpPr/>
          <p:nvPr/>
        </p:nvGrpSpPr>
        <p:grpSpPr>
          <a:xfrm>
            <a:off x="199431" y="249383"/>
            <a:ext cx="4123188" cy="692727"/>
            <a:chOff x="1103120" y="855023"/>
            <a:chExt cx="17294348" cy="3432582"/>
          </a:xfrm>
        </p:grpSpPr>
        <p:pic>
          <p:nvPicPr>
            <p:cNvPr id="232" name="Shape 232"/>
            <p:cNvPicPr preferRelativeResize="0"/>
            <p:nvPr/>
          </p:nvPicPr>
          <p:blipFill rotWithShape="1">
            <a:blip r:embed="rId4">
              <a:alphaModFix/>
            </a:blip>
            <a:srcRect/>
            <a:stretch/>
          </p:blipFill>
          <p:spPr>
            <a:xfrm>
              <a:off x="1103120" y="855023"/>
              <a:ext cx="7299136" cy="1381418"/>
            </a:xfrm>
            <a:prstGeom prst="rect">
              <a:avLst/>
            </a:prstGeom>
            <a:noFill/>
            <a:ln>
              <a:noFill/>
            </a:ln>
          </p:spPr>
        </p:pic>
        <p:sp>
          <p:nvSpPr>
            <p:cNvPr id="233" name="Shape 233"/>
            <p:cNvSpPr/>
            <p:nvPr/>
          </p:nvSpPr>
          <p:spPr>
            <a:xfrm>
              <a:off x="2046107" y="1874495"/>
              <a:ext cx="16351361" cy="24131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i="1" dirty="0">
                  <a:solidFill>
                    <a:srgbClr val="003300"/>
                  </a:solidFill>
                  <a:latin typeface="Calibri"/>
                  <a:ea typeface="Calibri"/>
                  <a:cs typeface="Calibri"/>
                  <a:sym typeface="Calibri"/>
                </a:rPr>
                <a:t>conocimiento de valor con países en desarrollo </a:t>
              </a:r>
            </a:p>
          </p:txBody>
        </p:sp>
      </p:grpSp>
      <p:graphicFrame>
        <p:nvGraphicFramePr>
          <p:cNvPr id="77" name="Tabla 76"/>
          <p:cNvGraphicFramePr>
            <a:graphicFrameLocks noGrp="1"/>
          </p:cNvGraphicFramePr>
          <p:nvPr>
            <p:extLst>
              <p:ext uri="{D42A27DB-BD31-4B8C-83A1-F6EECF244321}">
                <p14:modId xmlns:p14="http://schemas.microsoft.com/office/powerpoint/2010/main" val="1187064802"/>
              </p:ext>
            </p:extLst>
          </p:nvPr>
        </p:nvGraphicFramePr>
        <p:xfrm>
          <a:off x="578162" y="1147849"/>
          <a:ext cx="10737537" cy="3342153"/>
        </p:xfrm>
        <a:graphic>
          <a:graphicData uri="http://schemas.openxmlformats.org/drawingml/2006/table">
            <a:tbl>
              <a:tblPr firstRow="1" bandRow="1">
                <a:tableStyleId>{93296810-A885-4BE3-A3E7-6D5BEEA58F35}</a:tableStyleId>
              </a:tblPr>
              <a:tblGrid>
                <a:gridCol w="4513383">
                  <a:extLst>
                    <a:ext uri="{9D8B030D-6E8A-4147-A177-3AD203B41FA5}">
                      <a16:colId xmlns:a16="http://schemas.microsoft.com/office/drawing/2014/main" val="2903590750"/>
                    </a:ext>
                  </a:extLst>
                </a:gridCol>
                <a:gridCol w="2644975">
                  <a:extLst>
                    <a:ext uri="{9D8B030D-6E8A-4147-A177-3AD203B41FA5}">
                      <a16:colId xmlns:a16="http://schemas.microsoft.com/office/drawing/2014/main" val="201255809"/>
                    </a:ext>
                  </a:extLst>
                </a:gridCol>
                <a:gridCol w="3579179">
                  <a:extLst>
                    <a:ext uri="{9D8B030D-6E8A-4147-A177-3AD203B41FA5}">
                      <a16:colId xmlns:a16="http://schemas.microsoft.com/office/drawing/2014/main" val="749200752"/>
                    </a:ext>
                  </a:extLst>
                </a:gridCol>
              </a:tblGrid>
              <a:tr h="598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smtClean="0">
                          <a:effectLst>
                            <a:outerShdw blurRad="38100" dist="38100" dir="2700000" algn="tl">
                              <a:srgbClr val="000000">
                                <a:alpha val="43137"/>
                              </a:srgbClr>
                            </a:outerShdw>
                          </a:effectLst>
                          <a:latin typeface="Arial Narrow" panose="020B0606020202030204" pitchFamily="34" charset="0"/>
                        </a:rPr>
                        <a:t>Plan de Acción V1.</a:t>
                      </a:r>
                      <a:endParaRPr lang="es-CO" sz="1400" b="1" i="0" dirty="0" smtClean="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r>
                        <a:rPr lang="es-CO" sz="1600" dirty="0" smtClean="0">
                          <a:effectLst>
                            <a:outerShdw blurRad="38100" dist="38100" dir="2700000" algn="tl">
                              <a:srgbClr val="000000">
                                <a:alpha val="43137"/>
                              </a:srgbClr>
                            </a:outerShdw>
                          </a:effectLst>
                          <a:latin typeface="Arial Narrow" panose="020B0606020202030204" pitchFamily="34" charset="0"/>
                        </a:rPr>
                        <a:t>Justificación del</a:t>
                      </a:r>
                      <a:r>
                        <a:rPr lang="es-CO" sz="160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600" b="0"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598953">
                <a:tc>
                  <a:txBody>
                    <a:bodyPr/>
                    <a:lstStyle/>
                    <a:p>
                      <a:r>
                        <a:rPr lang="es-CO" dirty="0" smtClean="0">
                          <a:effectLst>
                            <a:outerShdw blurRad="38100" dist="38100" dir="2700000" algn="tl">
                              <a:srgbClr val="000000">
                                <a:alpha val="43137"/>
                              </a:srgbClr>
                            </a:outerShdw>
                          </a:effectLst>
                          <a:latin typeface="Arial Narrow" panose="020B0606020202030204" pitchFamily="34" charset="0"/>
                        </a:rPr>
                        <a:t>Apalancar el 30% de los recursos asignados al FOCAI mediante instrumentos innovadores (alianzas estratégicas, cooperación triangular, entre otros)</a:t>
                      </a:r>
                      <a:endParaRPr lang="es-CO" b="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b="1" dirty="0" smtClean="0">
                          <a:effectLst>
                            <a:outerShdw blurRad="38100" dist="38100" dir="2700000" algn="tl">
                              <a:srgbClr val="000000">
                                <a:alpha val="43137"/>
                              </a:srgbClr>
                            </a:outerShdw>
                          </a:effectLst>
                          <a:latin typeface="Arial Narrow" panose="020B0606020202030204" pitchFamily="34" charset="0"/>
                        </a:rPr>
                        <a:t>DO</a:t>
                      </a:r>
                      <a:endParaRPr lang="es-CO" b="1"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aseline="0" dirty="0" smtClean="0">
                          <a:effectLst/>
                          <a:latin typeface="Arial Narrow" panose="020B0606020202030204" pitchFamily="34" charset="0"/>
                        </a:rPr>
                        <a:t>Se fusiona este entregable con el entregable denominado: </a:t>
                      </a:r>
                      <a:r>
                        <a:rPr lang="es-CO" sz="1400" dirty="0" smtClean="0">
                          <a:effectLst/>
                          <a:latin typeface="Arial Narrow" panose="020B0606020202030204" pitchFamily="34" charset="0"/>
                        </a:rPr>
                        <a:t>Ejecutar el 100% de los recursos asignados al FOCAI y al proyecto de inversión</a:t>
                      </a:r>
                      <a:r>
                        <a:rPr lang="es-CO" sz="1400" baseline="0" dirty="0" smtClean="0">
                          <a:effectLst/>
                          <a:latin typeface="Arial Narrow" panose="020B0606020202030204" pitchFamily="34" charset="0"/>
                        </a:rPr>
                        <a:t>, debido a que las prioridades de asignación de los recursos se realizaran de acuerdo a lo priorizado por la Cancillería. Esto a partir del segundo trimestre.</a:t>
                      </a:r>
                      <a:endParaRPr lang="es-CO" sz="1400" b="0" i="0" dirty="0" smtClean="0">
                        <a:effectLst/>
                        <a:latin typeface="Arial Narrow" panose="020B0606020202030204" pitchFamily="34" charset="0"/>
                      </a:endParaRPr>
                    </a:p>
                  </a:txBody>
                  <a:tcPr/>
                </a:tc>
                <a:extLst>
                  <a:ext uri="{0D108BD9-81ED-4DB2-BD59-A6C34878D82A}">
                    <a16:rowId xmlns:a16="http://schemas.microsoft.com/office/drawing/2014/main" val="753107929"/>
                  </a:ext>
                </a:extLst>
              </a:tr>
              <a:tr h="598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Ejecutar el 100% de los recursos asignados al FOCAI y al proyecto de inversión </a:t>
                      </a:r>
                    </a:p>
                    <a:p>
                      <a:endParaRPr lang="es-CO" b="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b="1" dirty="0" smtClean="0">
                          <a:effectLst>
                            <a:outerShdw blurRad="38100" dist="38100" dir="2700000" algn="tl">
                              <a:srgbClr val="000000">
                                <a:alpha val="43137"/>
                              </a:srgbClr>
                            </a:outerShdw>
                          </a:effectLst>
                          <a:latin typeface="Arial Narrow" panose="020B0606020202030204" pitchFamily="34" charset="0"/>
                        </a:rPr>
                        <a:t>DO</a:t>
                      </a:r>
                      <a:endParaRPr lang="es-CO" b="1"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dirty="0" smtClean="0">
                          <a:effectLst/>
                          <a:latin typeface="Arial Narrow" panose="020B0606020202030204" pitchFamily="34" charset="0"/>
                        </a:rPr>
                        <a:t>Inicialmente</a:t>
                      </a:r>
                      <a:r>
                        <a:rPr lang="es-CO" sz="1400" baseline="0" dirty="0" smtClean="0">
                          <a:effectLst/>
                          <a:latin typeface="Arial Narrow" panose="020B0606020202030204" pitchFamily="34" charset="0"/>
                        </a:rPr>
                        <a:t> en la V1. del Plan, este entregable se asocio dentro del Objetivo Consolidar una APC Colombia apasionada y efectiva, en la V2. se reclasifica al Objetivo Compartir conocimiento de valor.</a:t>
                      </a:r>
                      <a:endParaRPr lang="es-CO" sz="1400" b="0" i="0" dirty="0">
                        <a:effectLst/>
                        <a:latin typeface="Arial Narrow" panose="020B0606020202030204" pitchFamily="34" charset="0"/>
                      </a:endParaRPr>
                    </a:p>
                  </a:txBody>
                  <a:tcPr/>
                </a:tc>
                <a:extLst>
                  <a:ext uri="{0D108BD9-81ED-4DB2-BD59-A6C34878D82A}">
                    <a16:rowId xmlns:a16="http://schemas.microsoft.com/office/drawing/2014/main" val="85942498"/>
                  </a:ext>
                </a:extLst>
              </a:tr>
            </a:tbl>
          </a:graphicData>
        </a:graphic>
      </p:graphicFrame>
    </p:spTree>
    <p:extLst>
      <p:ext uri="{BB962C8B-B14F-4D97-AF65-F5344CB8AC3E}">
        <p14:creationId xmlns:p14="http://schemas.microsoft.com/office/powerpoint/2010/main" val="1172398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0"/>
        <p:cNvGrpSpPr/>
        <p:nvPr/>
      </p:nvGrpSpPr>
      <p:grpSpPr>
        <a:xfrm>
          <a:off x="0" y="0"/>
          <a:ext cx="0" cy="0"/>
          <a:chOff x="0" y="0"/>
          <a:chExt cx="0" cy="0"/>
        </a:xfrm>
      </p:grpSpPr>
      <p:grpSp>
        <p:nvGrpSpPr>
          <p:cNvPr id="231" name="Shape 231"/>
          <p:cNvGrpSpPr/>
          <p:nvPr/>
        </p:nvGrpSpPr>
        <p:grpSpPr>
          <a:xfrm>
            <a:off x="199431" y="249383"/>
            <a:ext cx="4123188" cy="692727"/>
            <a:chOff x="1103120" y="855023"/>
            <a:chExt cx="17294348" cy="3432582"/>
          </a:xfrm>
        </p:grpSpPr>
        <p:pic>
          <p:nvPicPr>
            <p:cNvPr id="232" name="Shape 232"/>
            <p:cNvPicPr preferRelativeResize="0"/>
            <p:nvPr/>
          </p:nvPicPr>
          <p:blipFill rotWithShape="1">
            <a:blip r:embed="rId4">
              <a:alphaModFix/>
            </a:blip>
            <a:srcRect/>
            <a:stretch/>
          </p:blipFill>
          <p:spPr>
            <a:xfrm>
              <a:off x="1103120" y="855023"/>
              <a:ext cx="7299136" cy="1381418"/>
            </a:xfrm>
            <a:prstGeom prst="rect">
              <a:avLst/>
            </a:prstGeom>
            <a:noFill/>
            <a:ln>
              <a:noFill/>
            </a:ln>
          </p:spPr>
        </p:pic>
        <p:sp>
          <p:nvSpPr>
            <p:cNvPr id="233" name="Shape 233"/>
            <p:cNvSpPr/>
            <p:nvPr/>
          </p:nvSpPr>
          <p:spPr>
            <a:xfrm>
              <a:off x="2046107" y="1874495"/>
              <a:ext cx="16351361" cy="24131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i="1" dirty="0">
                  <a:solidFill>
                    <a:srgbClr val="003300"/>
                  </a:solidFill>
                  <a:latin typeface="Calibri"/>
                  <a:ea typeface="Calibri"/>
                  <a:cs typeface="Calibri"/>
                  <a:sym typeface="Calibri"/>
                </a:rPr>
                <a:t>conocimiento de valor con países en desarrollo </a:t>
              </a:r>
            </a:p>
          </p:txBody>
        </p:sp>
      </p:grpSp>
      <p:graphicFrame>
        <p:nvGraphicFramePr>
          <p:cNvPr id="77" name="Tabla 76"/>
          <p:cNvGraphicFramePr>
            <a:graphicFrameLocks noGrp="1"/>
          </p:cNvGraphicFramePr>
          <p:nvPr>
            <p:extLst>
              <p:ext uri="{D42A27DB-BD31-4B8C-83A1-F6EECF244321}">
                <p14:modId xmlns:p14="http://schemas.microsoft.com/office/powerpoint/2010/main" val="3281080647"/>
              </p:ext>
            </p:extLst>
          </p:nvPr>
        </p:nvGraphicFramePr>
        <p:xfrm>
          <a:off x="690861" y="1025237"/>
          <a:ext cx="10874948" cy="4336674"/>
        </p:xfrm>
        <a:graphic>
          <a:graphicData uri="http://schemas.openxmlformats.org/drawingml/2006/table">
            <a:tbl>
              <a:tblPr firstRow="1" bandRow="1">
                <a:tableStyleId>{93296810-A885-4BE3-A3E7-6D5BEEA58F35}</a:tableStyleId>
              </a:tblPr>
              <a:tblGrid>
                <a:gridCol w="2718737">
                  <a:extLst>
                    <a:ext uri="{9D8B030D-6E8A-4147-A177-3AD203B41FA5}">
                      <a16:colId xmlns:a16="http://schemas.microsoft.com/office/drawing/2014/main" val="2903590750"/>
                    </a:ext>
                  </a:extLst>
                </a:gridCol>
                <a:gridCol w="2718737">
                  <a:extLst>
                    <a:ext uri="{9D8B030D-6E8A-4147-A177-3AD203B41FA5}">
                      <a16:colId xmlns:a16="http://schemas.microsoft.com/office/drawing/2014/main" val="685160200"/>
                    </a:ext>
                  </a:extLst>
                </a:gridCol>
                <a:gridCol w="2246738">
                  <a:extLst>
                    <a:ext uri="{9D8B030D-6E8A-4147-A177-3AD203B41FA5}">
                      <a16:colId xmlns:a16="http://schemas.microsoft.com/office/drawing/2014/main" val="1102797317"/>
                    </a:ext>
                  </a:extLst>
                </a:gridCol>
                <a:gridCol w="3190736">
                  <a:extLst>
                    <a:ext uri="{9D8B030D-6E8A-4147-A177-3AD203B41FA5}">
                      <a16:colId xmlns:a16="http://schemas.microsoft.com/office/drawing/2014/main" val="749200752"/>
                    </a:ext>
                  </a:extLst>
                </a:gridCol>
              </a:tblGrid>
              <a:tr h="5207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Plan de Acción V1.</a:t>
                      </a:r>
                      <a:endParaRPr lang="es-CO" sz="1400" b="1" i="0" dirty="0" smtClean="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es-CO" sz="1400" dirty="0" smtClean="0">
                          <a:effectLst>
                            <a:outerShdw blurRad="38100" dist="38100" dir="2700000" algn="tl">
                              <a:srgbClr val="000000">
                                <a:alpha val="43137"/>
                              </a:srgbClr>
                            </a:outerShdw>
                          </a:effectLst>
                          <a:latin typeface="Arial Narrow" panose="020B0606020202030204" pitchFamily="34" charset="0"/>
                        </a:rPr>
                        <a:t>Plan de Acción V2.</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Responsable</a:t>
                      </a:r>
                      <a:endParaRPr lang="es-CO" sz="1400" b="1" i="0" dirty="0" smtClean="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algn="ctr"/>
                      <a:r>
                        <a:rPr lang="es-CO" sz="140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1072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Aplicar la metodología de valoración al portafolio de proyectos que se formulen y ejecuten durante 2017 </a:t>
                      </a:r>
                    </a:p>
                    <a:p>
                      <a:endParaRPr lang="es-CO" sz="140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Incorporar el modelo de agregación de valor al 20% de los proyectos formulados en 2017</a:t>
                      </a:r>
                    </a:p>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dirty="0" smtClean="0">
                          <a:effectLst>
                            <a:outerShdw blurRad="38100" dist="38100" dir="2700000" algn="tl">
                              <a:srgbClr val="000000">
                                <a:alpha val="43137"/>
                              </a:srgbClr>
                            </a:outerShdw>
                          </a:effectLst>
                          <a:latin typeface="Arial Narrow" panose="020B0606020202030204" pitchFamily="34" charset="0"/>
                        </a:rPr>
                        <a:t>DO</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b="0" i="0" dirty="0" smtClean="0">
                          <a:effectLst/>
                          <a:latin typeface="Arial Narrow" panose="020B0606020202030204" pitchFamily="34" charset="0"/>
                        </a:rPr>
                        <a:t>Se cambia la redacción del</a:t>
                      </a:r>
                      <a:r>
                        <a:rPr lang="es-CO" sz="1400" b="0" i="0" baseline="0" dirty="0" smtClean="0">
                          <a:effectLst/>
                          <a:latin typeface="Arial Narrow" panose="020B0606020202030204" pitchFamily="34" charset="0"/>
                        </a:rPr>
                        <a:t> entregable, ya que el objetivo inicialmente planteado se limitaba a la aplicación de la metodología sin definir el alcance de la misma.</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extLst>
                  <a:ext uri="{0D108BD9-81ED-4DB2-BD59-A6C34878D82A}">
                    <a16:rowId xmlns:a16="http://schemas.microsoft.com/office/drawing/2014/main" val="753107929"/>
                  </a:ext>
                </a:extLst>
              </a:tr>
              <a:tr h="1277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Implementar las actividades priorizadas en los planes de innovación de las rutas de aprendizaje y alianzas estratégicas ejecutadas durante 2016</a:t>
                      </a:r>
                      <a:endParaRPr lang="es-CO" sz="140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Iniciar las actividades priorizadas en los planes de innovación de las rutas de aprendizaje y alianzas estratégicas ejecutadas en 2016</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dirty="0" smtClean="0">
                          <a:effectLst>
                            <a:outerShdw blurRad="38100" dist="38100" dir="2700000" algn="tl">
                              <a:srgbClr val="000000">
                                <a:alpha val="43137"/>
                              </a:srgbClr>
                            </a:outerShdw>
                          </a:effectLst>
                          <a:latin typeface="Arial Narrow" panose="020B0606020202030204" pitchFamily="34" charset="0"/>
                        </a:rPr>
                        <a:t>DO</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b="0" i="0" dirty="0" smtClean="0">
                          <a:effectLst/>
                          <a:latin typeface="Arial Narrow" panose="020B0606020202030204" pitchFamily="34" charset="0"/>
                        </a:rPr>
                        <a:t>Se cambia la redacción del</a:t>
                      </a:r>
                      <a:r>
                        <a:rPr lang="es-CO" sz="1400" b="0" i="0" baseline="0" dirty="0" smtClean="0">
                          <a:effectLst/>
                          <a:latin typeface="Arial Narrow" panose="020B0606020202030204" pitchFamily="34" charset="0"/>
                        </a:rPr>
                        <a:t> entregable, ya que el lenguaje resulta mas apropiado para dar a entender que la implementación de las actividades priorizadas no se realizaran únicamente en el 2017, si no que el desarrollo de estas continuaran en la siguiente vigencia.</a:t>
                      </a:r>
                      <a:endParaRPr lang="es-CO" sz="1400" b="0" i="0" dirty="0">
                        <a:effectLst/>
                        <a:latin typeface="Arial Narrow" panose="020B0606020202030204" pitchFamily="34" charset="0"/>
                      </a:endParaRPr>
                    </a:p>
                  </a:txBody>
                  <a:tcPr/>
                </a:tc>
                <a:extLst>
                  <a:ext uri="{0D108BD9-81ED-4DB2-BD59-A6C34878D82A}">
                    <a16:rowId xmlns:a16="http://schemas.microsoft.com/office/drawing/2014/main" val="85942498"/>
                  </a:ext>
                </a:extLst>
              </a:tr>
              <a:tr h="1314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Intercambiar el 80% de las iniciativas documentadas a través de Saber Hacer Colombia con socios externos e internos</a:t>
                      </a:r>
                    </a:p>
                    <a:p>
                      <a:endParaRPr lang="es-CO" sz="140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Intercambiar el 10% de las iniciativas documentadas a través de Saber Hacer Colombia con socios externos e internos                  </a:t>
                      </a:r>
                    </a:p>
                    <a:p>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ctr"/>
                      <a:r>
                        <a:rPr lang="es-CO" sz="1400" b="1" dirty="0" smtClean="0">
                          <a:effectLst>
                            <a:outerShdw blurRad="38100" dist="38100" dir="2700000" algn="tl">
                              <a:srgbClr val="000000">
                                <a:alpha val="43137"/>
                              </a:srgbClr>
                            </a:outerShdw>
                          </a:effectLst>
                          <a:latin typeface="Arial Narrow" panose="020B0606020202030204" pitchFamily="34" charset="0"/>
                        </a:rPr>
                        <a:t>DO</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b="0" i="0" dirty="0" smtClean="0">
                          <a:effectLst/>
                          <a:latin typeface="Arial Narrow" panose="020B0606020202030204" pitchFamily="34" charset="0"/>
                        </a:rPr>
                        <a:t>Dadas</a:t>
                      </a:r>
                      <a:r>
                        <a:rPr lang="es-CO" sz="1400" b="0" i="0" baseline="0" dirty="0" smtClean="0">
                          <a:effectLst/>
                          <a:latin typeface="Arial Narrow" panose="020B0606020202030204" pitchFamily="34" charset="0"/>
                        </a:rPr>
                        <a:t> las prioridades de la nueva administración y la necesidad de alinear nuestras actividades de Cooperación Sur- Sur con las prioridades determinadas por la </a:t>
                      </a:r>
                      <a:r>
                        <a:rPr lang="es-CO" sz="1400" b="0" i="0" baseline="0" dirty="0" smtClean="0">
                          <a:effectLst/>
                          <a:latin typeface="Arial Narrow" panose="020B0606020202030204" pitchFamily="34" charset="0"/>
                        </a:rPr>
                        <a:t>Cancillería, </a:t>
                      </a:r>
                      <a:r>
                        <a:rPr lang="es-CO" sz="1400" b="0" i="0" baseline="0" dirty="0" smtClean="0">
                          <a:effectLst/>
                          <a:latin typeface="Arial Narrow" panose="020B0606020202030204" pitchFamily="34" charset="0"/>
                        </a:rPr>
                        <a:t>se evidencio que el alcance del entregable debía reducirse.</a:t>
                      </a:r>
                      <a:endParaRPr lang="es-CO" sz="1400" b="0" i="0" dirty="0">
                        <a:effectLst/>
                        <a:latin typeface="Arial Narrow" panose="020B0606020202030204" pitchFamily="34" charset="0"/>
                      </a:endParaRPr>
                    </a:p>
                  </a:txBody>
                  <a:tcPr/>
                </a:tc>
                <a:extLst>
                  <a:ext uri="{0D108BD9-81ED-4DB2-BD59-A6C34878D82A}">
                    <a16:rowId xmlns:a16="http://schemas.microsoft.com/office/drawing/2014/main" val="2745098564"/>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2"/>
        <p:cNvGrpSpPr/>
        <p:nvPr/>
      </p:nvGrpSpPr>
      <p:grpSpPr>
        <a:xfrm>
          <a:off x="0" y="0"/>
          <a:ext cx="0" cy="0"/>
          <a:chOff x="0" y="0"/>
          <a:chExt cx="0" cy="0"/>
        </a:xfrm>
      </p:grpSpPr>
      <p:grpSp>
        <p:nvGrpSpPr>
          <p:cNvPr id="303" name="Shape 303"/>
          <p:cNvGrpSpPr/>
          <p:nvPr/>
        </p:nvGrpSpPr>
        <p:grpSpPr>
          <a:xfrm>
            <a:off x="129309" y="121386"/>
            <a:ext cx="3685309" cy="505732"/>
            <a:chOff x="609747" y="164907"/>
            <a:chExt cx="15305095" cy="2429451"/>
          </a:xfrm>
        </p:grpSpPr>
        <p:pic>
          <p:nvPicPr>
            <p:cNvPr id="304" name="Shape 304"/>
            <p:cNvPicPr preferRelativeResize="0"/>
            <p:nvPr/>
          </p:nvPicPr>
          <p:blipFill rotWithShape="1">
            <a:blip r:embed="rId4">
              <a:alphaModFix/>
            </a:blip>
            <a:srcRect/>
            <a:stretch/>
          </p:blipFill>
          <p:spPr>
            <a:xfrm>
              <a:off x="609747" y="164907"/>
              <a:ext cx="9386640" cy="1990337"/>
            </a:xfrm>
            <a:prstGeom prst="rect">
              <a:avLst/>
            </a:prstGeom>
            <a:noFill/>
            <a:ln>
              <a:noFill/>
            </a:ln>
          </p:spPr>
        </p:pic>
        <p:sp>
          <p:nvSpPr>
            <p:cNvPr id="305" name="Shape 305"/>
            <p:cNvSpPr/>
            <p:nvPr/>
          </p:nvSpPr>
          <p:spPr>
            <a:xfrm>
              <a:off x="2373103" y="1716131"/>
              <a:ext cx="13541739" cy="8782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i="1" dirty="0">
                  <a:solidFill>
                    <a:srgbClr val="660066"/>
                  </a:solidFill>
                  <a:latin typeface="Calibri"/>
                  <a:ea typeface="Calibri"/>
                  <a:cs typeface="Calibri"/>
                  <a:sym typeface="Calibri"/>
                </a:rPr>
                <a:t>una APC-Colombia apasionada y efectiva</a:t>
              </a:r>
            </a:p>
          </p:txBody>
        </p:sp>
      </p:grpSp>
      <p:sp>
        <p:nvSpPr>
          <p:cNvPr id="41" name="Shape 190"/>
          <p:cNvSpPr txBox="1"/>
          <p:nvPr/>
        </p:nvSpPr>
        <p:spPr>
          <a:xfrm>
            <a:off x="471947" y="5971042"/>
            <a:ext cx="1917568"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s-CO" sz="1400" dirty="0">
              <a:solidFill>
                <a:schemeClr val="dk1"/>
              </a:solidFill>
              <a:latin typeface="Calibri"/>
              <a:ea typeface="Calibri"/>
              <a:cs typeface="Calibri"/>
              <a:sym typeface="Calibri"/>
            </a:endParaRPr>
          </a:p>
        </p:txBody>
      </p:sp>
      <p:graphicFrame>
        <p:nvGraphicFramePr>
          <p:cNvPr id="75" name="Tabla 74"/>
          <p:cNvGraphicFramePr>
            <a:graphicFrameLocks noGrp="1"/>
          </p:cNvGraphicFramePr>
          <p:nvPr>
            <p:extLst>
              <p:ext uri="{D42A27DB-BD31-4B8C-83A1-F6EECF244321}">
                <p14:modId xmlns:p14="http://schemas.microsoft.com/office/powerpoint/2010/main" val="1933316244"/>
              </p:ext>
            </p:extLst>
          </p:nvPr>
        </p:nvGraphicFramePr>
        <p:xfrm>
          <a:off x="2152360" y="1765879"/>
          <a:ext cx="8044263" cy="2793670"/>
        </p:xfrm>
        <a:graphic>
          <a:graphicData uri="http://schemas.openxmlformats.org/drawingml/2006/table">
            <a:tbl>
              <a:tblPr firstRow="1" bandRow="1">
                <a:tableStyleId>{21E4AEA4-8DFA-4A89-87EB-49C32662AFE0}</a:tableStyleId>
              </a:tblPr>
              <a:tblGrid>
                <a:gridCol w="2681421">
                  <a:extLst>
                    <a:ext uri="{9D8B030D-6E8A-4147-A177-3AD203B41FA5}">
                      <a16:colId xmlns:a16="http://schemas.microsoft.com/office/drawing/2014/main" val="1683702974"/>
                    </a:ext>
                  </a:extLst>
                </a:gridCol>
                <a:gridCol w="2681421">
                  <a:extLst>
                    <a:ext uri="{9D8B030D-6E8A-4147-A177-3AD203B41FA5}">
                      <a16:colId xmlns:a16="http://schemas.microsoft.com/office/drawing/2014/main" val="4062592178"/>
                    </a:ext>
                  </a:extLst>
                </a:gridCol>
                <a:gridCol w="2681421">
                  <a:extLst>
                    <a:ext uri="{9D8B030D-6E8A-4147-A177-3AD203B41FA5}">
                      <a16:colId xmlns:a16="http://schemas.microsoft.com/office/drawing/2014/main" val="749200752"/>
                    </a:ext>
                  </a:extLst>
                </a:gridCol>
              </a:tblGrid>
              <a:tr h="568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dirty="0" smtClean="0">
                          <a:effectLst>
                            <a:outerShdw blurRad="38100" dist="38100" dir="2700000" algn="tl">
                              <a:srgbClr val="000000">
                                <a:alpha val="43137"/>
                              </a:srgbClr>
                            </a:outerShdw>
                          </a:effectLst>
                          <a:latin typeface="Arial Narrow" panose="020B0606020202030204" pitchFamily="34" charset="0"/>
                        </a:rPr>
                        <a:t>Plan de Acción V1.</a:t>
                      </a:r>
                      <a:endParaRPr lang="es-CO" sz="1400" b="1" i="0" dirty="0" smtClean="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i="0" dirty="0" smtClean="0">
                          <a:effectLst>
                            <a:outerShdw blurRad="38100" dist="38100" dir="2700000" algn="tl">
                              <a:srgbClr val="000000">
                                <a:alpha val="43137"/>
                              </a:srgbClr>
                            </a:outerShdw>
                          </a:effectLst>
                          <a:latin typeface="Arial Narrow" panose="020B0606020202030204" pitchFamily="34" charset="0"/>
                        </a:rPr>
                        <a:t>Responsable</a:t>
                      </a:r>
                    </a:p>
                  </a:txBody>
                  <a:tcPr anchor="ctr"/>
                </a:tc>
                <a:tc>
                  <a:txBody>
                    <a:bodyPr/>
                    <a:lstStyle/>
                    <a:p>
                      <a:r>
                        <a:rPr lang="es-CO" sz="1400" dirty="0" smtClean="0">
                          <a:effectLst>
                            <a:outerShdw blurRad="38100" dist="38100" dir="2700000" algn="tl">
                              <a:srgbClr val="000000">
                                <a:alpha val="43137"/>
                              </a:srgbClr>
                            </a:outerShdw>
                          </a:effectLst>
                          <a:latin typeface="Arial Narrow" panose="020B0606020202030204" pitchFamily="34" charset="0"/>
                        </a:rPr>
                        <a:t>Justificación del</a:t>
                      </a:r>
                      <a:r>
                        <a:rPr lang="es-CO" sz="140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1046645">
                <a:tc>
                  <a:txBody>
                    <a:bodyPr/>
                    <a:lstStyle/>
                    <a:p>
                      <a:r>
                        <a:rPr lang="es-CO" sz="1400" b="0" dirty="0" smtClean="0">
                          <a:effectLst>
                            <a:outerShdw blurRad="38100" dist="38100" dir="2700000" algn="tl">
                              <a:srgbClr val="000000">
                                <a:alpha val="43137"/>
                              </a:srgbClr>
                            </a:outerShdw>
                          </a:effectLst>
                          <a:latin typeface="Arial Narrow" panose="020B0606020202030204" pitchFamily="34" charset="0"/>
                        </a:rPr>
                        <a:t>Elaborar y publicar un documento que consolide los lineamientos jurídicos de la Cooperación Internacional de Colombia </a:t>
                      </a:r>
                      <a:endParaRPr lang="es-CO" sz="1400" b="0"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r>
                        <a:rPr lang="es-CO" sz="1400" b="1" i="0" dirty="0" smtClean="0">
                          <a:effectLst>
                            <a:outerShdw blurRad="38100" dist="38100" dir="2700000" algn="tl">
                              <a:srgbClr val="000000">
                                <a:alpha val="43137"/>
                              </a:srgbClr>
                            </a:outerShdw>
                          </a:effectLst>
                          <a:latin typeface="Arial Narrow" panose="020B0606020202030204" pitchFamily="34" charset="0"/>
                        </a:rPr>
                        <a:t>Gestión Jurídica</a:t>
                      </a:r>
                      <a:endParaRPr lang="es-CO" sz="14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400" dirty="0" smtClean="0">
                          <a:effectLst/>
                          <a:latin typeface="Arial Narrow" panose="020B0606020202030204" pitchFamily="34" charset="0"/>
                        </a:rPr>
                        <a:t>Se elimina de acuerdo a los nuevos lineamientos de la administración entrante,</a:t>
                      </a:r>
                      <a:r>
                        <a:rPr lang="es-CO" sz="1400" baseline="0" dirty="0" smtClean="0">
                          <a:effectLst/>
                          <a:latin typeface="Arial Narrow" panose="020B0606020202030204" pitchFamily="34" charset="0"/>
                        </a:rPr>
                        <a:t> quien determina que </a:t>
                      </a:r>
                      <a:r>
                        <a:rPr lang="es-CO" sz="1400" dirty="0" smtClean="0">
                          <a:effectLst/>
                          <a:latin typeface="Arial Narrow" panose="020B0606020202030204" pitchFamily="34" charset="0"/>
                        </a:rPr>
                        <a:t>el equipo de gestión jurídica se concentrara en la emisión de  conceptos jurídicos y en</a:t>
                      </a:r>
                      <a:r>
                        <a:rPr lang="es-CO" sz="1400" baseline="0" dirty="0" smtClean="0">
                          <a:effectLst/>
                          <a:latin typeface="Arial Narrow" panose="020B0606020202030204" pitchFamily="34" charset="0"/>
                        </a:rPr>
                        <a:t> </a:t>
                      </a:r>
                      <a:r>
                        <a:rPr lang="es-CO" sz="1400" dirty="0" smtClean="0">
                          <a:effectLst/>
                          <a:latin typeface="Arial Narrow" panose="020B0606020202030204" pitchFamily="34" charset="0"/>
                        </a:rPr>
                        <a:t>la atención de las demandas que se presenten contra la entidad, sumado al</a:t>
                      </a:r>
                      <a:r>
                        <a:rPr lang="es-CO" sz="1400" baseline="0" dirty="0" smtClean="0">
                          <a:effectLst/>
                          <a:latin typeface="Arial Narrow" panose="020B0606020202030204" pitchFamily="34" charset="0"/>
                        </a:rPr>
                        <a:t> compromiso de </a:t>
                      </a:r>
                      <a:r>
                        <a:rPr lang="es-CO" sz="1400" dirty="0" smtClean="0">
                          <a:effectLst/>
                          <a:latin typeface="Arial Narrow" panose="020B0606020202030204" pitchFamily="34" charset="0"/>
                        </a:rPr>
                        <a:t>actualizar</a:t>
                      </a:r>
                      <a:r>
                        <a:rPr lang="es-CO" sz="1400" baseline="0" dirty="0" smtClean="0">
                          <a:effectLst/>
                          <a:latin typeface="Arial Narrow" panose="020B0606020202030204" pitchFamily="34" charset="0"/>
                        </a:rPr>
                        <a:t> la política institucional de daño antijurídico.</a:t>
                      </a:r>
                      <a:endParaRPr lang="es-CO" sz="1400" dirty="0" smtClean="0">
                        <a:effectLst/>
                        <a:latin typeface="Arial Narrow" panose="020B0606020202030204" pitchFamily="34" charset="0"/>
                      </a:endParaRPr>
                    </a:p>
                  </a:txBody>
                  <a:tcPr/>
                </a:tc>
                <a:extLst>
                  <a:ext uri="{0D108BD9-81ED-4DB2-BD59-A6C34878D82A}">
                    <a16:rowId xmlns:a16="http://schemas.microsoft.com/office/drawing/2014/main" val="753107929"/>
                  </a:ext>
                </a:extLst>
              </a:tr>
            </a:tbl>
          </a:graphicData>
        </a:graphic>
      </p:graphicFrame>
    </p:spTree>
    <p:extLst>
      <p:ext uri="{BB962C8B-B14F-4D97-AF65-F5344CB8AC3E}">
        <p14:creationId xmlns:p14="http://schemas.microsoft.com/office/powerpoint/2010/main" val="649408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2"/>
        <p:cNvGrpSpPr/>
        <p:nvPr/>
      </p:nvGrpSpPr>
      <p:grpSpPr>
        <a:xfrm>
          <a:off x="0" y="0"/>
          <a:ext cx="0" cy="0"/>
          <a:chOff x="0" y="0"/>
          <a:chExt cx="0" cy="0"/>
        </a:xfrm>
      </p:grpSpPr>
      <p:grpSp>
        <p:nvGrpSpPr>
          <p:cNvPr id="303" name="Shape 303"/>
          <p:cNvGrpSpPr/>
          <p:nvPr/>
        </p:nvGrpSpPr>
        <p:grpSpPr>
          <a:xfrm>
            <a:off x="139943" y="78856"/>
            <a:ext cx="3655882" cy="634645"/>
            <a:chOff x="609747" y="164907"/>
            <a:chExt cx="15305095" cy="2429451"/>
          </a:xfrm>
        </p:grpSpPr>
        <p:pic>
          <p:nvPicPr>
            <p:cNvPr id="304" name="Shape 304"/>
            <p:cNvPicPr preferRelativeResize="0"/>
            <p:nvPr/>
          </p:nvPicPr>
          <p:blipFill rotWithShape="1">
            <a:blip r:embed="rId4">
              <a:alphaModFix/>
            </a:blip>
            <a:srcRect/>
            <a:stretch/>
          </p:blipFill>
          <p:spPr>
            <a:xfrm>
              <a:off x="609747" y="164907"/>
              <a:ext cx="9386640" cy="1990337"/>
            </a:xfrm>
            <a:prstGeom prst="rect">
              <a:avLst/>
            </a:prstGeom>
            <a:noFill/>
            <a:ln>
              <a:noFill/>
            </a:ln>
          </p:spPr>
        </p:pic>
        <p:sp>
          <p:nvSpPr>
            <p:cNvPr id="305" name="Shape 305"/>
            <p:cNvSpPr/>
            <p:nvPr/>
          </p:nvSpPr>
          <p:spPr>
            <a:xfrm>
              <a:off x="2373103" y="1716131"/>
              <a:ext cx="13541739" cy="8782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i="1" dirty="0">
                  <a:solidFill>
                    <a:srgbClr val="660066"/>
                  </a:solidFill>
                  <a:latin typeface="Calibri"/>
                  <a:ea typeface="Calibri"/>
                  <a:cs typeface="Calibri"/>
                  <a:sym typeface="Calibri"/>
                </a:rPr>
                <a:t>una APC-Colombia apasionada y efectiva</a:t>
              </a:r>
            </a:p>
          </p:txBody>
        </p:sp>
      </p:grpSp>
      <p:sp>
        <p:nvSpPr>
          <p:cNvPr id="41" name="Shape 190"/>
          <p:cNvSpPr txBox="1"/>
          <p:nvPr/>
        </p:nvSpPr>
        <p:spPr>
          <a:xfrm>
            <a:off x="471947" y="5971042"/>
            <a:ext cx="1917568"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s-CO" sz="1400" dirty="0">
              <a:solidFill>
                <a:schemeClr val="dk1"/>
              </a:solidFill>
              <a:latin typeface="Calibri"/>
              <a:ea typeface="Calibri"/>
              <a:cs typeface="Calibri"/>
              <a:sym typeface="Calibri"/>
            </a:endParaRPr>
          </a:p>
        </p:txBody>
      </p:sp>
      <p:graphicFrame>
        <p:nvGraphicFramePr>
          <p:cNvPr id="75" name="Tabla 74"/>
          <p:cNvGraphicFramePr>
            <a:graphicFrameLocks noGrp="1"/>
          </p:cNvGraphicFramePr>
          <p:nvPr>
            <p:extLst>
              <p:ext uri="{D42A27DB-BD31-4B8C-83A1-F6EECF244321}">
                <p14:modId xmlns:p14="http://schemas.microsoft.com/office/powerpoint/2010/main" val="2789844869"/>
              </p:ext>
            </p:extLst>
          </p:nvPr>
        </p:nvGraphicFramePr>
        <p:xfrm>
          <a:off x="316084" y="1004017"/>
          <a:ext cx="11525692" cy="5644053"/>
        </p:xfrm>
        <a:graphic>
          <a:graphicData uri="http://schemas.openxmlformats.org/drawingml/2006/table">
            <a:tbl>
              <a:tblPr firstRow="1" bandRow="1">
                <a:tableStyleId>{21E4AEA4-8DFA-4A89-87EB-49C32662AFE0}</a:tableStyleId>
              </a:tblPr>
              <a:tblGrid>
                <a:gridCol w="2881423">
                  <a:extLst>
                    <a:ext uri="{9D8B030D-6E8A-4147-A177-3AD203B41FA5}">
                      <a16:colId xmlns:a16="http://schemas.microsoft.com/office/drawing/2014/main" val="1683702974"/>
                    </a:ext>
                  </a:extLst>
                </a:gridCol>
                <a:gridCol w="2881423">
                  <a:extLst>
                    <a:ext uri="{9D8B030D-6E8A-4147-A177-3AD203B41FA5}">
                      <a16:colId xmlns:a16="http://schemas.microsoft.com/office/drawing/2014/main" val="2903590750"/>
                    </a:ext>
                  </a:extLst>
                </a:gridCol>
                <a:gridCol w="1858523">
                  <a:extLst>
                    <a:ext uri="{9D8B030D-6E8A-4147-A177-3AD203B41FA5}">
                      <a16:colId xmlns:a16="http://schemas.microsoft.com/office/drawing/2014/main" val="3486526973"/>
                    </a:ext>
                  </a:extLst>
                </a:gridCol>
                <a:gridCol w="3904323">
                  <a:extLst>
                    <a:ext uri="{9D8B030D-6E8A-4147-A177-3AD203B41FA5}">
                      <a16:colId xmlns:a16="http://schemas.microsoft.com/office/drawing/2014/main" val="749200752"/>
                    </a:ext>
                  </a:extLst>
                </a:gridCol>
              </a:tblGrid>
              <a:tr h="283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smtClean="0">
                          <a:effectLst>
                            <a:outerShdw blurRad="38100" dist="38100" dir="2700000" algn="tl">
                              <a:srgbClr val="000000">
                                <a:alpha val="43137"/>
                              </a:srgbClr>
                            </a:outerShdw>
                          </a:effectLst>
                          <a:latin typeface="Arial Narrow" panose="020B0606020202030204" pitchFamily="34" charset="0"/>
                        </a:rPr>
                        <a:t>Plan de Acción V1.</a:t>
                      </a:r>
                      <a:endParaRPr lang="es-CO" sz="1200" b="1" i="0" dirty="0" smtClean="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r>
                        <a:rPr lang="es-CO" sz="1200" dirty="0" smtClean="0">
                          <a:effectLst>
                            <a:outerShdw blurRad="38100" dist="38100" dir="2700000" algn="tl">
                              <a:srgbClr val="000000">
                                <a:alpha val="43137"/>
                              </a:srgbClr>
                            </a:outerShdw>
                          </a:effectLst>
                          <a:latin typeface="Arial Narrow" panose="020B0606020202030204" pitchFamily="34" charset="0"/>
                        </a:rPr>
                        <a:t>Plan de Acción V2.</a:t>
                      </a:r>
                      <a:endParaRPr lang="es-CO" sz="12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r>
                        <a:rPr lang="es-CO" sz="1200" b="1" i="0" dirty="0" smtClean="0">
                          <a:effectLst>
                            <a:outerShdw blurRad="38100" dist="38100" dir="2700000" algn="tl">
                              <a:srgbClr val="000000">
                                <a:alpha val="43137"/>
                              </a:srgbClr>
                            </a:outerShdw>
                          </a:effectLst>
                          <a:latin typeface="Arial Narrow" panose="020B0606020202030204" pitchFamily="34" charset="0"/>
                        </a:rPr>
                        <a:t>Responsable</a:t>
                      </a:r>
                      <a:endParaRPr lang="es-CO" sz="1200" b="1" i="0" dirty="0">
                        <a:effectLst>
                          <a:outerShdw blurRad="38100" dist="38100" dir="2700000" algn="tl">
                            <a:srgbClr val="000000">
                              <a:alpha val="43137"/>
                            </a:srgbClr>
                          </a:outerShdw>
                        </a:effectLst>
                        <a:latin typeface="Arial Narrow" panose="020B0606020202030204" pitchFamily="34" charset="0"/>
                      </a:endParaRPr>
                    </a:p>
                  </a:txBody>
                  <a:tcPr anchor="ctr"/>
                </a:tc>
                <a:tc>
                  <a:txBody>
                    <a:bodyPr/>
                    <a:lstStyle/>
                    <a:p>
                      <a:r>
                        <a:rPr lang="es-CO" sz="1200" dirty="0" smtClean="0">
                          <a:effectLst>
                            <a:outerShdw blurRad="38100" dist="38100" dir="2700000" algn="tl">
                              <a:srgbClr val="000000">
                                <a:alpha val="43137"/>
                              </a:srgbClr>
                            </a:outerShdw>
                          </a:effectLst>
                          <a:latin typeface="Arial Narrow" panose="020B0606020202030204" pitchFamily="34" charset="0"/>
                        </a:rPr>
                        <a:t>Justificación del</a:t>
                      </a:r>
                      <a:r>
                        <a:rPr lang="es-CO" sz="1200" baseline="0" dirty="0" smtClean="0">
                          <a:effectLst>
                            <a:outerShdw blurRad="38100" dist="38100" dir="2700000" algn="tl">
                              <a:srgbClr val="000000">
                                <a:alpha val="43137"/>
                              </a:srgbClr>
                            </a:outerShdw>
                          </a:effectLst>
                          <a:latin typeface="Arial Narrow" panose="020B0606020202030204" pitchFamily="34" charset="0"/>
                        </a:rPr>
                        <a:t> Cambio </a:t>
                      </a:r>
                      <a:endParaRPr lang="es-CO" sz="1200" b="1" i="0" dirty="0">
                        <a:effectLst>
                          <a:outerShdw blurRad="38100" dist="38100" dir="2700000" algn="tl">
                            <a:srgbClr val="000000">
                              <a:alpha val="43137"/>
                            </a:srgbClr>
                          </a:outerShdw>
                        </a:effectLst>
                        <a:latin typeface="Arial Narrow" panose="020B0606020202030204" pitchFamily="34" charset="0"/>
                      </a:endParaRPr>
                    </a:p>
                  </a:txBody>
                  <a:tcPr anchor="ctr"/>
                </a:tc>
                <a:extLst>
                  <a:ext uri="{0D108BD9-81ED-4DB2-BD59-A6C34878D82A}">
                    <a16:rowId xmlns:a16="http://schemas.microsoft.com/office/drawing/2014/main" val="229795715"/>
                  </a:ext>
                </a:extLst>
              </a:tr>
              <a:tr h="851338">
                <a:tc>
                  <a:txBody>
                    <a:bodyPr/>
                    <a:lstStyle/>
                    <a:p>
                      <a:r>
                        <a:rPr lang="es-CO" sz="1200" b="0" dirty="0" smtClean="0">
                          <a:effectLst>
                            <a:outerShdw blurRad="38100" dist="38100" dir="2700000" algn="tl">
                              <a:srgbClr val="000000">
                                <a:alpha val="43137"/>
                              </a:srgbClr>
                            </a:outerShdw>
                          </a:effectLst>
                          <a:latin typeface="Arial Narrow" panose="020B0606020202030204" pitchFamily="34" charset="0"/>
                        </a:rPr>
                        <a:t>Implementar 6 proyectos alineados con la estrategia GEL</a:t>
                      </a:r>
                      <a:endParaRPr lang="es-CO" sz="1200" b="0"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u="none" strike="noStrike" kern="1200" cap="none" spc="0" normalizeH="0" baseline="0" noProof="0" dirty="0" smtClean="0">
                          <a:ln>
                            <a:noFill/>
                          </a:ln>
                          <a:effectLst>
                            <a:outerShdw blurRad="38100" dist="38100" dir="2700000" algn="tl">
                              <a:srgbClr val="000000">
                                <a:alpha val="43137"/>
                              </a:srgbClr>
                            </a:outerShdw>
                          </a:effectLst>
                          <a:uLnTx/>
                          <a:uFillTx/>
                          <a:latin typeface="Arial Narrow" panose="020B0606020202030204" pitchFamily="34" charset="0"/>
                          <a:sym typeface="Arimo"/>
                        </a:rPr>
                        <a:t>Implementar 7 proyectos alineados con la estrategia GEL</a:t>
                      </a:r>
                    </a:p>
                    <a:p>
                      <a:endParaRPr lang="es-CO" sz="1200" b="0"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r>
                        <a:rPr lang="es-CO" sz="1200" b="1" i="0" dirty="0" smtClean="0">
                          <a:effectLst>
                            <a:outerShdw blurRad="38100" dist="38100" dir="2700000" algn="tl">
                              <a:srgbClr val="000000">
                                <a:alpha val="43137"/>
                              </a:srgbClr>
                            </a:outerShdw>
                          </a:effectLst>
                          <a:latin typeface="Arial Narrow" panose="020B0606020202030204" pitchFamily="34" charset="0"/>
                        </a:rPr>
                        <a:t>Gestión de TI</a:t>
                      </a:r>
                      <a:endParaRPr lang="es-CO" sz="1200" b="1"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algn="just"/>
                      <a:r>
                        <a:rPr lang="es-CO" sz="1200" b="0" i="0" dirty="0" smtClean="0">
                          <a:effectLst/>
                          <a:latin typeface="Arial Narrow" panose="020B0606020202030204" pitchFamily="34" charset="0"/>
                        </a:rPr>
                        <a:t>Teniendo</a:t>
                      </a:r>
                      <a:r>
                        <a:rPr lang="es-CO" sz="1200" b="0" i="0" baseline="0" dirty="0" smtClean="0">
                          <a:effectLst/>
                          <a:latin typeface="Arial Narrow" panose="020B0606020202030204" pitchFamily="34" charset="0"/>
                        </a:rPr>
                        <a:t> en cuenta la disponibilidad presupuestal para el desarrollo de este entregable, la administración decide fusionar algunos de los proyectos contemplados en el PEI v1, por lo cual establece el desarrollo de los </a:t>
                      </a:r>
                      <a:r>
                        <a:rPr lang="es-CO" sz="1200" b="0" i="0" baseline="0" dirty="0" smtClean="0">
                          <a:effectLst/>
                          <a:latin typeface="Arial Narrow" panose="020B0606020202030204" pitchFamily="34" charset="0"/>
                        </a:rPr>
                        <a:t>siguientes proyectos:</a:t>
                      </a:r>
                    </a:p>
                    <a:p>
                      <a:pPr algn="just"/>
                      <a:r>
                        <a:rPr lang="es-CO" sz="1200" b="0" i="0" baseline="0" dirty="0" smtClean="0">
                          <a:effectLst/>
                          <a:latin typeface="Arial Narrow" panose="020B0606020202030204" pitchFamily="34" charset="0"/>
                        </a:rPr>
                        <a:t>1. Uso y apropiación .</a:t>
                      </a:r>
                    </a:p>
                    <a:p>
                      <a:pPr algn="just"/>
                      <a:r>
                        <a:rPr lang="es-CO" sz="1200" b="0" i="0" baseline="0" dirty="0" smtClean="0">
                          <a:effectLst/>
                          <a:latin typeface="Arial Narrow" panose="020B0606020202030204" pitchFamily="34" charset="0"/>
                        </a:rPr>
                        <a:t>2. Mapa de servicios y componente de información.</a:t>
                      </a:r>
                    </a:p>
                    <a:p>
                      <a:pPr algn="just"/>
                      <a:r>
                        <a:rPr lang="es-CO" sz="1200" b="0" i="0" baseline="0" dirty="0" smtClean="0">
                          <a:effectLst/>
                          <a:latin typeface="Arial Narrow" panose="020B0606020202030204" pitchFamily="34" charset="0"/>
                        </a:rPr>
                        <a:t>3. Implementación de software misional, cursos y convocatorias. </a:t>
                      </a:r>
                    </a:p>
                    <a:p>
                      <a:pPr algn="just"/>
                      <a:r>
                        <a:rPr lang="es-CO" sz="1200" b="0" i="0" baseline="0" dirty="0" smtClean="0">
                          <a:effectLst/>
                          <a:latin typeface="Arial Narrow" panose="020B0606020202030204" pitchFamily="34" charset="0"/>
                        </a:rPr>
                        <a:t>4. Plan de recuperación de desastres.</a:t>
                      </a:r>
                    </a:p>
                    <a:p>
                      <a:pPr algn="just"/>
                      <a:r>
                        <a:rPr lang="es-CO" sz="1200" b="0" i="0" baseline="0" dirty="0" smtClean="0">
                          <a:effectLst/>
                          <a:latin typeface="Arial Narrow" panose="020B0606020202030204" pitchFamily="34" charset="0"/>
                        </a:rPr>
                        <a:t>5. Modelo de interoperabilidad.</a:t>
                      </a:r>
                    </a:p>
                    <a:p>
                      <a:pPr algn="just"/>
                      <a:r>
                        <a:rPr lang="es-CO" sz="1200" b="0" i="0" baseline="0" dirty="0" smtClean="0">
                          <a:effectLst/>
                          <a:latin typeface="Arial Narrow" panose="020B0606020202030204" pitchFamily="34" charset="0"/>
                        </a:rPr>
                        <a:t>6. Implementación del sistema de seguridad y salud en el trabajo.</a:t>
                      </a:r>
                    </a:p>
                    <a:p>
                      <a:pPr algn="just"/>
                      <a:r>
                        <a:rPr lang="es-CO" sz="1200" b="0" i="0" baseline="0" dirty="0" smtClean="0">
                          <a:effectLst/>
                          <a:latin typeface="Arial Narrow" panose="020B0606020202030204" pitchFamily="34" charset="0"/>
                        </a:rPr>
                        <a:t>7. Apertura de datos.</a:t>
                      </a:r>
                    </a:p>
                    <a:p>
                      <a:pPr algn="just"/>
                      <a:endParaRPr lang="es-CO" sz="1200" b="0" i="0" baseline="0" dirty="0" smtClean="0">
                        <a:effectLst/>
                        <a:latin typeface="Arial Narrow" panose="020B0606020202030204" pitchFamily="34" charset="0"/>
                      </a:endParaRPr>
                    </a:p>
                    <a:p>
                      <a:pPr algn="just"/>
                      <a:endParaRPr lang="es-CO" sz="1200" b="0" i="0" baseline="0" dirty="0" smtClean="0">
                        <a:effectLst/>
                        <a:latin typeface="Arial Narrow" panose="020B0606020202030204" pitchFamily="34" charset="0"/>
                      </a:endParaRPr>
                    </a:p>
                  </a:txBody>
                  <a:tcPr/>
                </a:tc>
                <a:extLst>
                  <a:ext uri="{0D108BD9-81ED-4DB2-BD59-A6C34878D82A}">
                    <a16:rowId xmlns:a16="http://schemas.microsoft.com/office/drawing/2014/main" val="753107929"/>
                  </a:ext>
                </a:extLst>
              </a:tr>
              <a:tr h="662151">
                <a:tc>
                  <a:txBody>
                    <a:bodyPr/>
                    <a:lstStyle/>
                    <a:p>
                      <a:r>
                        <a:rPr lang="es-CO" sz="1200" b="0" dirty="0" smtClean="0">
                          <a:effectLst>
                            <a:outerShdw blurRad="38100" dist="38100" dir="2700000" algn="tl">
                              <a:srgbClr val="000000">
                                <a:alpha val="43137"/>
                              </a:srgbClr>
                            </a:outerShdw>
                          </a:effectLst>
                          <a:latin typeface="Arial Narrow" panose="020B0606020202030204" pitchFamily="34" charset="0"/>
                        </a:rPr>
                        <a:t>Sistema de Gestión Documental implementado </a:t>
                      </a:r>
                      <a:endParaRPr lang="es-CO" sz="1200" b="0"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u="none" strike="noStrike" kern="1200" cap="none" spc="0" normalizeH="0" baseline="0" noProof="0" dirty="0" smtClean="0">
                          <a:ln>
                            <a:noFill/>
                          </a:ln>
                          <a:effectLst>
                            <a:outerShdw blurRad="38100" dist="38100" dir="2700000" algn="tl">
                              <a:srgbClr val="000000">
                                <a:alpha val="43137"/>
                              </a:srgbClr>
                            </a:outerShdw>
                          </a:effectLst>
                          <a:uLnTx/>
                          <a:uFillTx/>
                          <a:latin typeface="Arial Narrow" panose="020B0606020202030204" pitchFamily="34" charset="0"/>
                          <a:sym typeface="Arial"/>
                        </a:rPr>
                        <a:t>Estructurar el 100% del sistema de Gestión Documental</a:t>
                      </a:r>
                      <a:endParaRPr kumimoji="0" lang="es-CO"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anose="020B0606020202030204" pitchFamily="34" charset="0"/>
                        <a:ea typeface="Arimo"/>
                        <a:cs typeface="Calibri Light" panose="020F03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anose="020B0606020202030204" pitchFamily="34" charset="0"/>
                          <a:ea typeface="Arimo"/>
                          <a:cs typeface="Calibri Light" panose="020F0302020204030204" pitchFamily="34" charset="0"/>
                          <a:sym typeface="Arial"/>
                        </a:rPr>
                        <a:t>Gestión Administrativa</a:t>
                      </a:r>
                    </a:p>
                  </a:txBody>
                  <a:tcPr/>
                </a:tc>
                <a:tc>
                  <a:txBody>
                    <a:bodyPr/>
                    <a:lstStyle/>
                    <a:p>
                      <a:pPr algn="just"/>
                      <a:r>
                        <a:rPr lang="es-CO" sz="1200" dirty="0" smtClean="0">
                          <a:effectLst/>
                          <a:latin typeface="Arial Narrow" panose="020B0606020202030204" pitchFamily="34" charset="0"/>
                        </a:rPr>
                        <a:t>Se ajusta la redacción</a:t>
                      </a:r>
                      <a:r>
                        <a:rPr lang="es-CO" sz="1200" baseline="0" dirty="0" smtClean="0">
                          <a:effectLst/>
                          <a:latin typeface="Arial Narrow" panose="020B0606020202030204" pitchFamily="34" charset="0"/>
                        </a:rPr>
                        <a:t> del entregable, ya que este no reflejaba el avance al que debía llegar el Sistema de gestión Documental para 2017,</a:t>
                      </a:r>
                      <a:endParaRPr lang="es-CO" sz="1200" b="0" i="0" dirty="0">
                        <a:effectLst/>
                        <a:latin typeface="Arial Narrow" panose="020B0606020202030204" pitchFamily="34" charset="0"/>
                      </a:endParaRPr>
                    </a:p>
                  </a:txBody>
                  <a:tcPr/>
                </a:tc>
                <a:extLst>
                  <a:ext uri="{0D108BD9-81ED-4DB2-BD59-A6C34878D82A}">
                    <a16:rowId xmlns:a16="http://schemas.microsoft.com/office/drawing/2014/main" val="85942498"/>
                  </a:ext>
                </a:extLst>
              </a:tr>
              <a:tr h="1040523">
                <a:tc>
                  <a:txBody>
                    <a:bodyPr/>
                    <a:lstStyle/>
                    <a:p>
                      <a:r>
                        <a:rPr lang="es-CO" sz="1200" b="0" dirty="0" smtClean="0">
                          <a:effectLst>
                            <a:outerShdw blurRad="38100" dist="38100" dir="2700000" algn="tl">
                              <a:srgbClr val="000000">
                                <a:alpha val="43137"/>
                              </a:srgbClr>
                            </a:outerShdw>
                          </a:effectLst>
                          <a:latin typeface="Arial Narrow" panose="020B0606020202030204" pitchFamily="34" charset="0"/>
                        </a:rPr>
                        <a:t>Atender oportunamente el 80% de las solicitudes de insumos y servicios requeridos a la coordinación administrativa </a:t>
                      </a:r>
                      <a:endParaRPr lang="es-CO" sz="1200" b="0"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u="none" strike="noStrike" kern="1200" cap="none" spc="0" normalizeH="0" baseline="0" noProof="0" dirty="0" smtClean="0">
                          <a:ln>
                            <a:noFill/>
                          </a:ln>
                          <a:effectLst>
                            <a:outerShdw blurRad="38100" dist="38100" dir="2700000" algn="tl">
                              <a:srgbClr val="000000">
                                <a:alpha val="43137"/>
                              </a:srgbClr>
                            </a:outerShdw>
                          </a:effectLst>
                          <a:uLnTx/>
                          <a:uFillTx/>
                          <a:latin typeface="Arial Narrow" panose="020B0606020202030204" pitchFamily="34" charset="0"/>
                        </a:rPr>
                        <a:t>Atender efectivamente el 80% de las solicitudes de insumos y servicios requeridos a la coordinación administrativa</a:t>
                      </a:r>
                      <a:endParaRPr kumimoji="0" lang="es-CO"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anose="020B0606020202030204" pitchFamily="34" charset="0"/>
                        <a:ea typeface="Arimo"/>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anose="020B0606020202030204" pitchFamily="34" charset="0"/>
                          <a:ea typeface="Arimo"/>
                          <a:cs typeface="Calibri Light" panose="020F0302020204030204" pitchFamily="34" charset="0"/>
                          <a:sym typeface="Arial"/>
                        </a:rPr>
                        <a:t>Gestión Administrativa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anose="020B0606020202030204" pitchFamily="34" charset="0"/>
                        <a:ea typeface="Arimo"/>
                        <a:cs typeface="Calibri Light" panose="020F030202020403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dirty="0" smtClean="0">
                          <a:effectLst/>
                          <a:latin typeface="Arial Narrow" panose="020B0606020202030204" pitchFamily="34" charset="0"/>
                        </a:rPr>
                        <a:t>Se ajusta la redacción</a:t>
                      </a:r>
                      <a:r>
                        <a:rPr lang="es-CO" sz="1200" baseline="0" dirty="0" smtClean="0">
                          <a:effectLst/>
                          <a:latin typeface="Arial Narrow" panose="020B0606020202030204" pitchFamily="34" charset="0"/>
                        </a:rPr>
                        <a:t> del entregable, con el objetivo de hacer énfasis en que el servicio o insumo requerido, debe, además de ser gestionado con oportunidad, ,entregarse bajo los requerimientos de calidad solicitados..</a:t>
                      </a:r>
                      <a:endParaRPr lang="es-CO" sz="1200" dirty="0" smtClean="0">
                        <a:effectLst/>
                        <a:latin typeface="Arial Narrow" panose="020B0606020202030204" pitchFamily="34" charset="0"/>
                      </a:endParaRPr>
                    </a:p>
                    <a:p>
                      <a:pPr algn="just"/>
                      <a:endParaRPr lang="es-CO" sz="1200" b="0" i="0" dirty="0">
                        <a:effectLst/>
                        <a:latin typeface="Arial Narrow" panose="020B0606020202030204" pitchFamily="34" charset="0"/>
                      </a:endParaRPr>
                    </a:p>
                  </a:txBody>
                  <a:tcPr/>
                </a:tc>
                <a:extLst>
                  <a:ext uri="{0D108BD9-81ED-4DB2-BD59-A6C34878D82A}">
                    <a16:rowId xmlns:a16="http://schemas.microsoft.com/office/drawing/2014/main" val="2745098564"/>
                  </a:ext>
                </a:extLst>
              </a:tr>
              <a:tr h="1040523">
                <a:tc>
                  <a:txBody>
                    <a:bodyPr/>
                    <a:lstStyle/>
                    <a:p>
                      <a:r>
                        <a:rPr lang="es-CO" sz="1200" b="0" dirty="0" smtClean="0">
                          <a:effectLst>
                            <a:outerShdw blurRad="38100" dist="38100" dir="2700000" algn="tl">
                              <a:srgbClr val="000000">
                                <a:alpha val="43137"/>
                              </a:srgbClr>
                            </a:outerShdw>
                          </a:effectLst>
                          <a:latin typeface="Arial Narrow" panose="020B0606020202030204" pitchFamily="34" charset="0"/>
                        </a:rPr>
                        <a:t>El promedio de los índices que miden la gestión institucional llega al menos al 80%</a:t>
                      </a:r>
                      <a:endParaRPr lang="es-CO" sz="1200" b="0" i="0" dirty="0">
                        <a:effectLst>
                          <a:outerShdw blurRad="38100" dist="38100" dir="2700000" algn="tl">
                            <a:srgbClr val="000000">
                              <a:alpha val="43137"/>
                            </a:srgbClr>
                          </a:outerShdw>
                        </a:effectLst>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0" u="none" strike="noStrike" kern="1200" cap="none" spc="0" normalizeH="0" baseline="0" noProof="0" dirty="0" smtClean="0">
                          <a:ln>
                            <a:noFill/>
                          </a:ln>
                          <a:effectLst>
                            <a:outerShdw blurRad="38100" dist="38100" dir="2700000" algn="tl">
                              <a:srgbClr val="000000">
                                <a:alpha val="43137"/>
                              </a:srgbClr>
                            </a:outerShdw>
                          </a:effectLst>
                          <a:uLnTx/>
                          <a:uFillTx/>
                          <a:latin typeface="Arial Narrow" panose="020B0606020202030204" pitchFamily="34" charset="0"/>
                          <a:sym typeface="Arial"/>
                        </a:rPr>
                        <a:t>Informe de auditoría externa de seguimiento con cero no conformidades </a:t>
                      </a:r>
                      <a:endParaRPr kumimoji="0" lang="es-CO"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anose="020B0606020202030204" pitchFamily="34" charset="0"/>
                        <a:ea typeface="Arimo"/>
                        <a:cs typeface="Calibri Light" panose="020F03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anose="020B0606020202030204" pitchFamily="34" charset="0"/>
                          <a:ea typeface="Arimo"/>
                          <a:cs typeface="Calibri Light" panose="020F0302020204030204" pitchFamily="34" charset="0"/>
                          <a:sym typeface="Arial"/>
                        </a:rPr>
                        <a:t>Planeación </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dirty="0" smtClean="0">
                          <a:effectLst/>
                          <a:latin typeface="Arial Narrow" panose="020B0606020202030204" pitchFamily="34" charset="0"/>
                        </a:rPr>
                        <a:t>El</a:t>
                      </a:r>
                      <a:r>
                        <a:rPr lang="es-CO" sz="1200" baseline="0" dirty="0" smtClean="0">
                          <a:effectLst/>
                          <a:latin typeface="Arial Narrow" panose="020B0606020202030204" pitchFamily="34" charset="0"/>
                        </a:rPr>
                        <a:t> entregable: “</a:t>
                      </a:r>
                      <a:r>
                        <a:rPr lang="es-CO" sz="1200" dirty="0" smtClean="0">
                          <a:latin typeface="Arial Narrow" panose="020B0606020202030204" pitchFamily="34" charset="0"/>
                        </a:rPr>
                        <a:t>El promedio de los índices que miden la gestión institucional llega al menos al 80%” es</a:t>
                      </a:r>
                      <a:r>
                        <a:rPr lang="es-CO" sz="1200" baseline="0" dirty="0" smtClean="0">
                          <a:latin typeface="Arial Narrow" panose="020B0606020202030204" pitchFamily="34" charset="0"/>
                        </a:rPr>
                        <a:t> eliminado y reemplazado por el entregable: “</a:t>
                      </a:r>
                      <a:r>
                        <a:rPr kumimoji="0" lang="es-CO" sz="1200" u="none" strike="noStrike" kern="1200" cap="none" spc="0" normalizeH="0" baseline="0" noProof="0" dirty="0" smtClean="0">
                          <a:ln>
                            <a:noFill/>
                          </a:ln>
                          <a:effectLst/>
                          <a:uLnTx/>
                          <a:uFillTx/>
                          <a:latin typeface="Arial Narrow" panose="020B0606020202030204" pitchFamily="34" charset="0"/>
                          <a:sym typeface="Arial"/>
                        </a:rPr>
                        <a:t>Informe de auditoría externa de seguimiento con cero no conformidades” que corresponde mas con el propósito de mantener los sistemas de gestión de la Entidad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200" b="1" i="0" dirty="0" smtClean="0">
                        <a:effectLst>
                          <a:outerShdw blurRad="38100" dist="38100" dir="2700000" algn="tl">
                            <a:srgbClr val="000000">
                              <a:alpha val="43137"/>
                            </a:srgbClr>
                          </a:outerShdw>
                        </a:effectLst>
                        <a:latin typeface="Arial Narrow" panose="020B0606020202030204" pitchFamily="34" charset="0"/>
                      </a:endParaRPr>
                    </a:p>
                  </a:txBody>
                  <a:tcPr/>
                </a:tc>
                <a:extLst>
                  <a:ext uri="{0D108BD9-81ED-4DB2-BD59-A6C34878D82A}">
                    <a16:rowId xmlns:a16="http://schemas.microsoft.com/office/drawing/2014/main" val="1490895986"/>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4930</TotalTime>
  <Words>2300</Words>
  <Application>Microsoft Office PowerPoint</Application>
  <PresentationFormat>Panorámica</PresentationFormat>
  <Paragraphs>162</Paragraphs>
  <Slides>15</Slides>
  <Notes>15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Arial Narrow</vt:lpstr>
      <vt:lpstr>Arial</vt:lpstr>
      <vt:lpstr>Calibri Light</vt:lpstr>
      <vt:lpstr>Arial Unicode MS</vt:lpstr>
      <vt:lpstr>Calibri</vt:lpstr>
      <vt:lpstr>Arimo</vt:lpstr>
      <vt:lpstr>Tema de Office</vt:lpstr>
      <vt:lpstr>1_Tema de Office</vt:lpstr>
      <vt:lpstr>Informe General de Modificaciones:      Plan de Acción 2017.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Pasante DCI</dc:creator>
  <cp:lastModifiedBy>Johana Alexandra Chaparro Sanchez</cp:lastModifiedBy>
  <cp:revision>235</cp:revision>
  <cp:lastPrinted>2017-08-17T21:28:30Z</cp:lastPrinted>
  <dcterms:modified xsi:type="dcterms:W3CDTF">2018-02-07T21:35:57Z</dcterms:modified>
</cp:coreProperties>
</file>