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  <p:sldMasterId id="2147484055" r:id="rId2"/>
  </p:sldMasterIdLst>
  <p:notesMasterIdLst>
    <p:notesMasterId r:id="rId8"/>
  </p:notesMasterIdLst>
  <p:handoutMasterIdLst>
    <p:handoutMasterId r:id="rId9"/>
  </p:handoutMasterIdLst>
  <p:sldIdLst>
    <p:sldId id="464" r:id="rId3"/>
    <p:sldId id="460" r:id="rId4"/>
    <p:sldId id="461" r:id="rId5"/>
    <p:sldId id="462" r:id="rId6"/>
    <p:sldId id="463" r:id="rId7"/>
  </p:sldIdLst>
  <p:sldSz cx="12192000" cy="6858000"/>
  <p:notesSz cx="6954838" cy="9240838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lance" id="{705054ED-DB56-FA4C-BB16-D35BDEFFF4C1}">
          <p14:sldIdLst>
            <p14:sldId id="464"/>
            <p14:sldId id="460"/>
            <p14:sldId id="461"/>
            <p14:sldId id="462"/>
            <p14:sldId id="4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1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E01"/>
    <a:srgbClr val="990C01"/>
    <a:srgbClr val="CBCCE2"/>
    <a:srgbClr val="CBCCD5"/>
    <a:srgbClr val="9EAEFC"/>
    <a:srgbClr val="E7E7F1"/>
    <a:srgbClr val="021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6433" autoAdjust="0"/>
  </p:normalViewPr>
  <p:slideViewPr>
    <p:cSldViewPr snapToGrid="0" snapToObjects="1">
      <p:cViewPr varScale="1">
        <p:scale>
          <a:sx n="87" d="100"/>
          <a:sy n="87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132" d="100"/>
          <a:sy n="132" d="100"/>
        </p:scale>
        <p:origin x="5344" y="176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A740EBAF-D955-C443-AB02-2BCBC7797572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E9E1DC8B-0A09-DC4E-ABCE-FAAA12F03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74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247A641A-FC50-3840-A830-42D90553FE8C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8C896355-3DDC-9949-861F-AD0908BFCC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95485" y="4447153"/>
            <a:ext cx="5563869" cy="3638580"/>
          </a:xfrm>
          <a:prstGeom prst="rect">
            <a:avLst/>
          </a:prstGeom>
        </p:spPr>
        <p:txBody>
          <a:bodyPr lIns="92531" tIns="92531" rIns="92531" bIns="92531" anchor="t" anchorCtr="0">
            <a:noAutofit/>
          </a:bodyPr>
          <a:lstStyle/>
          <a:p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269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4734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171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481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29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12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653153" y="2290219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653153" y="4235103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653153" y="4655233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3153" y="2907197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653153" y="1181100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3153" y="2907197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653153" y="1181100"/>
            <a:ext cx="1866901" cy="130157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5"/>
            <a:ext cx="8477747" cy="745212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759448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927944"/>
            <a:ext cx="12192000" cy="293005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07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2313828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738977" y="2313828"/>
            <a:ext cx="3748377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487355" y="2313828"/>
            <a:ext cx="3704646" cy="279886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69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837707" y="1"/>
            <a:ext cx="3598627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837707" y="2289977"/>
            <a:ext cx="3598627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837707" y="4573989"/>
            <a:ext cx="3598627" cy="22840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5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885413" y="1"/>
            <a:ext cx="3113599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3601" y="2289977"/>
            <a:ext cx="3113599" cy="228997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885413" y="4573989"/>
            <a:ext cx="3113599" cy="22840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075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056536" y="0"/>
            <a:ext cx="3135464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Номер слайда 21"/>
          <p:cNvSpPr txBox="1">
            <a:spLocks/>
          </p:cNvSpPr>
          <p:nvPr userDrawn="1"/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</a:rPr>
              <a:pPr/>
              <a:t>‹Nº›</a:t>
            </a:fld>
            <a:endParaRPr lang="en-US" dirty="0" smtClean="0">
              <a:solidFill>
                <a:schemeClr val="tx1">
                  <a:lumMod val="50000"/>
                  <a:lumOff val="50000"/>
                  <a:alpha val="7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433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371337" y="6418877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3135464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5002364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35464" y="0"/>
            <a:ext cx="990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Номер слайда 21"/>
          <p:cNvSpPr txBox="1">
            <a:spLocks/>
          </p:cNvSpPr>
          <p:nvPr userDrawn="1"/>
        </p:nvSpPr>
        <p:spPr>
          <a:xfrm>
            <a:off x="3371337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</a:rPr>
              <a:pPr/>
              <a:t>‹Nº›</a:t>
            </a:fld>
            <a:endParaRPr lang="en-US" dirty="0" smtClean="0">
              <a:solidFill>
                <a:schemeClr val="tx1">
                  <a:lumMod val="50000"/>
                  <a:lumOff val="50000"/>
                  <a:alpha val="7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604351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65205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1" y="1181099"/>
            <a:ext cx="5524500" cy="28393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3628571" y="4020456"/>
            <a:ext cx="3093359" cy="19594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82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500438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0167256" y="0"/>
            <a:ext cx="2024743" cy="3106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8142512" y="0"/>
            <a:ext cx="2024743" cy="56968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6117769" y="0"/>
            <a:ext cx="2024743" cy="496388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58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990600" y="1952170"/>
            <a:ext cx="2024743" cy="490582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3015343" y="1181101"/>
            <a:ext cx="2024743" cy="567689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040086" y="2728687"/>
            <a:ext cx="2024743" cy="412931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60960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056536" y="0"/>
            <a:ext cx="3135464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75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5206448" y="990269"/>
            <a:ext cx="6414052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013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4579951" y="0"/>
            <a:ext cx="7612049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0269"/>
            <a:ext cx="6414052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35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0" y="0"/>
            <a:ext cx="1032510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371547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061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0" y="3429000"/>
            <a:ext cx="10325101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6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6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866901" y="3429000"/>
            <a:ext cx="4229100" cy="25218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489701" y="3429000"/>
            <a:ext cx="4229100" cy="25218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0" y="2569027"/>
            <a:ext cx="3423557" cy="219891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5317671" y="2569027"/>
            <a:ext cx="3423557" cy="219891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8768443" y="2569027"/>
            <a:ext cx="3423557" cy="219891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794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1866901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322839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6778777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9234715" y="3004456"/>
            <a:ext cx="2385785" cy="312783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500438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7649028" y="2318656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9971315" y="2318657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9971315" y="0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9971314" y="4637315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7649028" y="4637315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5326741" y="2318657"/>
            <a:ext cx="2220685" cy="222068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923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1181101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46537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86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621644"/>
            <a:ext cx="2139042" cy="213904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4890408" y="2621644"/>
            <a:ext cx="2139042" cy="213904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7913915" y="2621644"/>
            <a:ext cx="2139042" cy="2139042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3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3060095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120190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9180286" y="1"/>
            <a:ext cx="3011714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96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1181100"/>
            <a:ext cx="7326086" cy="56769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74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361543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361543" y="-1"/>
            <a:ext cx="2227943" cy="68652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>
          <a:xfrm>
            <a:off x="73914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76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6531429" y="1000025"/>
            <a:ext cx="5089071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8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388273" y="65712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990600" y="0"/>
            <a:ext cx="3080468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7086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18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7086600" y="0"/>
            <a:ext cx="51054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699328" y="1181100"/>
            <a:ext cx="4793343" cy="56769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767466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9927771" y="1848660"/>
            <a:ext cx="2264228" cy="243305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7531100" y="1848660"/>
            <a:ext cx="2264228" cy="243305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127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1181100"/>
            <a:ext cx="1406070" cy="1406070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1448707" y="762906"/>
            <a:ext cx="2242457" cy="2242457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471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2358570"/>
            <a:ext cx="12192000" cy="449942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05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2770416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86690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94335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601980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8096251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10172700" y="4838700"/>
            <a:ext cx="2019300" cy="20193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1000025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86690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94335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601980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8096251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10172700" y="2770416"/>
            <a:ext cx="2019300" cy="40875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44372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435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388273" y="65712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1866899" y="4517240"/>
            <a:ext cx="8046357" cy="243873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52710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1518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89546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42983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805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9752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38833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373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00" b="1" baseline="0"/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 rtl="0" eaLnBrk="1" latinLnBrk="0" hangingPunct="1">
              <a:defRPr sz="1000" b="0" i="0" kern="120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mtClean="0">
                <a:solidFill>
                  <a:schemeClr val="bg1">
                    <a:alpha val="70000"/>
                  </a:schemeClr>
                </a:solidFill>
              </a:rPr>
              <a:pPr/>
              <a:t>‹Nº›</a:t>
            </a:fld>
            <a:endParaRPr lang="en-US" dirty="0" smtClean="0">
              <a:solidFill>
                <a:schemeClr val="bg1">
                  <a:alpha val="7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996124"/>
            <a:ext cx="4229100" cy="1621619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500438"/>
            <a:ext cx="4229100" cy="1857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1866900" y="2618190"/>
            <a:ext cx="4229100" cy="162161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6900" y="994934"/>
            <a:ext cx="9753600" cy="1487862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 smtClean="0"/>
              <a:t>YOUR TITLE HERE</a:t>
            </a:r>
            <a:endParaRPr lang="en-US" dirty="0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235873" y="6418877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 charset="0"/>
                <a:ea typeface="Montserrat Medium" charset="0"/>
                <a:cs typeface="Montserrat Medium" charset="0"/>
              </a:defRPr>
            </a:lvl1pPr>
          </a:lstStyle>
          <a:p>
            <a:fld id="{D8D877B3-D348-4611-9BDB-C5374591D951}" type="slidenum">
              <a:rPr lang="en-US" smtClean="0"/>
              <a:pPr/>
              <a:t>‹Nº›</a:t>
            </a:fld>
            <a:endParaRPr lang="en-US" dirty="0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866900" y="2514600"/>
            <a:ext cx="9753600" cy="311044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85480" y="0"/>
            <a:ext cx="0" cy="6858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68887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516593" y="3262747"/>
            <a:ext cx="0" cy="34497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18" r:id="rId2"/>
    <p:sldLayoutId id="2147484009" r:id="rId3"/>
    <p:sldLayoutId id="2147484023" r:id="rId4"/>
    <p:sldLayoutId id="2147484035" r:id="rId5"/>
    <p:sldLayoutId id="2147484022" r:id="rId6"/>
    <p:sldLayoutId id="2147484043" r:id="rId7"/>
    <p:sldLayoutId id="2147484010" r:id="rId8"/>
    <p:sldLayoutId id="2147484011" r:id="rId9"/>
    <p:sldLayoutId id="2147484012" r:id="rId10"/>
    <p:sldLayoutId id="2147484052" r:id="rId11"/>
    <p:sldLayoutId id="2147484053" r:id="rId12"/>
    <p:sldLayoutId id="2147484054" r:id="rId13"/>
    <p:sldLayoutId id="2147484019" r:id="rId14"/>
    <p:sldLayoutId id="2147484013" r:id="rId15"/>
    <p:sldLayoutId id="2147484014" r:id="rId16"/>
    <p:sldLayoutId id="2147484015" r:id="rId17"/>
    <p:sldLayoutId id="2147484016" r:id="rId18"/>
    <p:sldLayoutId id="2147484017" r:id="rId19"/>
    <p:sldLayoutId id="2147484020" r:id="rId20"/>
    <p:sldLayoutId id="2147484021" r:id="rId21"/>
    <p:sldLayoutId id="2147484024" r:id="rId22"/>
    <p:sldLayoutId id="2147484025" r:id="rId23"/>
    <p:sldLayoutId id="2147484026" r:id="rId24"/>
    <p:sldLayoutId id="2147484027" r:id="rId25"/>
    <p:sldLayoutId id="2147484028" r:id="rId26"/>
    <p:sldLayoutId id="2147484029" r:id="rId27"/>
    <p:sldLayoutId id="2147484030" r:id="rId28"/>
    <p:sldLayoutId id="2147484031" r:id="rId29"/>
    <p:sldLayoutId id="2147484047" r:id="rId30"/>
    <p:sldLayoutId id="2147484032" r:id="rId31"/>
    <p:sldLayoutId id="2147484048" r:id="rId32"/>
    <p:sldLayoutId id="2147484033" r:id="rId33"/>
    <p:sldLayoutId id="2147484034" r:id="rId34"/>
    <p:sldLayoutId id="2147484036" r:id="rId35"/>
    <p:sldLayoutId id="2147484037" r:id="rId36"/>
    <p:sldLayoutId id="2147484038" r:id="rId37"/>
    <p:sldLayoutId id="2147484039" r:id="rId38"/>
    <p:sldLayoutId id="2147484040" r:id="rId39"/>
    <p:sldLayoutId id="2147484051" r:id="rId40"/>
    <p:sldLayoutId id="2147484041" r:id="rId41"/>
    <p:sldLayoutId id="2147484044" r:id="rId42"/>
    <p:sldLayoutId id="2147484042" r:id="rId43"/>
    <p:sldLayoutId id="2147484045" r:id="rId44"/>
    <p:sldLayoutId id="2147484046" r:id="rId45"/>
    <p:sldLayoutId id="2147484049" r:id="rId46"/>
    <p:sldLayoutId id="2147484050" r:id="rId4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18" rtl="0" eaLnBrk="1" latinLnBrk="0" hangingPunct="1">
        <a:lnSpc>
          <a:spcPct val="80000"/>
        </a:lnSpc>
        <a:spcBef>
          <a:spcPct val="0"/>
        </a:spcBef>
        <a:buNone/>
        <a:defRPr sz="4400" kern="1200" spc="-1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18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0" indent="0" algn="l" defTabSz="914318" rtl="0" eaLnBrk="1" latinLnBrk="0" hangingPunct="1">
        <a:lnSpc>
          <a:spcPct val="120000"/>
        </a:lnSpc>
        <a:spcBef>
          <a:spcPts val="499"/>
        </a:spcBef>
        <a:buFont typeface="Arial" panose="020B0604020202020204" pitchFamily="34" charset="0"/>
        <a:buNone/>
        <a:defRPr sz="1000" kern="1200" baseline="0">
          <a:solidFill>
            <a:schemeClr val="tx1">
              <a:alpha val="50000"/>
            </a:schemeClr>
          </a:solidFill>
          <a:latin typeface="+mn-lt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28" pos="624" userDrawn="1">
          <p15:clr>
            <a:srgbClr val="F26B43"/>
          </p15:clr>
        </p15:guide>
        <p15:guide id="29" pos="7320" userDrawn="1">
          <p15:clr>
            <a:srgbClr val="F26B43"/>
          </p15:clr>
        </p15:guide>
        <p15:guide id="48" pos="1176" userDrawn="1">
          <p15:clr>
            <a:srgbClr val="F26B43"/>
          </p15:clr>
        </p15:guide>
        <p15:guide id="51" orient="horz" pos="74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 descr="Plantilla_Power Point_2017-06.jp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523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CO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89164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56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2960914" y="1850573"/>
            <a:ext cx="8840020" cy="30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s-CO" sz="3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</a:t>
            </a:r>
            <a:r>
              <a:rPr lang="es-CO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ACCIÓN </a:t>
            </a:r>
            <a:r>
              <a:rPr lang="es-CO" sz="3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2017 (</a:t>
            </a:r>
            <a:r>
              <a:rPr lang="es-CO" sz="36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V2)</a:t>
            </a:r>
            <a:endParaRPr lang="es-CO" sz="36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es-CO"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7331078" y="6522901"/>
            <a:ext cx="2593339" cy="200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CO"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Código: E-FO-041 - Versión: 09 -Fecha: Marzo 01 de 2017</a:t>
            </a:r>
          </a:p>
        </p:txBody>
      </p:sp>
      <p:sp>
        <p:nvSpPr>
          <p:cNvPr id="167" name="Shape 167"/>
          <p:cNvSpPr/>
          <p:nvPr/>
        </p:nvSpPr>
        <p:spPr>
          <a:xfrm>
            <a:off x="8382000" y="4768330"/>
            <a:ext cx="333003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s-CO" sz="1800" b="1" i="0" u="none" strike="noStrike" cap="none" dirty="0" smtClean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Vigente hasta: 30-06-2017</a:t>
            </a:r>
            <a:endParaRPr lang="es-CO" sz="1800" b="1" i="0" u="none" strike="noStrike" cap="none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330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upo 56"/>
          <p:cNvGrpSpPr>
            <a:grpSpLocks noChangeAspect="1"/>
          </p:cNvGrpSpPr>
          <p:nvPr/>
        </p:nvGrpSpPr>
        <p:grpSpPr>
          <a:xfrm>
            <a:off x="139596" y="104120"/>
            <a:ext cx="3506987" cy="446207"/>
            <a:chOff x="202551" y="762498"/>
            <a:chExt cx="17717513" cy="2253969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551" y="762498"/>
              <a:ext cx="11790681" cy="1434438"/>
            </a:xfrm>
            <a:prstGeom prst="rect">
              <a:avLst/>
            </a:prstGeom>
          </p:spPr>
        </p:pic>
        <p:sp>
          <p:nvSpPr>
            <p:cNvPr id="59" name="CuadroTexto 58"/>
            <p:cNvSpPr txBox="1"/>
            <p:nvPr/>
          </p:nvSpPr>
          <p:spPr>
            <a:xfrm>
              <a:off x="1490731" y="1617235"/>
              <a:ext cx="16429333" cy="1399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 cooperación internacional que recibe Colombia </a:t>
              </a:r>
            </a:p>
          </p:txBody>
        </p:sp>
      </p:grpSp>
      <p:sp>
        <p:nvSpPr>
          <p:cNvPr id="60" name="Rectángulo redondeado 59"/>
          <p:cNvSpPr/>
          <p:nvPr/>
        </p:nvSpPr>
        <p:spPr>
          <a:xfrm>
            <a:off x="146022" y="1651281"/>
            <a:ext cx="3058832" cy="978727"/>
          </a:xfrm>
          <a:prstGeom prst="roundRect">
            <a:avLst>
              <a:gd name="adj" fmla="val 558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90% DE LA CI REGISTRADA POR APC-COLOMBIA ESTÁ ALINEADA CON LAS PRIORIDADES TEMÁTICAS DE LA HOJA DE RUTA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charset="-128"/>
              <a:cs typeface="Arial Unicode MS" panose="020B0604020202020204" charset="-128"/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3465003" y="1716161"/>
            <a:ext cx="6467063" cy="441536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80% de los participantes de los cursos cortos ofrecidos por la cooperación internacional son actores del nivel territorial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3470705" y="2300111"/>
            <a:ext cx="646706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El 80% de los proyectos presentados a las oportunidades de cooperación tienen enfoque territorial</a:t>
            </a:r>
          </a:p>
        </p:txBody>
      </p:sp>
      <p:sp>
        <p:nvSpPr>
          <p:cNvPr id="64" name="Rectángulo redondeado 63"/>
          <p:cNvSpPr/>
          <p:nvPr/>
        </p:nvSpPr>
        <p:spPr>
          <a:xfrm>
            <a:off x="3465003" y="2700711"/>
            <a:ext cx="646706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En el 100% de los intercambios col–col participan actores de los territorios de posconflicto </a:t>
            </a:r>
          </a:p>
        </p:txBody>
      </p:sp>
      <p:sp>
        <p:nvSpPr>
          <p:cNvPr id="65" name="Rectángulo redondeado 64"/>
          <p:cNvSpPr/>
          <p:nvPr/>
        </p:nvSpPr>
        <p:spPr>
          <a:xfrm>
            <a:off x="3465003" y="1318654"/>
            <a:ext cx="646706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Movilizar un monto de USD 800 mm de Cooperación Internacional para Colombia</a:t>
            </a:r>
          </a:p>
        </p:txBody>
      </p:sp>
      <p:sp>
        <p:nvSpPr>
          <p:cNvPr id="66" name="Rectángulo redondeado 65"/>
          <p:cNvSpPr/>
          <p:nvPr/>
        </p:nvSpPr>
        <p:spPr>
          <a:xfrm>
            <a:off x="3465003" y="3098216"/>
            <a:ext cx="646706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Diseñar y poner en marcha 10 intervenciones de CSS que contribuyan a la CI que recibe Colombia</a:t>
            </a:r>
          </a:p>
        </p:txBody>
      </p:sp>
      <p:sp>
        <p:nvSpPr>
          <p:cNvPr id="67" name="Rectángulo redondeado 66"/>
          <p:cNvSpPr/>
          <p:nvPr/>
        </p:nvSpPr>
        <p:spPr>
          <a:xfrm>
            <a:off x="3470705" y="587172"/>
            <a:ext cx="6463588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PLAN DE ACCIÓN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139596" y="587172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CUATRIENIO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10200145" y="587172"/>
            <a:ext cx="1845914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RESPONSABLE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112791" y="3572498"/>
            <a:ext cx="3058832" cy="873027"/>
          </a:xfrm>
          <a:prstGeom prst="roundRect">
            <a:avLst>
              <a:gd name="adj" fmla="val 669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100% DE LOS PROYECTOS DE CONTRAPARTIDAS Y COL – COL APORTAN BENEFICIOS DIRECTOS A LOS TERRITORIOS 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anose="020B0604020202020204" charset="-128"/>
              <a:cs typeface="Arial Unicode MS" panose="020B0604020202020204" charset="-128"/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106545" y="4815758"/>
            <a:ext cx="3058832" cy="577742"/>
          </a:xfrm>
          <a:prstGeom prst="roundRect">
            <a:avLst>
              <a:gd name="adj" fmla="val 724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anose="020B0604020202020204" charset="-128"/>
                <a:cs typeface="Arial Unicode MS" panose="020B0604020202020204" charset="-128"/>
              </a:rPr>
              <a:t>DISEÑAR Y PONER EN MARCHA LA APUESTA DE VALOR COMPARTIDO CON ACTORES PRIVADOS</a:t>
            </a:r>
          </a:p>
        </p:txBody>
      </p:sp>
      <p:sp>
        <p:nvSpPr>
          <p:cNvPr id="72" name="Rectángulo redondeado 71"/>
          <p:cNvSpPr/>
          <p:nvPr/>
        </p:nvSpPr>
        <p:spPr>
          <a:xfrm>
            <a:off x="3432438" y="4148674"/>
            <a:ext cx="647282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90% de avance en la implementación del plan de trabajo de los intercambios Col–Col de 2016</a:t>
            </a:r>
          </a:p>
        </p:txBody>
      </p:sp>
      <p:sp>
        <p:nvSpPr>
          <p:cNvPr id="73" name="Rectángulo redondeado 72"/>
          <p:cNvSpPr/>
          <p:nvPr/>
        </p:nvSpPr>
        <p:spPr>
          <a:xfrm>
            <a:off x="3426192" y="4839938"/>
            <a:ext cx="6483024" cy="510017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Estructurar una unidad de gestión de recursos provenientes de actores privados que gestione al menos 10 proyectos financiados por dichos actores</a:t>
            </a:r>
          </a:p>
        </p:txBody>
      </p:sp>
      <p:sp>
        <p:nvSpPr>
          <p:cNvPr id="74" name="Rectángulo redondeado 73"/>
          <p:cNvSpPr/>
          <p:nvPr/>
        </p:nvSpPr>
        <p:spPr>
          <a:xfrm>
            <a:off x="3432438" y="3594926"/>
            <a:ext cx="6483024" cy="410594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Hacer seguimiento a la ejecución del 100% de los recursos asignados de contrapartidas para garantizar resultados</a:t>
            </a:r>
          </a:p>
        </p:txBody>
      </p:sp>
      <p:sp>
        <p:nvSpPr>
          <p:cNvPr id="75" name="Rectángulo redondeado 74"/>
          <p:cNvSpPr/>
          <p:nvPr/>
        </p:nvSpPr>
        <p:spPr>
          <a:xfrm>
            <a:off x="10200145" y="1715035"/>
            <a:ext cx="1845914" cy="4428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6" name="Rectángulo redondeado 75"/>
          <p:cNvSpPr/>
          <p:nvPr/>
        </p:nvSpPr>
        <p:spPr>
          <a:xfrm>
            <a:off x="10200145" y="2303308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7" name="Rectángulo redondeado 76"/>
          <p:cNvSpPr/>
          <p:nvPr/>
        </p:nvSpPr>
        <p:spPr>
          <a:xfrm>
            <a:off x="10200145" y="2700781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8" name="Rectángulo redondeado 77"/>
          <p:cNvSpPr/>
          <p:nvPr/>
        </p:nvSpPr>
        <p:spPr>
          <a:xfrm>
            <a:off x="10173340" y="4148674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</a:p>
        </p:txBody>
      </p:sp>
      <p:sp>
        <p:nvSpPr>
          <p:cNvPr id="79" name="Rectángulo redondeado 78"/>
          <p:cNvSpPr/>
          <p:nvPr/>
        </p:nvSpPr>
        <p:spPr>
          <a:xfrm>
            <a:off x="10200145" y="920089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0" name="Rectángulo redondeado 79"/>
          <p:cNvSpPr/>
          <p:nvPr/>
        </p:nvSpPr>
        <p:spPr>
          <a:xfrm>
            <a:off x="10200145" y="3098252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81" name="Rectángulo redondeado 80"/>
          <p:cNvSpPr/>
          <p:nvPr/>
        </p:nvSpPr>
        <p:spPr>
          <a:xfrm>
            <a:off x="10173340" y="3594924"/>
            <a:ext cx="1845914" cy="410595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PLANEACIÓN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" name="Rectángulo redondeado 81"/>
          <p:cNvSpPr/>
          <p:nvPr/>
        </p:nvSpPr>
        <p:spPr>
          <a:xfrm>
            <a:off x="10167094" y="4839938"/>
            <a:ext cx="1845914" cy="510017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5" name="Rectángulo redondeado 84"/>
          <p:cNvSpPr/>
          <p:nvPr/>
        </p:nvSpPr>
        <p:spPr>
          <a:xfrm>
            <a:off x="3465003" y="921147"/>
            <a:ext cx="6467063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al"/>
              </a:rPr>
              <a:t>80% de recursos registrados de CI se encuentran alineados a las prioridades de la Hoja de Ruta</a:t>
            </a:r>
          </a:p>
        </p:txBody>
      </p:sp>
      <p:sp>
        <p:nvSpPr>
          <p:cNvPr id="86" name="Rectángulo redondeado 85"/>
          <p:cNvSpPr/>
          <p:nvPr/>
        </p:nvSpPr>
        <p:spPr>
          <a:xfrm>
            <a:off x="10200145" y="1317562"/>
            <a:ext cx="1845914" cy="252000"/>
          </a:xfrm>
          <a:prstGeom prst="round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DD</a:t>
            </a: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9" name="Abrir llave 88"/>
          <p:cNvSpPr/>
          <p:nvPr/>
        </p:nvSpPr>
        <p:spPr>
          <a:xfrm>
            <a:off x="3254433" y="899113"/>
            <a:ext cx="166988" cy="248306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Abrir llave 91"/>
          <p:cNvSpPr/>
          <p:nvPr/>
        </p:nvSpPr>
        <p:spPr>
          <a:xfrm flipV="1">
            <a:off x="3255387" y="4782706"/>
            <a:ext cx="144000" cy="6706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Abrir llave 37"/>
          <p:cNvSpPr/>
          <p:nvPr/>
        </p:nvSpPr>
        <p:spPr>
          <a:xfrm flipV="1">
            <a:off x="3254910" y="3550904"/>
            <a:ext cx="166512" cy="8946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6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/>
          <p:cNvGrpSpPr>
            <a:grpSpLocks noChangeAspect="1"/>
          </p:cNvGrpSpPr>
          <p:nvPr/>
        </p:nvGrpSpPr>
        <p:grpSpPr>
          <a:xfrm>
            <a:off x="308193" y="199487"/>
            <a:ext cx="3371441" cy="478435"/>
            <a:chOff x="1103117" y="855023"/>
            <a:chExt cx="14049544" cy="2440687"/>
          </a:xfrm>
        </p:grpSpPr>
        <p:pic>
          <p:nvPicPr>
            <p:cNvPr id="29" name="Imagen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117" y="855023"/>
              <a:ext cx="6714324" cy="1391529"/>
            </a:xfrm>
            <a:prstGeom prst="rect">
              <a:avLst/>
            </a:prstGeom>
          </p:spPr>
        </p:pic>
        <p:sp>
          <p:nvSpPr>
            <p:cNvPr id="30" name="Rectángulo 29"/>
            <p:cNvSpPr/>
            <p:nvPr/>
          </p:nvSpPr>
          <p:spPr>
            <a:xfrm>
              <a:off x="2226625" y="1882628"/>
              <a:ext cx="12926036" cy="141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i="1" dirty="0">
                  <a:solidFill>
                    <a:srgbClr val="0033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conocimiento de valor con países en desarrollo </a:t>
              </a:r>
            </a:p>
          </p:txBody>
        </p:sp>
      </p:grpSp>
      <p:sp>
        <p:nvSpPr>
          <p:cNvPr id="31" name="Rectángulo redondeado 30"/>
          <p:cNvSpPr/>
          <p:nvPr/>
        </p:nvSpPr>
        <p:spPr>
          <a:xfrm>
            <a:off x="139161" y="4358095"/>
            <a:ext cx="3059268" cy="952034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100%  DE LAS BUENAS PRÁCTICAS SE DAN A CONOCER MEDIANTE INICIATIVAS DE COOPERACIÓN SUR –SUR O TRIANGULAR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139161" y="3317253"/>
            <a:ext cx="3059267" cy="716030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80 BUENAS PRÁCTICAS COLOMBIANAS IDENTIFICADAS Y DOCUMENTADAS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139161" y="1556492"/>
            <a:ext cx="3059267" cy="842661"/>
          </a:xfrm>
          <a:prstGeom prst="roundRect">
            <a:avLst/>
          </a:prstGeom>
          <a:solidFill>
            <a:srgbClr val="119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MÍNIMO 250 PROYECTOS DE COOPERACIÓN SUR –SUR Y TRIANGULAR </a:t>
            </a:r>
            <a:r>
              <a:rPr lang="es-CO" sz="1200" b="1" dirty="0">
                <a:solidFill>
                  <a:schemeClr val="tx1"/>
                </a:solidFill>
                <a:latin typeface="Calibri Light"/>
              </a:rPr>
              <a:t> </a:t>
            </a:r>
            <a:r>
              <a:rPr lang="es-CO" sz="1200" b="1" dirty="0" smtClean="0">
                <a:solidFill>
                  <a:schemeClr val="tx1"/>
                </a:solidFill>
                <a:latin typeface="Calibri Light"/>
              </a:rPr>
              <a:t>IMPLEMENTADOS *</a:t>
            </a:r>
            <a:endParaRPr lang="es-CO" sz="1200" b="1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3511341" y="3553661"/>
            <a:ext cx="6258735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Producir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25 nuevos estudios de caso para consolidar el Portafolio de Saber Hacer Colombia</a:t>
            </a:r>
          </a:p>
        </p:txBody>
      </p:sp>
      <p:sp>
        <p:nvSpPr>
          <p:cNvPr id="36" name="Rectángulo redondeado 35"/>
          <p:cNvSpPr/>
          <p:nvPr/>
        </p:nvSpPr>
        <p:spPr>
          <a:xfrm>
            <a:off x="3511339" y="1218581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Iniciar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las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actividades priorizadas en los planes de innovación de las rutas de aprendizaje y alianzas estratégicas ejecutadas en 2016	 	</a:t>
            </a:r>
          </a:p>
        </p:txBody>
      </p:sp>
      <p:sp>
        <p:nvSpPr>
          <p:cNvPr id="37" name="Rectángulo redondeado 36"/>
          <p:cNvSpPr/>
          <p:nvPr/>
        </p:nvSpPr>
        <p:spPr>
          <a:xfrm>
            <a:off x="3511340" y="4900212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Diseñar y poner en marcha un programa de cursos que enriquezca la oferta de cooperación de Colombia</a:t>
            </a:r>
            <a:endParaRPr lang="es-CO" sz="1200" dirty="0">
              <a:solidFill>
                <a:schemeClr val="tx1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3511340" y="1826212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Ejecutar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100% de los recursos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asignados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al FOCAI y al proyecto de inversión </a:t>
            </a:r>
          </a:p>
        </p:txBody>
      </p:sp>
      <p:sp>
        <p:nvSpPr>
          <p:cNvPr id="41" name="Rectángulo redondeado 40"/>
          <p:cNvSpPr/>
          <p:nvPr/>
        </p:nvSpPr>
        <p:spPr>
          <a:xfrm>
            <a:off x="3511344" y="819043"/>
            <a:ext cx="6258731" cy="29041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ENTREGABLES 2017 (NUEVOS)</a:t>
            </a:r>
            <a:endParaRPr lang="es-CO" sz="1200" dirty="0">
              <a:solidFill>
                <a:prstClr val="white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39596" y="811211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ENTREGABLE CUATRIENIO (NUEVOS)</a:t>
            </a:r>
            <a:endParaRPr lang="es-CO" sz="1200" dirty="0">
              <a:solidFill>
                <a:prstClr val="white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10124142" y="811211"/>
            <a:ext cx="1800000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prstClr val="white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RESPONSABLE</a:t>
            </a:r>
            <a:endParaRPr lang="es-CO" sz="1200" dirty="0">
              <a:solidFill>
                <a:prstClr val="white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10124142" y="3547720"/>
            <a:ext cx="1800000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5" name="Rectángulo redondeado 44"/>
          <p:cNvSpPr/>
          <p:nvPr/>
        </p:nvSpPr>
        <p:spPr>
          <a:xfrm>
            <a:off x="10124142" y="4311547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8" name="Rectángulo redondeado 47"/>
          <p:cNvSpPr/>
          <p:nvPr/>
        </p:nvSpPr>
        <p:spPr>
          <a:xfrm>
            <a:off x="10124142" y="1234782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10124142" y="2284732"/>
            <a:ext cx="1800000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50" name="Abrir llave 49"/>
          <p:cNvSpPr/>
          <p:nvPr/>
        </p:nvSpPr>
        <p:spPr>
          <a:xfrm>
            <a:off x="3277518" y="1185532"/>
            <a:ext cx="144000" cy="20424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1" name="Abrir llave 50"/>
          <p:cNvSpPr/>
          <p:nvPr/>
        </p:nvSpPr>
        <p:spPr>
          <a:xfrm flipV="1">
            <a:off x="3277518" y="3426533"/>
            <a:ext cx="144000" cy="523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4" name="Rectángulo redondeado 53"/>
          <p:cNvSpPr/>
          <p:nvPr/>
        </p:nvSpPr>
        <p:spPr>
          <a:xfrm>
            <a:off x="3511339" y="4313522"/>
            <a:ext cx="6258735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Intercambiar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10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% de las iniciativas documentadas a través de Saber Hacer Colombia con socios externos e internos                  </a:t>
            </a:r>
          </a:p>
        </p:txBody>
      </p:sp>
      <p:sp>
        <p:nvSpPr>
          <p:cNvPr id="55" name="Rectángulo redondeado 54"/>
          <p:cNvSpPr/>
          <p:nvPr/>
        </p:nvSpPr>
        <p:spPr>
          <a:xfrm>
            <a:off x="3511340" y="2289843"/>
            <a:ext cx="6258734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Incorporar </a:t>
            </a:r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modelo de agregación de valor al 20% de los proyectos formulados en 2017</a:t>
            </a:r>
            <a:endParaRPr lang="es-CO" sz="1200" dirty="0">
              <a:solidFill>
                <a:schemeClr val="tx1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139596" y="6005384"/>
            <a:ext cx="29743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* Ejecutados y/o en ejecución </a:t>
            </a:r>
            <a:endParaRPr lang="es-CO" sz="1000" dirty="0"/>
          </a:p>
        </p:txBody>
      </p:sp>
      <p:sp>
        <p:nvSpPr>
          <p:cNvPr id="57" name="Abrir llave 56"/>
          <p:cNvSpPr/>
          <p:nvPr/>
        </p:nvSpPr>
        <p:spPr>
          <a:xfrm flipV="1">
            <a:off x="3277518" y="4280470"/>
            <a:ext cx="144000" cy="10847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8" name="Shape 240"/>
          <p:cNvSpPr/>
          <p:nvPr/>
        </p:nvSpPr>
        <p:spPr>
          <a:xfrm>
            <a:off x="3511344" y="2753475"/>
            <a:ext cx="6258735" cy="429156"/>
          </a:xfrm>
          <a:prstGeom prst="roundRect">
            <a:avLst>
              <a:gd name="adj" fmla="val 16667"/>
            </a:avLst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dirty="0" smtClean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mo"/>
              </a:rPr>
              <a:t>Al </a:t>
            </a:r>
            <a:r>
              <a:rPr lang="es-CO" sz="1200" dirty="0">
                <a:solidFill>
                  <a:schemeClr val="tx1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mo"/>
              </a:rPr>
              <a:t>menos el 80% de los proyectos presentados a mecanismos e instancias de Cooperación Sur-Sur priorizadas, son aprobados.</a:t>
            </a:r>
          </a:p>
        </p:txBody>
      </p:sp>
      <p:sp>
        <p:nvSpPr>
          <p:cNvPr id="59" name="Rectángulo redondeado 58"/>
          <p:cNvSpPr/>
          <p:nvPr/>
        </p:nvSpPr>
        <p:spPr>
          <a:xfrm>
            <a:off x="10124142" y="4906457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60" name="Rectángulo redondeado 59"/>
          <p:cNvSpPr/>
          <p:nvPr/>
        </p:nvSpPr>
        <p:spPr>
          <a:xfrm>
            <a:off x="10124142" y="1833822"/>
            <a:ext cx="1800000" cy="288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DO</a:t>
            </a:r>
          </a:p>
        </p:txBody>
      </p:sp>
      <p:sp>
        <p:nvSpPr>
          <p:cNvPr id="61" name="Rectángulo redondeado 60"/>
          <p:cNvSpPr/>
          <p:nvPr/>
        </p:nvSpPr>
        <p:spPr>
          <a:xfrm>
            <a:off x="10124142" y="2753475"/>
            <a:ext cx="1800000" cy="432000"/>
          </a:xfrm>
          <a:prstGeom prst="roundRect">
            <a:avLst/>
          </a:prstGeom>
          <a:solidFill>
            <a:srgbClr val="E9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DCI</a:t>
            </a:r>
            <a:endParaRPr lang="es-CO" b="1" dirty="0">
              <a:solidFill>
                <a:prstClr val="black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83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500701" y="3785010"/>
            <a:ext cx="6258735" cy="489764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Llegar a  108 500 interacciones en Facebook y 50% en tasa de interacción en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twitter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3500700" y="2688155"/>
            <a:ext cx="6258735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mo"/>
              </a:rPr>
              <a:t>Gestionar 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  <a:sym typeface="Arimo"/>
              </a:rPr>
              <a:t>220 notas que mencionen a APC-Colombia en medios de Comunicación.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500699" y="4347122"/>
            <a:ext cx="6258735" cy="514568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Monitorear el 100% de menciones que hacen nuestros aliados sobre APC-Colombia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500703" y="3236694"/>
            <a:ext cx="6258734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Entregar 5 publicaciones de análisis sobre las grandes apuestas de APC-Colombia y que cumplan con las características del formato de control.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511344" y="819043"/>
            <a:ext cx="6258731" cy="29041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ENTREGABLES 2017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139596" y="811211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CUATRIENIO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0124142" y="811211"/>
            <a:ext cx="1800000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RESPONSABLE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0124142" y="1668774"/>
            <a:ext cx="1800000" cy="472707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PLANEACIÓN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0124142" y="2688155"/>
            <a:ext cx="1800000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149803" y="3729925"/>
            <a:ext cx="3048626" cy="716030"/>
          </a:xfrm>
          <a:prstGeom prst="roundRect">
            <a:avLst>
              <a:gd name="adj" fmla="val 7435"/>
            </a:avLst>
          </a:prstGeom>
          <a:solidFill>
            <a:srgbClr val="349A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POSICIONAMIENTO DE APC-COLOMBIA COMO GESTOR TÉCNICO DE LA COOPERACIÓN INTERNACIONAL DE COLOMBIA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49803" y="1325001"/>
            <a:ext cx="3048627" cy="1160252"/>
          </a:xfrm>
          <a:prstGeom prst="roundRect">
            <a:avLst>
              <a:gd name="adj" fmla="val 6208"/>
            </a:avLst>
          </a:prstGeom>
          <a:solidFill>
            <a:srgbClr val="349A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LOS COLOMBIANOS Y LA COMUNIDAD INTERNACIONAL ACCEDEN EN LÍNEA A INFORMACIÓN DEL 100% DE CI; CON LO CUAL CONOCEN DE QUÉ TRATAN, EN DONDE ESTÁN UBICADOS, MONTOS, ACTORES, ENTRE OTROS. 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3511340" y="1668774"/>
            <a:ext cx="6269374" cy="472707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Sistema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de Información de Cooperación Internacional – CICLOPE implementado en un 70%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10124142" y="3236694"/>
            <a:ext cx="1800000" cy="484666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10124142" y="3807271"/>
            <a:ext cx="1800000" cy="445241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10124142" y="4347120"/>
            <a:ext cx="1800000" cy="514569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  <p:sp>
        <p:nvSpPr>
          <p:cNvPr id="17" name="Abrir llave 16"/>
          <p:cNvSpPr/>
          <p:nvPr/>
        </p:nvSpPr>
        <p:spPr>
          <a:xfrm>
            <a:off x="3298142" y="1631690"/>
            <a:ext cx="144000" cy="5536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Abrir llave 17"/>
          <p:cNvSpPr/>
          <p:nvPr/>
        </p:nvSpPr>
        <p:spPr>
          <a:xfrm flipV="1">
            <a:off x="3277518" y="2633070"/>
            <a:ext cx="164624" cy="28863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" name="Grupo 21"/>
          <p:cNvGrpSpPr>
            <a:grpSpLocks noChangeAspect="1"/>
          </p:cNvGrpSpPr>
          <p:nvPr/>
        </p:nvGrpSpPr>
        <p:grpSpPr>
          <a:xfrm>
            <a:off x="139160" y="175432"/>
            <a:ext cx="3622600" cy="554681"/>
            <a:chOff x="2259127" y="728978"/>
            <a:chExt cx="11679826" cy="1788146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59127" y="728978"/>
              <a:ext cx="6560472" cy="1053452"/>
            </a:xfrm>
            <a:prstGeom prst="rect">
              <a:avLst/>
            </a:prstGeom>
          </p:spPr>
        </p:pic>
        <p:sp>
          <p:nvSpPr>
            <p:cNvPr id="24" name="Rectángulo 23"/>
            <p:cNvSpPr/>
            <p:nvPr/>
          </p:nvSpPr>
          <p:spPr>
            <a:xfrm>
              <a:off x="3700244" y="1593794"/>
              <a:ext cx="102387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009999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los resultados de la Cooperación Internacional</a:t>
              </a:r>
            </a:p>
          </p:txBody>
        </p:sp>
      </p:grpSp>
      <p:sp>
        <p:nvSpPr>
          <p:cNvPr id="25" name="Rectángulo redondeado 24"/>
          <p:cNvSpPr/>
          <p:nvPr/>
        </p:nvSpPr>
        <p:spPr>
          <a:xfrm>
            <a:off x="3500699" y="4931041"/>
            <a:ext cx="6258735" cy="514568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914400">
              <a:defRPr/>
            </a:pP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El 50% de las páginas vistas del sitio web, corresponden a contenidos publicados que apoyan la </a:t>
            </a:r>
            <a:r>
              <a:rPr lang="es-CO" sz="1200" dirty="0" err="1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visibilización</a:t>
            </a:r>
            <a:r>
              <a:rPr lang="es-CO" sz="1200" dirty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 de las grandes apuestas de </a:t>
            </a:r>
            <a:r>
              <a:rPr lang="es-CO" sz="1200" dirty="0" smtClean="0">
                <a:solidFill>
                  <a:prstClr val="black"/>
                </a:solidFill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APC-Colombia</a:t>
            </a:r>
            <a:endParaRPr lang="es-CO" sz="1200" dirty="0">
              <a:solidFill>
                <a:prstClr val="black"/>
              </a:solidFill>
              <a:latin typeface="Calibri Ligh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0124142" y="4931039"/>
            <a:ext cx="1800000" cy="514569"/>
          </a:xfrm>
          <a:prstGeom prst="roundRect">
            <a:avLst/>
          </a:prstGeom>
          <a:solidFill>
            <a:srgbClr val="9AD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COMUNICACIONES</a:t>
            </a:r>
          </a:p>
        </p:txBody>
      </p:sp>
    </p:spTree>
    <p:extLst>
      <p:ext uri="{BB962C8B-B14F-4D97-AF65-F5344CB8AC3E}">
        <p14:creationId xmlns:p14="http://schemas.microsoft.com/office/powerpoint/2010/main" val="9614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511344" y="627838"/>
            <a:ext cx="6258731" cy="290410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ENTREGABLES 2017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39596" y="623922"/>
            <a:ext cx="3058832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ENTREGABLE CUATRIENIO (NUEVOS)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0124142" y="623922"/>
            <a:ext cx="1800000" cy="298242"/>
          </a:xfrm>
          <a:prstGeom prst="roundRect">
            <a:avLst>
              <a:gd name="adj" fmla="val 8613"/>
            </a:avLst>
          </a:prstGeom>
          <a:solidFill>
            <a:srgbClr val="124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rlin Sans FB Demi" panose="020E0802020502020306" pitchFamily="34" charset="0"/>
                <a:ea typeface="+mn-ea"/>
                <a:cs typeface="Aharoni" panose="02010803020104030203" pitchFamily="2" charset="-79"/>
              </a:rPr>
              <a:t>RESPONSABLE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rlin Sans FB Demi" panose="020E0802020502020306" pitchFamily="34" charset="0"/>
              <a:ea typeface="+mn-ea"/>
              <a:cs typeface="Aharoni" panose="02010803020104030203" pitchFamily="2" charset="-79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0124142" y="1007866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de TI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0124142" y="1494886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Admtva.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136094" y="4837772"/>
            <a:ext cx="3048626" cy="716030"/>
          </a:xfrm>
          <a:prstGeom prst="roundRect">
            <a:avLst>
              <a:gd name="adj" fmla="val 7435"/>
            </a:avLst>
          </a:prstGeom>
          <a:solidFill>
            <a:srgbClr val="A96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SISTEMA DE ADMINISTRACIÓN DE TALENTO HUMANO IMPLEMENTADO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49801" y="2405827"/>
            <a:ext cx="3048627" cy="624987"/>
          </a:xfrm>
          <a:prstGeom prst="roundRect">
            <a:avLst>
              <a:gd name="adj" fmla="val 6208"/>
            </a:avLst>
          </a:prstGeom>
          <a:solidFill>
            <a:srgbClr val="A96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SISTEMA INTEGRADO DE GESTION IMPLEMENTADO</a:t>
            </a:r>
            <a:endParaRPr kumimoji="0" lang="es-CO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9" name="Abrir llave 8"/>
          <p:cNvSpPr/>
          <p:nvPr/>
        </p:nvSpPr>
        <p:spPr>
          <a:xfrm>
            <a:off x="3272009" y="974813"/>
            <a:ext cx="170133" cy="34870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Abrir llave 9"/>
          <p:cNvSpPr/>
          <p:nvPr/>
        </p:nvSpPr>
        <p:spPr>
          <a:xfrm flipV="1">
            <a:off x="3224909" y="4606155"/>
            <a:ext cx="245342" cy="10794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512250" y="1247389"/>
            <a:ext cx="6247184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2.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Estructurar el 100% del sistema de Gestión Documental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512250" y="1486914"/>
            <a:ext cx="6247183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3. Atender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efectivamente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el 80% de las solicitudes de insumos y servicios requeridos a la coordinación administrativa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3512249" y="2954130"/>
            <a:ext cx="6247182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7. Diseñar e implementar un acuerdo de servicios contractuales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3512250" y="3182637"/>
            <a:ext cx="6247181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8. Manual de políticas contables bajo el nuevo marco normativo NICSP elaborado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3512250" y="3411144"/>
            <a:ext cx="6247182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9. Documentación de gestión financiera y contable actualizada para mejorar la calidad de la información financiera y contable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3512250" y="3816702"/>
            <a:ext cx="6247181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10. Implementar un mecanismo de seguimiento financiero  orientado a optimizar la ejecución presupuestal de la Agencia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3512249" y="4884779"/>
            <a:ext cx="6247182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13.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 Institucional de Capacitación que maximiza la idoneidad de por lo menos el 70% de la población objetivo es formulado e implementado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3510440" y="4629734"/>
            <a:ext cx="6247182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12. Sistema de Administración Integral del Talento Humano implementado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3511342" y="4280071"/>
            <a:ext cx="6247182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11.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Sistema de Gestión de Seguridad y Salud en el Trabajo implementado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3511344" y="5303533"/>
            <a:ext cx="6247182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14. Plan de estímulos e incentivos (PEI) 2017 formulado e implementado para fortalecer el sentido de pertenencia </a:t>
            </a:r>
          </a:p>
        </p:txBody>
      </p:sp>
      <p:sp>
        <p:nvSpPr>
          <p:cNvPr id="21" name="Shape 306"/>
          <p:cNvSpPr/>
          <p:nvPr/>
        </p:nvSpPr>
        <p:spPr>
          <a:xfrm>
            <a:off x="3511343" y="1007865"/>
            <a:ext cx="6258731" cy="180000"/>
          </a:xfrm>
          <a:prstGeom prst="roundRect">
            <a:avLst>
              <a:gd name="adj" fmla="val 16667"/>
            </a:avLst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1. Implementar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7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proyectos alineados con la estrategia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mo"/>
              </a:rPr>
              <a:t>GEL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  <a:sym typeface="Arimo"/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3511343" y="1903490"/>
            <a:ext cx="6247184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4. Evaluar el Sistema de Control Interno de APC-Colombia, orientado a la entrega oportuna de información para la mejora continua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3511342" y="2309048"/>
            <a:ext cx="6247184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5. Informe de auditoría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externa de seguimiento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con cero no conformidades 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3511342" y="2548572"/>
            <a:ext cx="6247184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6. La formulación y seguimiento del 100% de los planes de acción de APC-Colombia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están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  <a:sym typeface="Arial"/>
              </a:rPr>
              <a:t>orientados a resultados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10124142" y="1251376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Admtva.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0124142" y="1907475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Control interno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10124142" y="2552557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Planeación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10124142" y="2309047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Planeación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10124142" y="2954129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Contractual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10124142" y="3186622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Financiera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10124142" y="3419115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Financiera</a:t>
            </a:r>
          </a:p>
        </p:txBody>
      </p:sp>
      <p:sp>
        <p:nvSpPr>
          <p:cNvPr id="32" name="Rectángulo redondeado 31"/>
          <p:cNvSpPr/>
          <p:nvPr/>
        </p:nvSpPr>
        <p:spPr>
          <a:xfrm>
            <a:off x="10124141" y="3816702"/>
            <a:ext cx="1800001" cy="410442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Planeación/G. Financiera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10124142" y="4289219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 pitchFamily="34" charset="0"/>
              <a:ea typeface="Arimo"/>
              <a:cs typeface="Calibri Light" panose="020F0302020204030204" pitchFamily="34" charset="0"/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10124142" y="4683548"/>
            <a:ext cx="1800000" cy="18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</a:p>
        </p:txBody>
      </p:sp>
      <p:sp>
        <p:nvSpPr>
          <p:cNvPr id="35" name="Rectángulo redondeado 34"/>
          <p:cNvSpPr/>
          <p:nvPr/>
        </p:nvSpPr>
        <p:spPr>
          <a:xfrm>
            <a:off x="10124142" y="4903492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</a:p>
        </p:txBody>
      </p:sp>
      <p:sp>
        <p:nvSpPr>
          <p:cNvPr id="36" name="Rectángulo redondeado 35"/>
          <p:cNvSpPr/>
          <p:nvPr/>
        </p:nvSpPr>
        <p:spPr>
          <a:xfrm>
            <a:off x="10124142" y="5325567"/>
            <a:ext cx="1800000" cy="360000"/>
          </a:xfrm>
          <a:prstGeom prst="roundRect">
            <a:avLst/>
          </a:prstGeom>
          <a:solidFill>
            <a:srgbClr val="D9D1E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 pitchFamily="34" charset="0"/>
                <a:ea typeface="Arimo"/>
                <a:cs typeface="Calibri Light" panose="020F0302020204030204" pitchFamily="34" charset="0"/>
              </a:rPr>
              <a:t>Gestión Talento H.</a:t>
            </a:r>
          </a:p>
        </p:txBody>
      </p:sp>
      <p:grpSp>
        <p:nvGrpSpPr>
          <p:cNvPr id="37" name="Shape 303"/>
          <p:cNvGrpSpPr/>
          <p:nvPr/>
        </p:nvGrpSpPr>
        <p:grpSpPr>
          <a:xfrm>
            <a:off x="11672" y="920"/>
            <a:ext cx="3430470" cy="594743"/>
            <a:chOff x="609747" y="164907"/>
            <a:chExt cx="16210566" cy="3265194"/>
          </a:xfrm>
        </p:grpSpPr>
        <p:pic>
          <p:nvPicPr>
            <p:cNvPr id="38" name="Shape 30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09747" y="164907"/>
              <a:ext cx="10640707" cy="23289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Shape 305"/>
            <p:cNvSpPr/>
            <p:nvPr/>
          </p:nvSpPr>
          <p:spPr>
            <a:xfrm>
              <a:off x="3140271" y="1987711"/>
              <a:ext cx="13680042" cy="144239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r>
                <a:rPr kumimoji="0" lang="es-CO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660066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una APC-Colombia apasionada y efectiva</a:t>
              </a:r>
            </a:p>
          </p:txBody>
        </p:sp>
      </p:grpSp>
      <p:sp>
        <p:nvSpPr>
          <p:cNvPr id="40" name="Rectángulo 39"/>
          <p:cNvSpPr/>
          <p:nvPr/>
        </p:nvSpPr>
        <p:spPr>
          <a:xfrm>
            <a:off x="136094" y="6580549"/>
            <a:ext cx="3954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es-CO" sz="1000" dirty="0" smtClean="0">
                <a:solidFill>
                  <a:prstClr val="black"/>
                </a:solidFill>
                <a:latin typeface="Calibri"/>
              </a:rPr>
              <a:t>* </a:t>
            </a:r>
            <a:r>
              <a:rPr lang="es-CO" sz="1000" dirty="0">
                <a:solidFill>
                  <a:prstClr val="black"/>
                </a:solidFill>
                <a:latin typeface="Calibri"/>
              </a:rPr>
              <a:t>NICSP: Normas Internacionales de Contabilidad para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27849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&amp;D-Powerpoint Template_16x9">
  <a:themeElements>
    <a:clrScheme name="Balance Color">
      <a:dk1>
        <a:srgbClr val="1F1F1F"/>
      </a:dk1>
      <a:lt1>
        <a:srgbClr val="FFFFFF"/>
      </a:lt1>
      <a:dk2>
        <a:srgbClr val="202020"/>
      </a:dk2>
      <a:lt2>
        <a:srgbClr val="FFFFFF"/>
      </a:lt2>
      <a:accent1>
        <a:srgbClr val="FE1C1D"/>
      </a:accent1>
      <a:accent2>
        <a:srgbClr val="FF5757"/>
      </a:accent2>
      <a:accent3>
        <a:srgbClr val="C9D2FD"/>
      </a:accent3>
      <a:accent4>
        <a:srgbClr val="5E78FA"/>
      </a:accent4>
      <a:accent5>
        <a:srgbClr val="0420AB"/>
      </a:accent5>
      <a:accent6>
        <a:srgbClr val="021572"/>
      </a:accent6>
      <a:hlink>
        <a:srgbClr val="FF5757"/>
      </a:hlink>
      <a:folHlink>
        <a:srgbClr val="BFBFBF"/>
      </a:folHlink>
    </a:clrScheme>
    <a:fontScheme name="Montserrat_OpenSans">
      <a:majorFont>
        <a:latin typeface="Montserrat-Bold"/>
        <a:ea typeface=""/>
        <a:cs typeface=""/>
      </a:majorFont>
      <a:minorFont>
        <a:latin typeface="Open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&amp;D-Powerpoint Template_16x9" id="{D6003E70-2833-4847-828A-A182BBF6C8FF}" vid="{85D7DE89-D8E2-D743-952C-ED1FA0F18479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B&amp;D-Powerpoint Template_16x9</Template>
  <TotalTime>6340</TotalTime>
  <Words>908</Words>
  <Application>Microsoft Office PowerPoint</Application>
  <PresentationFormat>Panorámica</PresentationFormat>
  <Paragraphs>103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7" baseType="lpstr">
      <vt:lpstr>Aharoni</vt:lpstr>
      <vt:lpstr>Arial</vt:lpstr>
      <vt:lpstr>Arial Unicode MS</vt:lpstr>
      <vt:lpstr>Arimo</vt:lpstr>
      <vt:lpstr>Berlin Sans FB Demi</vt:lpstr>
      <vt:lpstr>Calibri</vt:lpstr>
      <vt:lpstr>Calibri Light</vt:lpstr>
      <vt:lpstr>Montserrat Medium</vt:lpstr>
      <vt:lpstr>Montserrat-Bold</vt:lpstr>
      <vt:lpstr>Open Sans</vt:lpstr>
      <vt:lpstr>B&amp;D-Powerpoint Template_16x9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Dublin_Design</dc:creator>
  <cp:lastModifiedBy>Fredy Alayon Garcia</cp:lastModifiedBy>
  <cp:revision>749</cp:revision>
  <cp:lastPrinted>2017-06-05T16:03:18Z</cp:lastPrinted>
  <dcterms:created xsi:type="dcterms:W3CDTF">2016-11-10T06:07:03Z</dcterms:created>
  <dcterms:modified xsi:type="dcterms:W3CDTF">2017-08-24T22:05:07Z</dcterms:modified>
</cp:coreProperties>
</file>