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62" r:id="rId4"/>
    <p:sldId id="258" r:id="rId5"/>
    <p:sldId id="259" r:id="rId6"/>
    <p:sldId id="260" r:id="rId7"/>
    <p:sldId id="261" r:id="rId8"/>
  </p:sldIdLst>
  <p:sldSz cx="12192000" cy="6858000"/>
  <p:notesSz cx="6954838" cy="92408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verlock" panose="020B060402020202020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Arimo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C000"/>
    <a:srgbClr val="FFFF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8" autoAdjust="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9465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9465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46253" rIns="92531" bIns="4625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671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75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04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3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50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4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1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064098" y="1880863"/>
            <a:ext cx="8840020" cy="30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IIIQ </a:t>
            </a:r>
            <a:r>
              <a:rPr lang="es-C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</a:t>
            </a:r>
            <a:r>
              <a:rPr lang="es-CO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ACCIÓN </a:t>
            </a: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CO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total de gestión 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72,19</a:t>
            </a: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algn="r">
              <a:lnSpc>
                <a:spcPct val="90000"/>
              </a:lnSpc>
              <a:buClr>
                <a:schemeClr val="dk1"/>
              </a:buClr>
            </a:pPr>
            <a:r>
              <a:rPr lang="es-C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total de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62,28%</a:t>
            </a:r>
            <a:endParaRPr lang="es-CO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331078" y="6522901"/>
            <a:ext cx="2593339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Código: E-FO-041 - Versión: 09 -Fecha: Marzo 01 de 2017</a:t>
            </a:r>
          </a:p>
        </p:txBody>
      </p:sp>
      <p:sp>
        <p:nvSpPr>
          <p:cNvPr id="167" name="Shape 167"/>
          <p:cNvSpPr/>
          <p:nvPr/>
        </p:nvSpPr>
        <p:spPr>
          <a:xfrm>
            <a:off x="9282897" y="4768330"/>
            <a:ext cx="25180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Fecha corte: 30-09-17</a:t>
            </a:r>
            <a:endParaRPr lang="es-CO" sz="18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19"/>
          <p:cNvSpPr/>
          <p:nvPr/>
        </p:nvSpPr>
        <p:spPr>
          <a:xfrm>
            <a:off x="10888648" y="3383091"/>
            <a:ext cx="463878" cy="38317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19"/>
          <p:cNvSpPr/>
          <p:nvPr/>
        </p:nvSpPr>
        <p:spPr>
          <a:xfrm>
            <a:off x="10904118" y="2860029"/>
            <a:ext cx="463878" cy="38317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19"/>
          <p:cNvSpPr/>
          <p:nvPr/>
        </p:nvSpPr>
        <p:spPr>
          <a:xfrm>
            <a:off x="228599" y="6303452"/>
            <a:ext cx="178320" cy="16037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19"/>
          <p:cNvSpPr/>
          <p:nvPr/>
        </p:nvSpPr>
        <p:spPr>
          <a:xfrm>
            <a:off x="228599" y="6039522"/>
            <a:ext cx="178320" cy="16037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20"/>
          <p:cNvSpPr/>
          <p:nvPr/>
        </p:nvSpPr>
        <p:spPr>
          <a:xfrm>
            <a:off x="228599" y="656738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4784" y="5988902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70 -100 %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4785" y="6248456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51 - 69 %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4784" y="6531221"/>
            <a:ext cx="1002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</a:rPr>
              <a:t>0 - 50 %</a:t>
            </a:r>
            <a:endParaRPr lang="es-CO" sz="1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88128" y="9078"/>
            <a:ext cx="4207673" cy="539601"/>
            <a:chOff x="202551" y="762497"/>
            <a:chExt cx="15515759" cy="1989517"/>
          </a:xfrm>
        </p:grpSpPr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551" y="762497"/>
              <a:ext cx="11790681" cy="143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1602050" y="1617237"/>
              <a:ext cx="14116260" cy="1134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400" b="0" i="1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la cooperación internacional que recibe Colombia 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227611" y="1234632"/>
            <a:ext cx="6147063" cy="28717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recursos registrados de CI se encuentran alineados a las prioridades de la Hoja de Ruta</a:t>
            </a:r>
          </a:p>
        </p:txBody>
      </p:sp>
      <p:sp>
        <p:nvSpPr>
          <p:cNvPr id="176" name="Shape 176"/>
          <p:cNvSpPr/>
          <p:nvPr/>
        </p:nvSpPr>
        <p:spPr>
          <a:xfrm>
            <a:off x="244545" y="818742"/>
            <a:ext cx="613012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2000" dirty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227611" y="3215097"/>
            <a:ext cx="6147064" cy="25694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Diseñar y poner en marcha 10 intervenciones de CSS que contribuyan a la CI que recibe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27611" y="3585828"/>
            <a:ext cx="6147063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Realizar monitoreo y seguimiento al 100% de 8 estrategias país y/o marcos de cooperación con organismos Multilaterales	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4545" y="2839977"/>
            <a:ext cx="6130129" cy="26386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En el 100% de los intercambios col–col participan actores de los territorios de posconflicto 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27611" y="2046359"/>
            <a:ext cx="6147063" cy="31226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80% de los participantes de los cursos cortos ofrecidos por la cooperación internacional son actores del nivel territorial</a:t>
            </a:r>
          </a:p>
        </p:txBody>
      </p:sp>
      <p:sp>
        <p:nvSpPr>
          <p:cNvPr id="184" name="Shape 184"/>
          <p:cNvSpPr/>
          <p:nvPr/>
        </p:nvSpPr>
        <p:spPr>
          <a:xfrm>
            <a:off x="227611" y="1644344"/>
            <a:ext cx="6147063" cy="2771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Movilizar un monto de USD 800 mm de Cooperación Internacional para Colombia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27611" y="2476183"/>
            <a:ext cx="6147063" cy="2627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El 80% de los proyectos presentados a las oportunidades de cooperación tienen enfoque territorial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53354" y="631341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9659546" y="99210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78,23%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9448851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095546" y="1314486"/>
            <a:ext cx="842901" cy="234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endParaRPr lang="es-CO" dirty="0">
              <a:sym typeface="Calibr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202897" y="50406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178"/>
          <p:cNvSpPr/>
          <p:nvPr/>
        </p:nvSpPr>
        <p:spPr>
          <a:xfrm>
            <a:off x="236077" y="4073220"/>
            <a:ext cx="6138597" cy="2562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USD100 mm movilizados a través de la estrategia de </a:t>
            </a:r>
            <a:r>
              <a:rPr lang="es-CO" sz="1000" dirty="0" err="1">
                <a:solidFill>
                  <a:srgbClr val="0B4870"/>
                </a:solidFill>
                <a:latin typeface="Arimo"/>
                <a:ea typeface="Arimo"/>
                <a:cs typeface="Arimo"/>
              </a:rPr>
              <a:t>fundraising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 para los Fondos Fiduciarios</a:t>
            </a:r>
          </a:p>
        </p:txBody>
      </p:sp>
      <p:sp>
        <p:nvSpPr>
          <p:cNvPr id="65" name="Shape 178"/>
          <p:cNvSpPr/>
          <p:nvPr/>
        </p:nvSpPr>
        <p:spPr>
          <a:xfrm>
            <a:off x="236078" y="4436286"/>
            <a:ext cx="6138596" cy="34348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Hacer seguimiento a la ejecución del 100% de los recursos asignados de contrapartidas para garantizar resultados</a:t>
            </a:r>
          </a:p>
        </p:txBody>
      </p:sp>
      <p:sp>
        <p:nvSpPr>
          <p:cNvPr id="51" name="Shape 215"/>
          <p:cNvSpPr/>
          <p:nvPr/>
        </p:nvSpPr>
        <p:spPr>
          <a:xfrm>
            <a:off x="9863565" y="126001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15"/>
          <p:cNvSpPr/>
          <p:nvPr/>
        </p:nvSpPr>
        <p:spPr>
          <a:xfrm>
            <a:off x="9501401" y="1033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194"/>
          <p:cNvSpPr txBox="1"/>
          <p:nvPr/>
        </p:nvSpPr>
        <p:spPr>
          <a:xfrm>
            <a:off x="10107672" y="1240144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70,90%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56214" y="328796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178"/>
          <p:cNvSpPr/>
          <p:nvPr/>
        </p:nvSpPr>
        <p:spPr>
          <a:xfrm>
            <a:off x="236076" y="4900210"/>
            <a:ext cx="6138598" cy="30405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90% de avance en la implementación del plan de trabajo de los intercambios Col–Col de 2016</a:t>
            </a:r>
          </a:p>
        </p:txBody>
      </p:sp>
      <p:sp>
        <p:nvSpPr>
          <p:cNvPr id="71" name="Shape 178"/>
          <p:cNvSpPr/>
          <p:nvPr/>
        </p:nvSpPr>
        <p:spPr>
          <a:xfrm>
            <a:off x="219144" y="5313355"/>
            <a:ext cx="6155530" cy="32297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000" dirty="0">
                <a:solidFill>
                  <a:srgbClr val="0B4870"/>
                </a:solidFill>
                <a:latin typeface="Arimo"/>
                <a:ea typeface="Arimo"/>
                <a:cs typeface="Arimo"/>
              </a:rPr>
              <a:t>Estructurar un equipo de trabajo que gestione al menos 20 proyectos/iniciativas con participación del sector </a:t>
            </a:r>
            <a:r>
              <a:rPr lang="es-CO" sz="1000" dirty="0" smtClean="0">
                <a:solidFill>
                  <a:srgbClr val="0B4870"/>
                </a:solidFill>
                <a:latin typeface="Arimo"/>
                <a:ea typeface="Arimo"/>
                <a:cs typeface="Arimo"/>
              </a:rPr>
              <a:t>privado</a:t>
            </a:r>
            <a:endParaRPr lang="es-CO" sz="10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" name="Shape 194"/>
          <p:cNvSpPr txBox="1"/>
          <p:nvPr/>
        </p:nvSpPr>
        <p:spPr>
          <a:xfrm>
            <a:off x="10107671" y="1642582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92,30%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194"/>
          <p:cNvSpPr txBox="1"/>
          <p:nvPr/>
        </p:nvSpPr>
        <p:spPr>
          <a:xfrm>
            <a:off x="10107671" y="2047637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67,50%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194"/>
          <p:cNvSpPr txBox="1"/>
          <p:nvPr/>
        </p:nvSpPr>
        <p:spPr>
          <a:xfrm>
            <a:off x="10120522" y="2476183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75,00%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194"/>
          <p:cNvSpPr txBox="1"/>
          <p:nvPr/>
        </p:nvSpPr>
        <p:spPr>
          <a:xfrm>
            <a:off x="10125088" y="2849540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85,75%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7" name="Shape 194"/>
          <p:cNvSpPr txBox="1"/>
          <p:nvPr/>
        </p:nvSpPr>
        <p:spPr>
          <a:xfrm>
            <a:off x="10049858" y="3213973"/>
            <a:ext cx="916169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100,00%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Shape 194"/>
          <p:cNvSpPr txBox="1"/>
          <p:nvPr/>
        </p:nvSpPr>
        <p:spPr>
          <a:xfrm>
            <a:off x="10116380" y="3654289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65,00%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 194"/>
          <p:cNvSpPr txBox="1"/>
          <p:nvPr/>
        </p:nvSpPr>
        <p:spPr>
          <a:xfrm>
            <a:off x="10126030" y="4070352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75,00%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 194"/>
          <p:cNvSpPr txBox="1"/>
          <p:nvPr/>
        </p:nvSpPr>
        <p:spPr>
          <a:xfrm>
            <a:off x="10116379" y="4494690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71,10%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 194"/>
          <p:cNvSpPr txBox="1"/>
          <p:nvPr/>
        </p:nvSpPr>
        <p:spPr>
          <a:xfrm>
            <a:off x="10116379" y="4906203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97,86%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Shape 194"/>
          <p:cNvSpPr txBox="1"/>
          <p:nvPr/>
        </p:nvSpPr>
        <p:spPr>
          <a:xfrm>
            <a:off x="10116379" y="5313355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60,25%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" name="Shape 215"/>
          <p:cNvSpPr/>
          <p:nvPr/>
        </p:nvSpPr>
        <p:spPr>
          <a:xfrm>
            <a:off x="9869655" y="167601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215"/>
          <p:cNvSpPr/>
          <p:nvPr/>
        </p:nvSpPr>
        <p:spPr>
          <a:xfrm>
            <a:off x="9863565" y="250132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15"/>
          <p:cNvSpPr/>
          <p:nvPr/>
        </p:nvSpPr>
        <p:spPr>
          <a:xfrm>
            <a:off x="9876167" y="286587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215"/>
          <p:cNvSpPr/>
          <p:nvPr/>
        </p:nvSpPr>
        <p:spPr>
          <a:xfrm>
            <a:off x="9876167" y="32304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215"/>
          <p:cNvSpPr/>
          <p:nvPr/>
        </p:nvSpPr>
        <p:spPr>
          <a:xfrm>
            <a:off x="9876983" y="40869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215"/>
          <p:cNvSpPr/>
          <p:nvPr/>
        </p:nvSpPr>
        <p:spPr>
          <a:xfrm>
            <a:off x="9876983" y="493962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219"/>
          <p:cNvSpPr/>
          <p:nvPr/>
        </p:nvSpPr>
        <p:spPr>
          <a:xfrm>
            <a:off x="9863565" y="2068147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219"/>
          <p:cNvSpPr/>
          <p:nvPr/>
        </p:nvSpPr>
        <p:spPr>
          <a:xfrm>
            <a:off x="9863565" y="3671050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219"/>
          <p:cNvSpPr/>
          <p:nvPr/>
        </p:nvSpPr>
        <p:spPr>
          <a:xfrm>
            <a:off x="9876167" y="45154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219"/>
          <p:cNvSpPr/>
          <p:nvPr/>
        </p:nvSpPr>
        <p:spPr>
          <a:xfrm>
            <a:off x="9876167" y="5341161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834044" y="631341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ángulo 46"/>
          <p:cNvSpPr/>
          <p:nvPr/>
        </p:nvSpPr>
        <p:spPr>
          <a:xfrm>
            <a:off x="7052650" y="336114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194"/>
          <p:cNvSpPr txBox="1"/>
          <p:nvPr/>
        </p:nvSpPr>
        <p:spPr>
          <a:xfrm>
            <a:off x="7616135" y="1276354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91,65%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194"/>
          <p:cNvSpPr txBox="1"/>
          <p:nvPr/>
        </p:nvSpPr>
        <p:spPr>
          <a:xfrm>
            <a:off x="7626779" y="2091696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99%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Shape 194"/>
          <p:cNvSpPr txBox="1"/>
          <p:nvPr/>
        </p:nvSpPr>
        <p:spPr>
          <a:xfrm>
            <a:off x="7626157" y="2502753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4" name="Shape 194"/>
          <p:cNvSpPr txBox="1"/>
          <p:nvPr/>
        </p:nvSpPr>
        <p:spPr>
          <a:xfrm>
            <a:off x="7616135" y="2882248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Shape 194"/>
          <p:cNvSpPr txBox="1"/>
          <p:nvPr/>
        </p:nvSpPr>
        <p:spPr>
          <a:xfrm>
            <a:off x="7615148" y="3654289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66,67%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Shape 194"/>
          <p:cNvSpPr txBox="1"/>
          <p:nvPr/>
        </p:nvSpPr>
        <p:spPr>
          <a:xfrm>
            <a:off x="7469560" y="4086377"/>
            <a:ext cx="136126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USD 74 mm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94"/>
          <p:cNvSpPr txBox="1"/>
          <p:nvPr/>
        </p:nvSpPr>
        <p:spPr>
          <a:xfrm>
            <a:off x="7598338" y="4528849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44,05%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1" name="Shape 194"/>
          <p:cNvSpPr txBox="1"/>
          <p:nvPr/>
        </p:nvSpPr>
        <p:spPr>
          <a:xfrm>
            <a:off x="7489371" y="4946448"/>
            <a:ext cx="992778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2" name="Shape 194"/>
          <p:cNvSpPr txBox="1"/>
          <p:nvPr/>
        </p:nvSpPr>
        <p:spPr>
          <a:xfrm>
            <a:off x="7559431" y="5380699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14</a:t>
            </a:r>
            <a:endParaRPr lang="es-CO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3" name="Shape 194"/>
          <p:cNvSpPr txBox="1"/>
          <p:nvPr/>
        </p:nvSpPr>
        <p:spPr>
          <a:xfrm>
            <a:off x="7611947" y="1672098"/>
            <a:ext cx="135788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USD 379,8 mm</a:t>
            </a:r>
            <a:endParaRPr lang="es-CO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6" name="Shape 215"/>
          <p:cNvSpPr/>
          <p:nvPr/>
        </p:nvSpPr>
        <p:spPr>
          <a:xfrm>
            <a:off x="7469560" y="496223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15"/>
          <p:cNvSpPr/>
          <p:nvPr/>
        </p:nvSpPr>
        <p:spPr>
          <a:xfrm>
            <a:off x="7473824" y="213640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7446415" y="453720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5"/>
          <p:cNvSpPr/>
          <p:nvPr/>
        </p:nvSpPr>
        <p:spPr>
          <a:xfrm>
            <a:off x="7469560" y="288982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20"/>
          <p:cNvSpPr/>
          <p:nvPr/>
        </p:nvSpPr>
        <p:spPr>
          <a:xfrm>
            <a:off x="7463803" y="168837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219"/>
          <p:cNvSpPr/>
          <p:nvPr/>
        </p:nvSpPr>
        <p:spPr>
          <a:xfrm>
            <a:off x="7463803" y="3685765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215"/>
          <p:cNvSpPr/>
          <p:nvPr/>
        </p:nvSpPr>
        <p:spPr>
          <a:xfrm>
            <a:off x="7460852" y="128291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215"/>
          <p:cNvSpPr/>
          <p:nvPr/>
        </p:nvSpPr>
        <p:spPr>
          <a:xfrm>
            <a:off x="7474706" y="538449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215"/>
          <p:cNvSpPr/>
          <p:nvPr/>
        </p:nvSpPr>
        <p:spPr>
          <a:xfrm>
            <a:off x="7469560" y="250837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194"/>
          <p:cNvSpPr txBox="1"/>
          <p:nvPr/>
        </p:nvSpPr>
        <p:spPr>
          <a:xfrm>
            <a:off x="7266221" y="3254004"/>
            <a:ext cx="1361261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215"/>
          <p:cNvSpPr/>
          <p:nvPr/>
        </p:nvSpPr>
        <p:spPr>
          <a:xfrm>
            <a:off x="7469560" y="32704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215"/>
          <p:cNvSpPr/>
          <p:nvPr/>
        </p:nvSpPr>
        <p:spPr>
          <a:xfrm>
            <a:off x="7460852" y="410295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89"/>
          <p:cNvSpPr txBox="1"/>
          <p:nvPr/>
        </p:nvSpPr>
        <p:spPr>
          <a:xfrm>
            <a:off x="7483483" y="101682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79,28%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Shape 215"/>
          <p:cNvSpPr/>
          <p:nvPr/>
        </p:nvSpPr>
        <p:spPr>
          <a:xfrm>
            <a:off x="7309629" y="10791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0884" y="43241"/>
            <a:ext cx="3203151" cy="593149"/>
            <a:chOff x="1103116" y="855023"/>
            <a:chExt cx="13348224" cy="2471458"/>
          </a:xfrm>
        </p:grpSpPr>
        <p:pic>
          <p:nvPicPr>
            <p:cNvPr id="232" name="Shape 2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116" y="855023"/>
              <a:ext cx="9131483" cy="179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2544168" y="2236440"/>
              <a:ext cx="11907172" cy="10900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conocimiento de valor con países en desarrollo 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258995" y="2823185"/>
            <a:ext cx="6133097" cy="379217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Incorporar el modelo de agregación de valor al 20% de los proyectos formulados en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2017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49549" y="2232008"/>
            <a:ext cx="6142544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Ejecutar el 100% de los recursos asignados al FOCAI y al proyecto de inversión </a:t>
            </a:r>
          </a:p>
        </p:txBody>
      </p:sp>
      <p:sp>
        <p:nvSpPr>
          <p:cNvPr id="236" name="Shape 236"/>
          <p:cNvSpPr/>
          <p:nvPr/>
        </p:nvSpPr>
        <p:spPr>
          <a:xfrm>
            <a:off x="258995" y="3380524"/>
            <a:ext cx="6133097" cy="40365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Producir 25 nuevos estudios de caso para consolidar el Portafolio de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58993" y="1181074"/>
            <a:ext cx="6133099" cy="312978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Implementar  100 proyectos de cooperación sur –sur y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triangular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58994" y="1640831"/>
            <a:ext cx="6133098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Iniciar las actividades priorizadas en los planes de innovación de las rutas de aprendizaje y alianzas estratégicas ejecutadas en 2016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58995" y="3988423"/>
            <a:ext cx="6133097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Intercambiar el 10% de las iniciativas documentadas a través de Saber Hacer Colombia con socios externos e internos 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8993" y="4622448"/>
            <a:ext cx="6133099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Realizar al menos 10 actividades de cooperación sur-sur en las que se de a conocer la metodología y el portafolio Saber Hacer Colombia</a:t>
            </a:r>
            <a:endParaRPr lang="es-CO" sz="1200" dirty="0">
              <a:solidFill>
                <a:schemeClr val="accent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49550" y="728448"/>
            <a:ext cx="6142542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240554" y="55692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0032456" y="1218136"/>
            <a:ext cx="82734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7144470" y="1866468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258"/>
          <p:cNvSpPr/>
          <p:nvPr/>
        </p:nvSpPr>
        <p:spPr>
          <a:xfrm>
            <a:off x="9814931" y="126574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89"/>
          <p:cNvSpPr txBox="1"/>
          <p:nvPr/>
        </p:nvSpPr>
        <p:spPr>
          <a:xfrm>
            <a:off x="9695753" y="18851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80,2%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215"/>
          <p:cNvSpPr/>
          <p:nvPr/>
        </p:nvSpPr>
        <p:spPr>
          <a:xfrm>
            <a:off x="9579559" y="19218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599102" y="379561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40"/>
          <p:cNvSpPr/>
          <p:nvPr/>
        </p:nvSpPr>
        <p:spPr>
          <a:xfrm>
            <a:off x="249549" y="5230347"/>
            <a:ext cx="6142544" cy="460709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</a:rPr>
              <a:t>Asegurar la disponibilidad de recursos para la atención del 100% de solicitudes de asistencia internacional, de acuerdo con el reglamento de FOCAI y los acuerdos con Cancillería.</a:t>
            </a:r>
          </a:p>
        </p:txBody>
      </p:sp>
      <p:sp>
        <p:nvSpPr>
          <p:cNvPr id="56" name="Shape 244"/>
          <p:cNvSpPr txBox="1"/>
          <p:nvPr/>
        </p:nvSpPr>
        <p:spPr>
          <a:xfrm>
            <a:off x="10075785" y="171002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67,50%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244"/>
          <p:cNvSpPr txBox="1"/>
          <p:nvPr/>
        </p:nvSpPr>
        <p:spPr>
          <a:xfrm>
            <a:off x="10003381" y="2309509"/>
            <a:ext cx="86512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244"/>
          <p:cNvSpPr txBox="1"/>
          <p:nvPr/>
        </p:nvSpPr>
        <p:spPr>
          <a:xfrm>
            <a:off x="10075785" y="287429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87,50%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244"/>
          <p:cNvSpPr txBox="1"/>
          <p:nvPr/>
        </p:nvSpPr>
        <p:spPr>
          <a:xfrm>
            <a:off x="10070425" y="3443850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44"/>
          <p:cNvSpPr txBox="1"/>
          <p:nvPr/>
        </p:nvSpPr>
        <p:spPr>
          <a:xfrm>
            <a:off x="10064157" y="406592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244"/>
          <p:cNvSpPr txBox="1"/>
          <p:nvPr/>
        </p:nvSpPr>
        <p:spPr>
          <a:xfrm>
            <a:off x="10075785" y="471090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40,00%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244"/>
          <p:cNvSpPr txBox="1"/>
          <p:nvPr/>
        </p:nvSpPr>
        <p:spPr>
          <a:xfrm>
            <a:off x="10079133" y="532220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70,94%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258"/>
          <p:cNvSpPr/>
          <p:nvPr/>
        </p:nvSpPr>
        <p:spPr>
          <a:xfrm>
            <a:off x="9814561" y="235800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258"/>
          <p:cNvSpPr/>
          <p:nvPr/>
        </p:nvSpPr>
        <p:spPr>
          <a:xfrm>
            <a:off x="9814931" y="349234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258"/>
          <p:cNvSpPr/>
          <p:nvPr/>
        </p:nvSpPr>
        <p:spPr>
          <a:xfrm>
            <a:off x="9823639" y="41144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258"/>
          <p:cNvSpPr/>
          <p:nvPr/>
        </p:nvSpPr>
        <p:spPr>
          <a:xfrm>
            <a:off x="9815450" y="292517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20"/>
          <p:cNvSpPr/>
          <p:nvPr/>
        </p:nvSpPr>
        <p:spPr>
          <a:xfrm>
            <a:off x="9814561" y="475940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19"/>
          <p:cNvSpPr/>
          <p:nvPr/>
        </p:nvSpPr>
        <p:spPr>
          <a:xfrm>
            <a:off x="9823639" y="1761621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9"/>
          <p:cNvSpPr/>
          <p:nvPr/>
        </p:nvSpPr>
        <p:spPr>
          <a:xfrm>
            <a:off x="9823639" y="53707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6937155" y="562889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ángulo 35"/>
          <p:cNvSpPr/>
          <p:nvPr/>
        </p:nvSpPr>
        <p:spPr>
          <a:xfrm>
            <a:off x="6953454" y="379561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617434" y="287429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O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617434" y="471090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44"/>
          <p:cNvSpPr txBox="1"/>
          <p:nvPr/>
        </p:nvSpPr>
        <p:spPr>
          <a:xfrm>
            <a:off x="7617434" y="1168600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151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244"/>
          <p:cNvSpPr txBox="1"/>
          <p:nvPr/>
        </p:nvSpPr>
        <p:spPr>
          <a:xfrm>
            <a:off x="7617434" y="345449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44"/>
          <p:cNvSpPr txBox="1"/>
          <p:nvPr/>
        </p:nvSpPr>
        <p:spPr>
          <a:xfrm>
            <a:off x="7617263" y="406592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44"/>
          <p:cNvSpPr txBox="1"/>
          <p:nvPr/>
        </p:nvSpPr>
        <p:spPr>
          <a:xfrm>
            <a:off x="7617263" y="2309509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86,74%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44"/>
          <p:cNvSpPr txBox="1"/>
          <p:nvPr/>
        </p:nvSpPr>
        <p:spPr>
          <a:xfrm>
            <a:off x="7615355" y="527370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20"/>
          <p:cNvSpPr/>
          <p:nvPr/>
        </p:nvSpPr>
        <p:spPr>
          <a:xfrm>
            <a:off x="7356210" y="4761021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19"/>
          <p:cNvSpPr/>
          <p:nvPr/>
        </p:nvSpPr>
        <p:spPr>
          <a:xfrm>
            <a:off x="7356178" y="4096594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20"/>
          <p:cNvSpPr/>
          <p:nvPr/>
        </p:nvSpPr>
        <p:spPr>
          <a:xfrm>
            <a:off x="7356178" y="34923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220"/>
          <p:cNvSpPr/>
          <p:nvPr/>
        </p:nvSpPr>
        <p:spPr>
          <a:xfrm>
            <a:off x="7344529" y="292517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258"/>
          <p:cNvSpPr/>
          <p:nvPr/>
        </p:nvSpPr>
        <p:spPr>
          <a:xfrm>
            <a:off x="7343111" y="234464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258"/>
          <p:cNvSpPr/>
          <p:nvPr/>
        </p:nvSpPr>
        <p:spPr>
          <a:xfrm>
            <a:off x="7356178" y="12390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244"/>
          <p:cNvSpPr txBox="1"/>
          <p:nvPr/>
        </p:nvSpPr>
        <p:spPr>
          <a:xfrm>
            <a:off x="7305631" y="1704852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33%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219"/>
          <p:cNvSpPr/>
          <p:nvPr/>
        </p:nvSpPr>
        <p:spPr>
          <a:xfrm>
            <a:off x="7356178" y="177646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258"/>
          <p:cNvSpPr/>
          <p:nvPr/>
        </p:nvSpPr>
        <p:spPr>
          <a:xfrm>
            <a:off x="7343079" y="533544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189"/>
          <p:cNvSpPr txBox="1"/>
          <p:nvPr/>
        </p:nvSpPr>
        <p:spPr>
          <a:xfrm>
            <a:off x="7425691" y="19218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56,82%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Shape 219"/>
          <p:cNvSpPr/>
          <p:nvPr/>
        </p:nvSpPr>
        <p:spPr>
          <a:xfrm>
            <a:off x="7173915" y="197692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66102" y="65315"/>
            <a:ext cx="3874525" cy="574351"/>
            <a:chOff x="818779" y="497695"/>
            <a:chExt cx="12916776" cy="1914508"/>
          </a:xfrm>
        </p:grpSpPr>
        <p:pic>
          <p:nvPicPr>
            <p:cNvPr id="270" name="Shape 2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779" y="497695"/>
              <a:ext cx="8000821" cy="1284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/>
            <p:nvPr/>
          </p:nvSpPr>
          <p:spPr>
            <a:xfrm>
              <a:off x="2582973" y="1488873"/>
              <a:ext cx="111525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200" i="1" dirty="0">
                  <a:solidFill>
                    <a:srgbClr val="009999"/>
                  </a:solidFill>
                  <a:latin typeface="Calibri"/>
                  <a:ea typeface="Calibri"/>
                  <a:cs typeface="Calibri"/>
                  <a:sym typeface="Calibri"/>
                </a:rPr>
                <a:t>los resultados de la Cooperación Internacional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271322" y="2742036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Difundir la implementación del 100% de los proyectos priorizados que cuentan con recursos propios de APC Colombia</a:t>
            </a:r>
            <a:endParaRPr lang="es-CO" sz="1200" dirty="0">
              <a:solidFill>
                <a:srgbClr val="32989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71322" y="2078080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Divulgar al menos 8 eventos y proyectos enmarcados en la estrategia APC Colombia-Sector Privado</a:t>
            </a:r>
          </a:p>
        </p:txBody>
      </p:sp>
      <p:sp>
        <p:nvSpPr>
          <p:cNvPr id="275" name="Shape 275"/>
          <p:cNvSpPr/>
          <p:nvPr/>
        </p:nvSpPr>
        <p:spPr>
          <a:xfrm>
            <a:off x="271322" y="407608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Desarrollar y publicar 3 contenidos innovadores que evidencien el impacto regional de APC-Colombia</a:t>
            </a:r>
          </a:p>
        </p:txBody>
      </p:sp>
      <p:sp>
        <p:nvSpPr>
          <p:cNvPr id="277" name="Shape 277"/>
          <p:cNvSpPr/>
          <p:nvPr/>
        </p:nvSpPr>
        <p:spPr>
          <a:xfrm>
            <a:off x="271322" y="1414124"/>
            <a:ext cx="6364609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defRPr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1.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Sistema de Información de Cooperación Internacional – CICLOPE implementado en un 70%</a:t>
            </a:r>
          </a:p>
        </p:txBody>
      </p:sp>
      <p:sp>
        <p:nvSpPr>
          <p:cNvPr id="278" name="Shape 278"/>
          <p:cNvSpPr/>
          <p:nvPr/>
        </p:nvSpPr>
        <p:spPr>
          <a:xfrm>
            <a:off x="271322" y="818612"/>
            <a:ext cx="6364609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163454" y="525047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10199833" y="1412028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48,16%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294"/>
          <p:cNvSpPr/>
          <p:nvPr/>
        </p:nvSpPr>
        <p:spPr>
          <a:xfrm>
            <a:off x="10020203" y="220204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76"/>
          <p:cNvSpPr/>
          <p:nvPr/>
        </p:nvSpPr>
        <p:spPr>
          <a:xfrm>
            <a:off x="271322" y="3348067"/>
            <a:ext cx="6364609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</a:rPr>
              <a:t>Visibilizar al menos 10 proyectos de los fondos para el posconflicto y el 100% de los nuevos compromisos financieros para dichos fondos.</a:t>
            </a:r>
          </a:p>
        </p:txBody>
      </p:sp>
      <p:sp>
        <p:nvSpPr>
          <p:cNvPr id="46" name="Shape 189"/>
          <p:cNvSpPr txBox="1"/>
          <p:nvPr/>
        </p:nvSpPr>
        <p:spPr>
          <a:xfrm>
            <a:off x="9766508" y="154823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59,08%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74546" y="354644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81"/>
          <p:cNvSpPr txBox="1"/>
          <p:nvPr/>
        </p:nvSpPr>
        <p:spPr>
          <a:xfrm>
            <a:off x="10199945" y="2135186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95,00%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281"/>
          <p:cNvSpPr txBox="1"/>
          <p:nvPr/>
        </p:nvSpPr>
        <p:spPr>
          <a:xfrm>
            <a:off x="10199945" y="281363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50,00%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20"/>
          <p:cNvSpPr/>
          <p:nvPr/>
        </p:nvSpPr>
        <p:spPr>
          <a:xfrm>
            <a:off x="10020203" y="286213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220"/>
          <p:cNvSpPr/>
          <p:nvPr/>
        </p:nvSpPr>
        <p:spPr>
          <a:xfrm>
            <a:off x="10020091" y="352221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281"/>
          <p:cNvSpPr txBox="1"/>
          <p:nvPr/>
        </p:nvSpPr>
        <p:spPr>
          <a:xfrm>
            <a:off x="10199945" y="3483247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57,50%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220"/>
          <p:cNvSpPr/>
          <p:nvPr/>
        </p:nvSpPr>
        <p:spPr>
          <a:xfrm>
            <a:off x="10020091" y="419585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281"/>
          <p:cNvSpPr txBox="1"/>
          <p:nvPr/>
        </p:nvSpPr>
        <p:spPr>
          <a:xfrm>
            <a:off x="10199833" y="4141226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44,75%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19"/>
          <p:cNvSpPr/>
          <p:nvPr/>
        </p:nvSpPr>
        <p:spPr>
          <a:xfrm>
            <a:off x="9676637" y="166570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19"/>
          <p:cNvSpPr/>
          <p:nvPr/>
        </p:nvSpPr>
        <p:spPr>
          <a:xfrm>
            <a:off x="10020091" y="1460527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059095" y="581840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ángulo 25"/>
          <p:cNvSpPr/>
          <p:nvPr/>
        </p:nvSpPr>
        <p:spPr>
          <a:xfrm>
            <a:off x="7176153" y="362668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244"/>
          <p:cNvSpPr txBox="1"/>
          <p:nvPr/>
        </p:nvSpPr>
        <p:spPr>
          <a:xfrm>
            <a:off x="7497925" y="1433059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44%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244"/>
          <p:cNvSpPr txBox="1"/>
          <p:nvPr/>
        </p:nvSpPr>
        <p:spPr>
          <a:xfrm>
            <a:off x="7497925" y="213518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44"/>
          <p:cNvSpPr txBox="1"/>
          <p:nvPr/>
        </p:nvSpPr>
        <p:spPr>
          <a:xfrm>
            <a:off x="7597506" y="414122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33,33 %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244"/>
          <p:cNvSpPr txBox="1"/>
          <p:nvPr/>
        </p:nvSpPr>
        <p:spPr>
          <a:xfrm>
            <a:off x="7497925" y="3451458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244"/>
          <p:cNvSpPr txBox="1"/>
          <p:nvPr/>
        </p:nvSpPr>
        <p:spPr>
          <a:xfrm>
            <a:off x="7519456" y="2862133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88,88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94"/>
          <p:cNvSpPr/>
          <p:nvPr/>
        </p:nvSpPr>
        <p:spPr>
          <a:xfrm>
            <a:off x="7703932" y="1471714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294"/>
          <p:cNvSpPr/>
          <p:nvPr/>
        </p:nvSpPr>
        <p:spPr>
          <a:xfrm>
            <a:off x="7723766" y="219778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20"/>
          <p:cNvSpPr/>
          <p:nvPr/>
        </p:nvSpPr>
        <p:spPr>
          <a:xfrm>
            <a:off x="7723766" y="349908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94"/>
          <p:cNvSpPr/>
          <p:nvPr/>
        </p:nvSpPr>
        <p:spPr>
          <a:xfrm>
            <a:off x="7723766" y="29106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220"/>
          <p:cNvSpPr/>
          <p:nvPr/>
        </p:nvSpPr>
        <p:spPr>
          <a:xfrm>
            <a:off x="7723766" y="4201207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189"/>
          <p:cNvSpPr txBox="1"/>
          <p:nvPr/>
        </p:nvSpPr>
        <p:spPr>
          <a:xfrm>
            <a:off x="7483170" y="158969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53%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3" name="Shape 219"/>
          <p:cNvSpPr/>
          <p:nvPr/>
        </p:nvSpPr>
        <p:spPr>
          <a:xfrm>
            <a:off x="7507635" y="149943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1671" y="920"/>
            <a:ext cx="3150794" cy="717608"/>
            <a:chOff x="609747" y="164907"/>
            <a:chExt cx="12596703" cy="286856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260436" y="1218284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buSzPct val="25000"/>
              <a:defRPr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1. Implementar 7 proyectos alineados con la estrategia GEL</a:t>
            </a:r>
          </a:p>
        </p:txBody>
      </p:sp>
      <p:sp>
        <p:nvSpPr>
          <p:cNvPr id="307" name="Shape 307"/>
          <p:cNvSpPr/>
          <p:nvPr/>
        </p:nvSpPr>
        <p:spPr>
          <a:xfrm>
            <a:off x="260436" y="2204127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Atender efectivamente el 80% de las solicitudes de insumos y servicios requeridos a la coordinación administrativa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60436" y="1711206"/>
            <a:ext cx="6419038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Estructurar el 100% del sistema de Gestión Documental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60436" y="2841048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Evaluar el Sistema de Control Interno de APC-Colombia, orientado a la entrega oportuna de información para la mejora continua</a:t>
            </a:r>
          </a:p>
        </p:txBody>
      </p:sp>
      <p:sp>
        <p:nvSpPr>
          <p:cNvPr id="312" name="Shape 312"/>
          <p:cNvSpPr/>
          <p:nvPr/>
        </p:nvSpPr>
        <p:spPr>
          <a:xfrm>
            <a:off x="260436" y="4114891"/>
            <a:ext cx="6419038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6.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La formulación y seguimiento del 100% de los planes de acción de APC-Colombia están orientados a resultados</a:t>
            </a:r>
          </a:p>
        </p:txBody>
      </p:sp>
      <p:sp>
        <p:nvSpPr>
          <p:cNvPr id="313" name="Shape 313"/>
          <p:cNvSpPr/>
          <p:nvPr/>
        </p:nvSpPr>
        <p:spPr>
          <a:xfrm>
            <a:off x="260436" y="4751813"/>
            <a:ext cx="6419038" cy="288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Diseñar e implementar un acuerdo de servicios contractuales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0436" y="747233"/>
            <a:ext cx="6419038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4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4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5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10232805" y="1243715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84,30%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338"/>
          <p:cNvSpPr/>
          <p:nvPr/>
        </p:nvSpPr>
        <p:spPr>
          <a:xfrm>
            <a:off x="9920618" y="48089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309"/>
          <p:cNvSpPr/>
          <p:nvPr/>
        </p:nvSpPr>
        <p:spPr>
          <a:xfrm>
            <a:off x="263372" y="3477970"/>
            <a:ext cx="6416102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Informe de auditoría externa de seguimiento con cero no conformidades </a:t>
            </a:r>
          </a:p>
        </p:txBody>
      </p:sp>
      <p:sp>
        <p:nvSpPr>
          <p:cNvPr id="44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64,24%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318"/>
          <p:cNvSpPr txBox="1"/>
          <p:nvPr/>
        </p:nvSpPr>
        <p:spPr>
          <a:xfrm>
            <a:off x="10232805" y="1740700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72,30%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318"/>
          <p:cNvSpPr txBox="1"/>
          <p:nvPr/>
        </p:nvSpPr>
        <p:spPr>
          <a:xfrm>
            <a:off x="10232805" y="2296913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63,50%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318"/>
          <p:cNvSpPr txBox="1"/>
          <p:nvPr/>
        </p:nvSpPr>
        <p:spPr>
          <a:xfrm>
            <a:off x="10232805" y="2938479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63,75%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318"/>
          <p:cNvSpPr txBox="1"/>
          <p:nvPr/>
        </p:nvSpPr>
        <p:spPr>
          <a:xfrm>
            <a:off x="10232805" y="3580045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61,00%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318"/>
          <p:cNvSpPr txBox="1"/>
          <p:nvPr/>
        </p:nvSpPr>
        <p:spPr>
          <a:xfrm>
            <a:off x="10232805" y="421232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65,80%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318"/>
          <p:cNvSpPr txBox="1"/>
          <p:nvPr/>
        </p:nvSpPr>
        <p:spPr>
          <a:xfrm>
            <a:off x="10232805" y="4800394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95,00%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338"/>
          <p:cNvSpPr/>
          <p:nvPr/>
        </p:nvSpPr>
        <p:spPr>
          <a:xfrm>
            <a:off x="9920639" y="12528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372"/>
          <p:cNvSpPr/>
          <p:nvPr/>
        </p:nvSpPr>
        <p:spPr>
          <a:xfrm>
            <a:off x="9920639" y="1764843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9920639" y="2325482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9920639" y="2968915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372"/>
          <p:cNvSpPr/>
          <p:nvPr/>
        </p:nvSpPr>
        <p:spPr>
          <a:xfrm>
            <a:off x="9925482" y="4234618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318"/>
          <p:cNvSpPr txBox="1"/>
          <p:nvPr/>
        </p:nvSpPr>
        <p:spPr>
          <a:xfrm>
            <a:off x="7679181" y="4751813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338"/>
          <p:cNvSpPr/>
          <p:nvPr/>
        </p:nvSpPr>
        <p:spPr>
          <a:xfrm>
            <a:off x="7561248" y="479960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38"/>
          <p:cNvSpPr/>
          <p:nvPr/>
        </p:nvSpPr>
        <p:spPr>
          <a:xfrm>
            <a:off x="7561248" y="3575264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318"/>
          <p:cNvSpPr txBox="1"/>
          <p:nvPr/>
        </p:nvSpPr>
        <p:spPr>
          <a:xfrm>
            <a:off x="7710126" y="3546744"/>
            <a:ext cx="754605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372"/>
          <p:cNvSpPr/>
          <p:nvPr/>
        </p:nvSpPr>
        <p:spPr>
          <a:xfrm>
            <a:off x="7546799" y="1252852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318"/>
          <p:cNvSpPr txBox="1"/>
          <p:nvPr/>
        </p:nvSpPr>
        <p:spPr>
          <a:xfrm>
            <a:off x="7731958" y="1225263"/>
            <a:ext cx="754605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244"/>
          <p:cNvSpPr txBox="1"/>
          <p:nvPr/>
        </p:nvSpPr>
        <p:spPr>
          <a:xfrm>
            <a:off x="7444531" y="1710653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44"/>
          <p:cNvSpPr txBox="1"/>
          <p:nvPr/>
        </p:nvSpPr>
        <p:spPr>
          <a:xfrm>
            <a:off x="7561248" y="2291376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88,89% 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318"/>
          <p:cNvSpPr txBox="1"/>
          <p:nvPr/>
        </p:nvSpPr>
        <p:spPr>
          <a:xfrm>
            <a:off x="7679180" y="4181711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338"/>
          <p:cNvSpPr/>
          <p:nvPr/>
        </p:nvSpPr>
        <p:spPr>
          <a:xfrm>
            <a:off x="7561248" y="42102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318"/>
          <p:cNvSpPr txBox="1"/>
          <p:nvPr/>
        </p:nvSpPr>
        <p:spPr>
          <a:xfrm>
            <a:off x="7710126" y="2874357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338"/>
          <p:cNvSpPr/>
          <p:nvPr/>
        </p:nvSpPr>
        <p:spPr>
          <a:xfrm>
            <a:off x="7561248" y="291188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372"/>
          <p:cNvSpPr/>
          <p:nvPr/>
        </p:nvSpPr>
        <p:spPr>
          <a:xfrm>
            <a:off x="9920639" y="3640274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338"/>
          <p:cNvSpPr/>
          <p:nvPr/>
        </p:nvSpPr>
        <p:spPr>
          <a:xfrm>
            <a:off x="7546714" y="1774455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38"/>
          <p:cNvSpPr/>
          <p:nvPr/>
        </p:nvSpPr>
        <p:spPr>
          <a:xfrm>
            <a:off x="7561248" y="232822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Shape 187"/>
          <p:cNvPicPr preferRelativeResize="0"/>
          <p:nvPr/>
        </p:nvPicPr>
        <p:blipFill rotWithShape="1">
          <a:blip r:embed="rId6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54,28%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4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6101" y="32016"/>
            <a:ext cx="3150794" cy="717608"/>
            <a:chOff x="609747" y="164907"/>
            <a:chExt cx="12596703" cy="2868564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207840" y="3032412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Gestión de Seguridad y Salud en el Trabajo implementado</a:t>
            </a:r>
          </a:p>
        </p:txBody>
      </p:sp>
      <p:sp>
        <p:nvSpPr>
          <p:cNvPr id="350" name="Shape 350"/>
          <p:cNvSpPr/>
          <p:nvPr/>
        </p:nvSpPr>
        <p:spPr>
          <a:xfrm>
            <a:off x="207840" y="3629572"/>
            <a:ext cx="6550011" cy="324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Sistema de Administración Integral del Talento Humano implementado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207840" y="4692899"/>
            <a:ext cx="6550011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de estímulos e incentivos (PEI) 2017 formulado e implementado para fortalecer el sentido de pertenencia 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73005" y="4135385"/>
            <a:ext cx="6584846" cy="324000"/>
          </a:xfrm>
          <a:prstGeom prst="roundRect">
            <a:avLst>
              <a:gd name="adj" fmla="val 10425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Plan Institucional de Capacitación que maximiza la idoneidad de por lo menos el 70% de la población objetivo es formulado e implementado</a:t>
            </a:r>
          </a:p>
        </p:txBody>
      </p:sp>
      <p:sp>
        <p:nvSpPr>
          <p:cNvPr id="353" name="Shape 353"/>
          <p:cNvSpPr/>
          <p:nvPr/>
        </p:nvSpPr>
        <p:spPr>
          <a:xfrm>
            <a:off x="207840" y="2412677"/>
            <a:ext cx="6550011" cy="396000"/>
          </a:xfrm>
          <a:prstGeom prst="roundRect">
            <a:avLst>
              <a:gd name="adj" fmla="val 14991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Implementar un mecanismo de seguimiento financiero  orientado a optimizar la ejecución presupuestal de la Agencia</a:t>
            </a:r>
          </a:p>
        </p:txBody>
      </p:sp>
      <p:sp>
        <p:nvSpPr>
          <p:cNvPr id="355" name="Shape 355"/>
          <p:cNvSpPr/>
          <p:nvPr/>
        </p:nvSpPr>
        <p:spPr>
          <a:xfrm>
            <a:off x="207840" y="1225160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8.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Manual de políticas contables bajo el nuevo marco normativo NICSP* elaborado</a:t>
            </a:r>
          </a:p>
        </p:txBody>
      </p:sp>
      <p:sp>
        <p:nvSpPr>
          <p:cNvPr id="356" name="Shape 356"/>
          <p:cNvSpPr/>
          <p:nvPr/>
        </p:nvSpPr>
        <p:spPr>
          <a:xfrm>
            <a:off x="207840" y="1806868"/>
            <a:ext cx="6550011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SzPct val="25000"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9.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</a:rPr>
              <a:t>Documentación de gestión financiera y contable actualizada para mejorar la calidad de la información financiera y contable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6101" y="5885610"/>
            <a:ext cx="470731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NICSP: Normas Internacionales de Contabilidad para el Sector </a:t>
            </a:r>
            <a:r>
              <a:rPr lang="es-CO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07840" y="773360"/>
            <a:ext cx="6550011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sp>
        <p:nvSpPr>
          <p:cNvPr id="47" name="Shape 373"/>
          <p:cNvSpPr/>
          <p:nvPr/>
        </p:nvSpPr>
        <p:spPr>
          <a:xfrm>
            <a:off x="10061566" y="133316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318"/>
          <p:cNvSpPr txBox="1"/>
          <p:nvPr/>
        </p:nvSpPr>
        <p:spPr>
          <a:xfrm>
            <a:off x="10258930" y="1304591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318"/>
          <p:cNvSpPr txBox="1"/>
          <p:nvPr/>
        </p:nvSpPr>
        <p:spPr>
          <a:xfrm>
            <a:off x="10258930" y="1886299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62,50%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318"/>
          <p:cNvSpPr txBox="1"/>
          <p:nvPr/>
        </p:nvSpPr>
        <p:spPr>
          <a:xfrm>
            <a:off x="10256927" y="2492108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57,36%</a:t>
            </a:r>
          </a:p>
        </p:txBody>
      </p:sp>
      <p:sp>
        <p:nvSpPr>
          <p:cNvPr id="62" name="Shape 372"/>
          <p:cNvSpPr/>
          <p:nvPr/>
        </p:nvSpPr>
        <p:spPr>
          <a:xfrm>
            <a:off x="10061524" y="3140412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318"/>
          <p:cNvSpPr txBox="1"/>
          <p:nvPr/>
        </p:nvSpPr>
        <p:spPr>
          <a:xfrm>
            <a:off x="10241224" y="3115971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55,50%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318"/>
          <p:cNvSpPr txBox="1"/>
          <p:nvPr/>
        </p:nvSpPr>
        <p:spPr>
          <a:xfrm>
            <a:off x="10235809" y="3669109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61,61%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372"/>
          <p:cNvSpPr/>
          <p:nvPr/>
        </p:nvSpPr>
        <p:spPr>
          <a:xfrm>
            <a:off x="10077227" y="3697678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372"/>
          <p:cNvSpPr/>
          <p:nvPr/>
        </p:nvSpPr>
        <p:spPr>
          <a:xfrm>
            <a:off x="10077227" y="4243118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318"/>
          <p:cNvSpPr txBox="1"/>
          <p:nvPr/>
        </p:nvSpPr>
        <p:spPr>
          <a:xfrm>
            <a:off x="10256927" y="4222247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66,80%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318"/>
          <p:cNvSpPr txBox="1"/>
          <p:nvPr/>
        </p:nvSpPr>
        <p:spPr>
          <a:xfrm>
            <a:off x="10256927" y="4772330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50,00%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371"/>
          <p:cNvSpPr/>
          <p:nvPr/>
        </p:nvSpPr>
        <p:spPr>
          <a:xfrm>
            <a:off x="10077185" y="480089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18"/>
          <p:cNvSpPr txBox="1"/>
          <p:nvPr/>
        </p:nvSpPr>
        <p:spPr>
          <a:xfrm>
            <a:off x="8104705" y="4222247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33,72%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71"/>
          <p:cNvSpPr/>
          <p:nvPr/>
        </p:nvSpPr>
        <p:spPr>
          <a:xfrm>
            <a:off x="8014834" y="425081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18"/>
          <p:cNvSpPr txBox="1"/>
          <p:nvPr/>
        </p:nvSpPr>
        <p:spPr>
          <a:xfrm>
            <a:off x="8031593" y="476379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71"/>
          <p:cNvSpPr/>
          <p:nvPr/>
        </p:nvSpPr>
        <p:spPr>
          <a:xfrm>
            <a:off x="8006604" y="4777590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18"/>
          <p:cNvSpPr txBox="1"/>
          <p:nvPr/>
        </p:nvSpPr>
        <p:spPr>
          <a:xfrm>
            <a:off x="8051877" y="1276130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73"/>
          <p:cNvSpPr/>
          <p:nvPr/>
        </p:nvSpPr>
        <p:spPr>
          <a:xfrm>
            <a:off x="8007085" y="133316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18"/>
          <p:cNvSpPr txBox="1"/>
          <p:nvPr/>
        </p:nvSpPr>
        <p:spPr>
          <a:xfrm>
            <a:off x="8131296" y="2482024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57,36%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38"/>
          <p:cNvSpPr/>
          <p:nvPr/>
        </p:nvSpPr>
        <p:spPr>
          <a:xfrm>
            <a:off x="8006604" y="2493690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44"/>
          <p:cNvSpPr txBox="1"/>
          <p:nvPr/>
        </p:nvSpPr>
        <p:spPr>
          <a:xfrm>
            <a:off x="7879229" y="1871057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7799810" y="3640841"/>
            <a:ext cx="136429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lang="es-CO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372"/>
          <p:cNvSpPr/>
          <p:nvPr/>
        </p:nvSpPr>
        <p:spPr>
          <a:xfrm>
            <a:off x="8014834" y="318360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318"/>
          <p:cNvSpPr txBox="1"/>
          <p:nvPr/>
        </p:nvSpPr>
        <p:spPr>
          <a:xfrm>
            <a:off x="8055367" y="3140412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187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7390808" y="546495"/>
            <a:ext cx="1898813" cy="4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ángulo 43"/>
          <p:cNvSpPr/>
          <p:nvPr/>
        </p:nvSpPr>
        <p:spPr>
          <a:xfrm>
            <a:off x="7491182" y="360670"/>
            <a:ext cx="186621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Cumplimiento 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317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9370898" y="51947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189"/>
          <p:cNvSpPr txBox="1"/>
          <p:nvPr/>
        </p:nvSpPr>
        <p:spPr>
          <a:xfrm>
            <a:off x="9836294" y="117716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64,24%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717244" y="34623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372"/>
          <p:cNvSpPr/>
          <p:nvPr/>
        </p:nvSpPr>
        <p:spPr>
          <a:xfrm>
            <a:off x="9740897" y="121387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372"/>
          <p:cNvSpPr/>
          <p:nvPr/>
        </p:nvSpPr>
        <p:spPr>
          <a:xfrm>
            <a:off x="7925005" y="114109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338"/>
          <p:cNvSpPr/>
          <p:nvPr/>
        </p:nvSpPr>
        <p:spPr>
          <a:xfrm>
            <a:off x="10061524" y="1929745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338"/>
          <p:cNvSpPr/>
          <p:nvPr/>
        </p:nvSpPr>
        <p:spPr>
          <a:xfrm>
            <a:off x="10077185" y="2515961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338"/>
          <p:cNvSpPr/>
          <p:nvPr/>
        </p:nvSpPr>
        <p:spPr>
          <a:xfrm>
            <a:off x="8014834" y="191158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372"/>
          <p:cNvSpPr/>
          <p:nvPr/>
        </p:nvSpPr>
        <p:spPr>
          <a:xfrm>
            <a:off x="8015584" y="3705769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89"/>
          <p:cNvSpPr txBox="1"/>
          <p:nvPr/>
        </p:nvSpPr>
        <p:spPr>
          <a:xfrm>
            <a:off x="8006604" y="11227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54,28%</a:t>
            </a:r>
            <a:endParaRPr lang="es-CO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959</Words>
  <Application>Microsoft Office PowerPoint</Application>
  <PresentationFormat>Panorámica</PresentationFormat>
  <Paragraphs>154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Calibri</vt:lpstr>
      <vt:lpstr>Overlock</vt:lpstr>
      <vt:lpstr>Arial Narrow</vt:lpstr>
      <vt:lpstr>Berlin Sans FB</vt:lpstr>
      <vt:lpstr>Arimo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Pasante DCI</dc:creator>
  <cp:lastModifiedBy>Fredy Alayon Garcia</cp:lastModifiedBy>
  <cp:revision>189</cp:revision>
  <cp:lastPrinted>2017-08-17T21:28:30Z</cp:lastPrinted>
  <dcterms:modified xsi:type="dcterms:W3CDTF">2017-11-14T22:15:29Z</dcterms:modified>
</cp:coreProperties>
</file>