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rawings/drawing3.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306" r:id="rId3"/>
    <p:sldId id="352" r:id="rId4"/>
    <p:sldId id="353" r:id="rId5"/>
    <p:sldId id="376" r:id="rId6"/>
    <p:sldId id="377" r:id="rId7"/>
    <p:sldId id="357" r:id="rId8"/>
    <p:sldId id="378" r:id="rId9"/>
    <p:sldId id="354" r:id="rId10"/>
    <p:sldId id="375" r:id="rId11"/>
    <p:sldId id="364" r:id="rId12"/>
    <p:sldId id="379" r:id="rId13"/>
    <p:sldId id="370" r:id="rId14"/>
    <p:sldId id="371" r:id="rId15"/>
    <p:sldId id="372" r:id="rId16"/>
    <p:sldId id="374" r:id="rId17"/>
    <p:sldId id="373" r:id="rId18"/>
    <p:sldId id="292" r:id="rId19"/>
  </p:sldIdLst>
  <p:sldSz cx="9144000" cy="6858000" type="screen4x3"/>
  <p:notesSz cx="7010400" cy="9296400"/>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ección predeterminada" id="{BD3ACA6E-8EE9-4D15-80F0-D6DC126E8618}">
          <p14:sldIdLst>
            <p14:sldId id="257"/>
            <p14:sldId id="306"/>
            <p14:sldId id="352"/>
            <p14:sldId id="353"/>
            <p14:sldId id="376"/>
            <p14:sldId id="377"/>
            <p14:sldId id="357"/>
            <p14:sldId id="378"/>
            <p14:sldId id="354"/>
            <p14:sldId id="375"/>
            <p14:sldId id="364"/>
            <p14:sldId id="379"/>
            <p14:sldId id="370"/>
            <p14:sldId id="371"/>
            <p14:sldId id="372"/>
            <p14:sldId id="374"/>
            <p14:sldId id="373"/>
            <p14:sldId id="29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nina Santiago" initials="GSC" lastIdx="12" clrIdx="0"/>
  <p:cmAuthor id="1" name="Viviana Rocio Cañon Tamayo" initials="VRC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1A2"/>
    <a:srgbClr val="F2F48C"/>
    <a:srgbClr val="F7F8BA"/>
    <a:srgbClr val="F9FAD2"/>
    <a:srgbClr val="F5F7AF"/>
    <a:srgbClr val="F8F9CB"/>
    <a:srgbClr val="3333FF"/>
    <a:srgbClr val="134B8F"/>
    <a:srgbClr val="045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3452" autoAdjust="0"/>
  </p:normalViewPr>
  <p:slideViewPr>
    <p:cSldViewPr>
      <p:cViewPr>
        <p:scale>
          <a:sx n="80" d="100"/>
          <a:sy n="80" d="100"/>
        </p:scale>
        <p:origin x="-870" y="-21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302"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Anachaparro\Desktop\Respaldo%20Ana%20Mar&#237;a%20Chaparro\Ana%20Mar&#237;a\Planeaci&#243;n\2013\Evaluaci&#243;n\Insumos\Gr&#225;ficos%20de%20Context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file:///C:\Users\Anachaparro\Desktop\Respaldo%20Ana%20Mar&#237;a%20Chaparro\Ana%20Mar&#237;a\Planeaci&#243;n\2013\Evaluaci&#243;n\Insumos\Resultad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achaparro\Desktop\Respaldo%20Ana%20Mar&#237;a%20Chaparro\Ana%20Mar&#237;a\Planeaci&#243;n\2013\Evaluaci&#243;n\Insumos\Resultad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achaparro\Desktop\Respaldo%20Ana%20Mar&#237;a%20Chaparro\Ana%20Mar&#237;a\Planeaci&#243;n\2013\Evaluaci&#243;n\Insumos\Resultado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73600318918813E-2"/>
          <c:y val="3.059599280635485E-2"/>
          <c:w val="0.7113428573295778"/>
          <c:h val="0.90587894747805808"/>
        </c:manualLayout>
      </c:layout>
      <c:lineChart>
        <c:grouping val="standard"/>
        <c:varyColors val="0"/>
        <c:ser>
          <c:idx val="0"/>
          <c:order val="0"/>
          <c:tx>
            <c:strRef>
              <c:f>Contexto!$B$4</c:f>
              <c:strCache>
                <c:ptCount val="1"/>
                <c:pt idx="0">
                  <c:v>América Latina y el Caribe</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Contexto!$C$3:$F$3</c:f>
              <c:numCache>
                <c:formatCode>General</c:formatCode>
                <c:ptCount val="4"/>
                <c:pt idx="0">
                  <c:v>2010</c:v>
                </c:pt>
                <c:pt idx="1">
                  <c:v>2011</c:v>
                </c:pt>
                <c:pt idx="2">
                  <c:v>2012</c:v>
                </c:pt>
                <c:pt idx="3">
                  <c:v>2013</c:v>
                </c:pt>
              </c:numCache>
            </c:numRef>
          </c:cat>
          <c:val>
            <c:numRef>
              <c:f>Contexto!$C$4:$F$4</c:f>
              <c:numCache>
                <c:formatCode>General</c:formatCode>
                <c:ptCount val="4"/>
                <c:pt idx="0">
                  <c:v>32</c:v>
                </c:pt>
                <c:pt idx="1">
                  <c:v>32</c:v>
                </c:pt>
                <c:pt idx="2">
                  <c:v>32</c:v>
                </c:pt>
                <c:pt idx="3">
                  <c:v>26</c:v>
                </c:pt>
              </c:numCache>
            </c:numRef>
          </c:val>
          <c:smooth val="0"/>
        </c:ser>
        <c:ser>
          <c:idx val="1"/>
          <c:order val="1"/>
          <c:tx>
            <c:strRef>
              <c:f>Contexto!$B$5</c:f>
              <c:strCache>
                <c:ptCount val="1"/>
                <c:pt idx="0">
                  <c:v>Asia </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Contexto!$C$3:$F$3</c:f>
              <c:numCache>
                <c:formatCode>General</c:formatCode>
                <c:ptCount val="4"/>
                <c:pt idx="0">
                  <c:v>2010</c:v>
                </c:pt>
                <c:pt idx="1">
                  <c:v>2011</c:v>
                </c:pt>
                <c:pt idx="2">
                  <c:v>2012</c:v>
                </c:pt>
                <c:pt idx="3">
                  <c:v>2013</c:v>
                </c:pt>
              </c:numCache>
            </c:numRef>
          </c:cat>
          <c:val>
            <c:numRef>
              <c:f>Contexto!$C$5:$F$5</c:f>
              <c:numCache>
                <c:formatCode>General</c:formatCode>
                <c:ptCount val="4"/>
                <c:pt idx="0">
                  <c:v>6</c:v>
                </c:pt>
                <c:pt idx="1">
                  <c:v>6</c:v>
                </c:pt>
                <c:pt idx="2">
                  <c:v>8</c:v>
                </c:pt>
                <c:pt idx="3">
                  <c:v>13</c:v>
                </c:pt>
              </c:numCache>
            </c:numRef>
          </c:val>
          <c:smooth val="0"/>
        </c:ser>
        <c:ser>
          <c:idx val="2"/>
          <c:order val="2"/>
          <c:tx>
            <c:strRef>
              <c:f>Contexto!$B$6</c:f>
              <c:strCache>
                <c:ptCount val="1"/>
                <c:pt idx="0">
                  <c:v>África </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Contexto!$C$3:$F$3</c:f>
              <c:numCache>
                <c:formatCode>General</c:formatCode>
                <c:ptCount val="4"/>
                <c:pt idx="0">
                  <c:v>2010</c:v>
                </c:pt>
                <c:pt idx="1">
                  <c:v>2011</c:v>
                </c:pt>
                <c:pt idx="2">
                  <c:v>2012</c:v>
                </c:pt>
                <c:pt idx="3">
                  <c:v>2013</c:v>
                </c:pt>
              </c:numCache>
            </c:numRef>
          </c:cat>
          <c:val>
            <c:numRef>
              <c:f>Contexto!$C$6:$F$6</c:f>
              <c:numCache>
                <c:formatCode>General</c:formatCode>
                <c:ptCount val="4"/>
                <c:pt idx="0">
                  <c:v>0</c:v>
                </c:pt>
                <c:pt idx="1">
                  <c:v>1</c:v>
                </c:pt>
                <c:pt idx="2">
                  <c:v>6</c:v>
                </c:pt>
                <c:pt idx="3">
                  <c:v>22</c:v>
                </c:pt>
              </c:numCache>
            </c:numRef>
          </c:val>
          <c:smooth val="0"/>
        </c:ser>
        <c:ser>
          <c:idx val="3"/>
          <c:order val="3"/>
          <c:tx>
            <c:strRef>
              <c:f>Contexto!$B$7</c:f>
              <c:strCache>
                <c:ptCount val="1"/>
                <c:pt idx="0">
                  <c:v>Europa del Este </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Contexto!$C$3:$F$3</c:f>
              <c:numCache>
                <c:formatCode>General</c:formatCode>
                <c:ptCount val="4"/>
                <c:pt idx="0">
                  <c:v>2010</c:v>
                </c:pt>
                <c:pt idx="1">
                  <c:v>2011</c:v>
                </c:pt>
                <c:pt idx="2">
                  <c:v>2012</c:v>
                </c:pt>
                <c:pt idx="3">
                  <c:v>2013</c:v>
                </c:pt>
              </c:numCache>
            </c:numRef>
          </c:cat>
          <c:val>
            <c:numRef>
              <c:f>Contexto!$C$7:$F$7</c:f>
              <c:numCache>
                <c:formatCode>General</c:formatCode>
                <c:ptCount val="4"/>
                <c:pt idx="0">
                  <c:v>1</c:v>
                </c:pt>
                <c:pt idx="1">
                  <c:v>3</c:v>
                </c:pt>
                <c:pt idx="2">
                  <c:v>3</c:v>
                </c:pt>
                <c:pt idx="3">
                  <c:v>5</c:v>
                </c:pt>
              </c:numCache>
            </c:numRef>
          </c:val>
          <c:smooth val="0"/>
        </c:ser>
        <c:ser>
          <c:idx val="4"/>
          <c:order val="4"/>
          <c:tx>
            <c:strRef>
              <c:f>Contexto!$B$8</c:f>
              <c:strCache>
                <c:ptCount val="1"/>
                <c:pt idx="0">
                  <c:v>Total </c:v>
                </c:pt>
              </c:strCache>
            </c:strRef>
          </c:tx>
          <c:marker>
            <c:symbol val="none"/>
          </c:marker>
          <c:dLbls>
            <c:spPr>
              <a:noFill/>
              <a:ln>
                <a:noFill/>
              </a:ln>
              <a:effectLst/>
            </c:spPr>
            <c:txPr>
              <a:bodyPr/>
              <a:lstStyle/>
              <a:p>
                <a:pPr>
                  <a:defRPr sz="14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Contexto!$C$3:$F$3</c:f>
              <c:numCache>
                <c:formatCode>General</c:formatCode>
                <c:ptCount val="4"/>
                <c:pt idx="0">
                  <c:v>2010</c:v>
                </c:pt>
                <c:pt idx="1">
                  <c:v>2011</c:v>
                </c:pt>
                <c:pt idx="2">
                  <c:v>2012</c:v>
                </c:pt>
                <c:pt idx="3">
                  <c:v>2013</c:v>
                </c:pt>
              </c:numCache>
            </c:numRef>
          </c:cat>
          <c:val>
            <c:numRef>
              <c:f>Contexto!$C$8:$F$8</c:f>
              <c:numCache>
                <c:formatCode>General</c:formatCode>
                <c:ptCount val="4"/>
                <c:pt idx="0">
                  <c:v>39</c:v>
                </c:pt>
                <c:pt idx="1">
                  <c:v>42</c:v>
                </c:pt>
                <c:pt idx="2">
                  <c:v>51</c:v>
                </c:pt>
                <c:pt idx="3">
                  <c:v>66</c:v>
                </c:pt>
              </c:numCache>
            </c:numRef>
          </c:val>
          <c:smooth val="0"/>
        </c:ser>
        <c:dLbls>
          <c:showLegendKey val="0"/>
          <c:showVal val="0"/>
          <c:showCatName val="0"/>
          <c:showSerName val="0"/>
          <c:showPercent val="0"/>
          <c:showBubbleSize val="0"/>
        </c:dLbls>
        <c:marker val="1"/>
        <c:smooth val="0"/>
        <c:axId val="48175616"/>
        <c:axId val="75846144"/>
      </c:lineChart>
      <c:catAx>
        <c:axId val="48175616"/>
        <c:scaling>
          <c:orientation val="minMax"/>
        </c:scaling>
        <c:delete val="0"/>
        <c:axPos val="b"/>
        <c:numFmt formatCode="General" sourceLinked="1"/>
        <c:majorTickMark val="out"/>
        <c:minorTickMark val="none"/>
        <c:tickLblPos val="nextTo"/>
        <c:crossAx val="75846144"/>
        <c:crosses val="autoZero"/>
        <c:auto val="1"/>
        <c:lblAlgn val="ctr"/>
        <c:lblOffset val="100"/>
        <c:noMultiLvlLbl val="0"/>
      </c:catAx>
      <c:valAx>
        <c:axId val="75846144"/>
        <c:scaling>
          <c:orientation val="minMax"/>
        </c:scaling>
        <c:delete val="0"/>
        <c:axPos val="l"/>
        <c:numFmt formatCode="General" sourceLinked="1"/>
        <c:majorTickMark val="out"/>
        <c:minorTickMark val="none"/>
        <c:tickLblPos val="nextTo"/>
        <c:crossAx val="48175616"/>
        <c:crosses val="autoZero"/>
        <c:crossBetween val="between"/>
      </c:valAx>
    </c:plotArea>
    <c:legend>
      <c:legendPos val="r"/>
      <c:layout>
        <c:manualLayout>
          <c:xMode val="edge"/>
          <c:yMode val="edge"/>
          <c:x val="0.70222997200555248"/>
          <c:y val="0.17149201304021772"/>
          <c:w val="0.29045063369027374"/>
          <c:h val="0.28223101079046775"/>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791776027996495E-2"/>
          <c:y val="3.0092592592592591E-2"/>
          <c:w val="0.5805555555555556"/>
          <c:h val="0.96759259259259256"/>
        </c:manualLayout>
      </c:layout>
      <c:pieChart>
        <c:varyColors val="1"/>
        <c:ser>
          <c:idx val="0"/>
          <c:order val="0"/>
          <c:explosion val="25"/>
          <c:dPt>
            <c:idx val="0"/>
            <c:bubble3D val="0"/>
            <c:spPr>
              <a:solidFill>
                <a:schemeClr val="accent4">
                  <a:lumMod val="75000"/>
                </a:schemeClr>
              </a:solidFill>
            </c:spPr>
          </c:dPt>
          <c:dLbls>
            <c:spPr>
              <a:noFill/>
              <a:ln>
                <a:noFill/>
              </a:ln>
              <a:effectLst/>
            </c:spPr>
            <c:txPr>
              <a:bodyPr/>
              <a:lstStyle/>
              <a:p>
                <a:pPr>
                  <a:defRPr sz="1600" b="1"/>
                </a:pPr>
                <a:endParaRPr lang="es-CO"/>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Contexto!$B$49:$B$51</c:f>
              <c:strCache>
                <c:ptCount val="3"/>
                <c:pt idx="0">
                  <c:v>Regionales </c:v>
                </c:pt>
                <c:pt idx="1">
                  <c:v>Bilaterales </c:v>
                </c:pt>
                <c:pt idx="2">
                  <c:v>Mecanismos Regionales </c:v>
                </c:pt>
              </c:strCache>
            </c:strRef>
          </c:cat>
          <c:val>
            <c:numRef>
              <c:f>Contexto!$C$49:$C$51</c:f>
              <c:numCache>
                <c:formatCode>General</c:formatCode>
                <c:ptCount val="3"/>
                <c:pt idx="0">
                  <c:v>98</c:v>
                </c:pt>
                <c:pt idx="1">
                  <c:v>104</c:v>
                </c:pt>
                <c:pt idx="2">
                  <c:v>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pPr>
          <a:endParaRPr lang="es-CO"/>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520778652668417E-2"/>
          <c:y val="1.6203703703703703E-2"/>
          <c:w val="0.58194444444444449"/>
          <c:h val="0.96990740740740744"/>
        </c:manualLayout>
      </c:layout>
      <c:pieChart>
        <c:varyColors val="1"/>
        <c:ser>
          <c:idx val="0"/>
          <c:order val="0"/>
          <c:explosion val="25"/>
          <c:dPt>
            <c:idx val="1"/>
            <c:bubble3D val="0"/>
            <c:spPr>
              <a:solidFill>
                <a:schemeClr val="accent4">
                  <a:lumMod val="75000"/>
                </a:schemeClr>
              </a:solidFill>
            </c:spPr>
          </c:dPt>
          <c:dLbls>
            <c:spPr>
              <a:noFill/>
              <a:ln>
                <a:noFill/>
              </a:ln>
              <a:effectLst/>
            </c:spPr>
            <c:txPr>
              <a:bodyPr/>
              <a:lstStyle/>
              <a:p>
                <a:pPr>
                  <a:defRPr sz="1600" b="1"/>
                </a:pPr>
                <a:endParaRPr lang="es-CO"/>
              </a:p>
            </c:txPr>
            <c:showLegendKey val="0"/>
            <c:showVal val="1"/>
            <c:showCatName val="0"/>
            <c:showSerName val="0"/>
            <c:showPercent val="0"/>
            <c:showBubbleSize val="0"/>
            <c:showLeaderLines val="1"/>
            <c:extLst>
              <c:ext xmlns:c15="http://schemas.microsoft.com/office/drawing/2012/chart" uri="{CE6537A1-D6FC-4f65-9D91-7224C49458BB}"/>
            </c:extLst>
          </c:dLbls>
          <c:cat>
            <c:strRef>
              <c:f>Resultados!$F$37:$F$38</c:f>
              <c:strCache>
                <c:ptCount val="2"/>
                <c:pt idx="0">
                  <c:v>Proyectos de demanda de Colombia</c:v>
                </c:pt>
                <c:pt idx="1">
                  <c:v>Proyectos de oferta de Colombia</c:v>
                </c:pt>
              </c:strCache>
            </c:strRef>
          </c:cat>
          <c:val>
            <c:numRef>
              <c:f>Resultados!$G$37:$G$38</c:f>
              <c:numCache>
                <c:formatCode>0%</c:formatCode>
                <c:ptCount val="2"/>
                <c:pt idx="0">
                  <c:v>0.16</c:v>
                </c:pt>
                <c:pt idx="1">
                  <c:v>0.84</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pPr>
          <a:endParaRPr lang="es-CO"/>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Pt>
            <c:idx val="0"/>
            <c:invertIfNegative val="0"/>
            <c:bubble3D val="0"/>
            <c:spPr>
              <a:solidFill>
                <a:schemeClr val="accent4"/>
              </a:solidFill>
            </c:spPr>
          </c:dPt>
          <c:dPt>
            <c:idx val="2"/>
            <c:invertIfNegative val="0"/>
            <c:bubble3D val="0"/>
            <c:spPr>
              <a:solidFill>
                <a:schemeClr val="accent1"/>
              </a:solidFill>
            </c:spPr>
          </c:dPt>
          <c:dLbls>
            <c:dLbl>
              <c:idx val="0"/>
              <c:layout>
                <c:manualLayout>
                  <c:x val="1.7815080030389441E-2"/>
                  <c:y val="-2.6323774970277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815080030389441E-2"/>
                  <c:y val="-2.632377497027693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378096036467328E-2"/>
                  <c:y val="-5.264754994055386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Resultados!$L$18:$L$20</c:f>
              <c:strCache>
                <c:ptCount val="3"/>
                <c:pt idx="0">
                  <c:v>Fortalecimiento Institucional </c:v>
                </c:pt>
                <c:pt idx="1">
                  <c:v>Fortalecimiento de Programas Sectoriales </c:v>
                </c:pt>
                <c:pt idx="2">
                  <c:v>Incidencia en Política Pública </c:v>
                </c:pt>
              </c:strCache>
            </c:strRef>
          </c:cat>
          <c:val>
            <c:numRef>
              <c:f>Resultados!$M$18:$M$20</c:f>
              <c:numCache>
                <c:formatCode>0%</c:formatCode>
                <c:ptCount val="3"/>
                <c:pt idx="0">
                  <c:v>0.5</c:v>
                </c:pt>
                <c:pt idx="1">
                  <c:v>0.5</c:v>
                </c:pt>
                <c:pt idx="2">
                  <c:v>0.28000000000000003</c:v>
                </c:pt>
              </c:numCache>
            </c:numRef>
          </c:val>
        </c:ser>
        <c:dLbls>
          <c:showLegendKey val="0"/>
          <c:showVal val="0"/>
          <c:showCatName val="0"/>
          <c:showSerName val="0"/>
          <c:showPercent val="0"/>
          <c:showBubbleSize val="0"/>
        </c:dLbls>
        <c:gapWidth val="150"/>
        <c:shape val="box"/>
        <c:axId val="80397824"/>
        <c:axId val="76683456"/>
        <c:axId val="0"/>
      </c:bar3DChart>
      <c:catAx>
        <c:axId val="80397824"/>
        <c:scaling>
          <c:orientation val="minMax"/>
        </c:scaling>
        <c:delete val="0"/>
        <c:axPos val="l"/>
        <c:numFmt formatCode="General" sourceLinked="0"/>
        <c:majorTickMark val="out"/>
        <c:minorTickMark val="none"/>
        <c:tickLblPos val="nextTo"/>
        <c:txPr>
          <a:bodyPr/>
          <a:lstStyle/>
          <a:p>
            <a:pPr>
              <a:defRPr sz="1600"/>
            </a:pPr>
            <a:endParaRPr lang="es-CO"/>
          </a:p>
        </c:txPr>
        <c:crossAx val="76683456"/>
        <c:crosses val="autoZero"/>
        <c:auto val="1"/>
        <c:lblAlgn val="ctr"/>
        <c:lblOffset val="100"/>
        <c:noMultiLvlLbl val="0"/>
      </c:catAx>
      <c:valAx>
        <c:axId val="76683456"/>
        <c:scaling>
          <c:orientation val="minMax"/>
        </c:scaling>
        <c:delete val="0"/>
        <c:axPos val="b"/>
        <c:numFmt formatCode="0%" sourceLinked="1"/>
        <c:majorTickMark val="out"/>
        <c:minorTickMark val="none"/>
        <c:tickLblPos val="nextTo"/>
        <c:crossAx val="8039782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Pt>
            <c:idx val="0"/>
            <c:invertIfNegative val="0"/>
            <c:bubble3D val="0"/>
            <c:spPr>
              <a:solidFill>
                <a:schemeClr val="accent1"/>
              </a:solidFill>
            </c:spPr>
          </c:dPt>
          <c:dPt>
            <c:idx val="1"/>
            <c:invertIfNegative val="0"/>
            <c:bubble3D val="0"/>
            <c:spPr>
              <a:solidFill>
                <a:schemeClr val="accent5"/>
              </a:solidFill>
            </c:spPr>
          </c:dPt>
          <c:dPt>
            <c:idx val="2"/>
            <c:invertIfNegative val="0"/>
            <c:bubble3D val="0"/>
            <c:spPr>
              <a:solidFill>
                <a:schemeClr val="accent4"/>
              </a:solidFill>
            </c:spPr>
          </c:dPt>
          <c:dLbls>
            <c:dLbl>
              <c:idx val="0"/>
              <c:layout>
                <c:manualLayout>
                  <c:x val="1.526272721834326E-2"/>
                  <c:y val="-3.040849867256240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654444377975098E-2"/>
                  <c:y val="3.040849867256128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26272721834326E-2"/>
                  <c:y val="-2.7874135112127104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Resultados!$F$31:$F$33</c:f>
              <c:strCache>
                <c:ptCount val="3"/>
                <c:pt idx="0">
                  <c:v>Fortalecimiento Institucional </c:v>
                </c:pt>
                <c:pt idx="1">
                  <c:v>Fortalecimiento de Programas Sectoriales </c:v>
                </c:pt>
                <c:pt idx="2">
                  <c:v>Incidencia en Política Pública </c:v>
                </c:pt>
              </c:strCache>
            </c:strRef>
          </c:cat>
          <c:val>
            <c:numRef>
              <c:f>Resultados!$G$31:$G$33</c:f>
              <c:numCache>
                <c:formatCode>0%</c:formatCode>
                <c:ptCount val="3"/>
                <c:pt idx="0">
                  <c:v>0.73</c:v>
                </c:pt>
                <c:pt idx="1">
                  <c:v>0.28000000000000003</c:v>
                </c:pt>
                <c:pt idx="2">
                  <c:v>0.14000000000000001</c:v>
                </c:pt>
              </c:numCache>
            </c:numRef>
          </c:val>
        </c:ser>
        <c:dLbls>
          <c:showLegendKey val="0"/>
          <c:showVal val="0"/>
          <c:showCatName val="0"/>
          <c:showSerName val="0"/>
          <c:showPercent val="0"/>
          <c:showBubbleSize val="0"/>
        </c:dLbls>
        <c:gapWidth val="150"/>
        <c:shape val="box"/>
        <c:axId val="88828416"/>
        <c:axId val="136507904"/>
        <c:axId val="0"/>
      </c:bar3DChart>
      <c:catAx>
        <c:axId val="88828416"/>
        <c:scaling>
          <c:orientation val="minMax"/>
        </c:scaling>
        <c:delete val="0"/>
        <c:axPos val="l"/>
        <c:numFmt formatCode="General" sourceLinked="0"/>
        <c:majorTickMark val="out"/>
        <c:minorTickMark val="none"/>
        <c:tickLblPos val="nextTo"/>
        <c:txPr>
          <a:bodyPr/>
          <a:lstStyle/>
          <a:p>
            <a:pPr>
              <a:defRPr sz="1400"/>
            </a:pPr>
            <a:endParaRPr lang="es-CO"/>
          </a:p>
        </c:txPr>
        <c:crossAx val="136507904"/>
        <c:crosses val="autoZero"/>
        <c:auto val="1"/>
        <c:lblAlgn val="ctr"/>
        <c:lblOffset val="100"/>
        <c:noMultiLvlLbl val="0"/>
      </c:catAx>
      <c:valAx>
        <c:axId val="136507904"/>
        <c:scaling>
          <c:orientation val="minMax"/>
        </c:scaling>
        <c:delete val="0"/>
        <c:axPos val="b"/>
        <c:numFmt formatCode="0%" sourceLinked="1"/>
        <c:majorTickMark val="out"/>
        <c:minorTickMark val="none"/>
        <c:tickLblPos val="nextTo"/>
        <c:crossAx val="8882841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dLbls>
          <c:showLegendKey val="0"/>
          <c:showVal val="0"/>
          <c:showCatName val="0"/>
          <c:showSerName val="0"/>
          <c:showPercent val="0"/>
          <c:showBubbleSize val="0"/>
        </c:dLbls>
        <c:gapWidth val="150"/>
        <c:shape val="box"/>
        <c:axId val="89440256"/>
        <c:axId val="136510784"/>
        <c:axId val="0"/>
      </c:bar3DChart>
      <c:catAx>
        <c:axId val="89440256"/>
        <c:scaling>
          <c:orientation val="minMax"/>
        </c:scaling>
        <c:delete val="0"/>
        <c:axPos val="l"/>
        <c:numFmt formatCode="General" sourceLinked="0"/>
        <c:majorTickMark val="out"/>
        <c:minorTickMark val="none"/>
        <c:tickLblPos val="nextTo"/>
        <c:txPr>
          <a:bodyPr/>
          <a:lstStyle/>
          <a:p>
            <a:pPr>
              <a:defRPr sz="1400"/>
            </a:pPr>
            <a:endParaRPr lang="es-CO"/>
          </a:p>
        </c:txPr>
        <c:crossAx val="136510784"/>
        <c:crosses val="autoZero"/>
        <c:auto val="1"/>
        <c:lblAlgn val="ctr"/>
        <c:lblOffset val="100"/>
        <c:noMultiLvlLbl val="0"/>
      </c:catAx>
      <c:valAx>
        <c:axId val="136510784"/>
        <c:scaling>
          <c:orientation val="minMax"/>
        </c:scaling>
        <c:delete val="0"/>
        <c:axPos val="b"/>
        <c:numFmt formatCode="0%" sourceLinked="1"/>
        <c:majorTickMark val="out"/>
        <c:minorTickMark val="none"/>
        <c:tickLblPos val="nextTo"/>
        <c:crossAx val="8944025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538210848643922"/>
          <c:y val="0.28009259259259262"/>
          <c:w val="0.36388888888888887"/>
          <c:h val="0.60648148148148151"/>
        </c:manualLayout>
      </c:layout>
      <c:pieChart>
        <c:varyColors val="1"/>
        <c:ser>
          <c:idx val="0"/>
          <c:order val="0"/>
          <c:dPt>
            <c:idx val="0"/>
            <c:bubble3D val="0"/>
            <c:explosion val="6"/>
          </c:dPt>
          <c:dPt>
            <c:idx val="1"/>
            <c:bubble3D val="0"/>
            <c:explosion val="6"/>
          </c:dPt>
          <c:dPt>
            <c:idx val="2"/>
            <c:bubble3D val="0"/>
            <c:explosion val="2"/>
          </c:dPt>
          <c:dLbls>
            <c:showLegendKey val="0"/>
            <c:showVal val="1"/>
            <c:showCatName val="0"/>
            <c:showSerName val="0"/>
            <c:showPercent val="0"/>
            <c:showBubbleSize val="0"/>
            <c:showLeaderLines val="1"/>
          </c:dLbls>
          <c:cat>
            <c:strRef>
              <c:f>Hoja1!$E$4:$E$6</c:f>
              <c:strCache>
                <c:ptCount val="3"/>
                <c:pt idx="0">
                  <c:v>Africa </c:v>
                </c:pt>
                <c:pt idx="1">
                  <c:v>Asia</c:v>
                </c:pt>
                <c:pt idx="2">
                  <c:v>Euroasia </c:v>
                </c:pt>
              </c:strCache>
            </c:strRef>
          </c:cat>
          <c:val>
            <c:numRef>
              <c:f>Hoja1!$F$4:$F$6</c:f>
              <c:numCache>
                <c:formatCode>General</c:formatCode>
                <c:ptCount val="3"/>
                <c:pt idx="0">
                  <c:v>15</c:v>
                </c:pt>
                <c:pt idx="1">
                  <c:v>21</c:v>
                </c:pt>
                <c:pt idx="2">
                  <c:v>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068718276847121"/>
          <c:y val="0.33985532005877755"/>
          <c:w val="0.26202320257211387"/>
          <c:h val="0.25040692543595783"/>
        </c:manualLayout>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O"/>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38604753845017"/>
          <c:y val="0.18550064637442706"/>
          <c:w val="0.40594830537487164"/>
          <c:h val="0.75195793478835282"/>
        </c:manualLayout>
      </c:layout>
      <c:pieChart>
        <c:varyColors val="1"/>
        <c:ser>
          <c:idx val="0"/>
          <c:order val="0"/>
          <c:explosion val="25"/>
          <c:dPt>
            <c:idx val="0"/>
            <c:bubble3D val="0"/>
            <c:explosion val="6"/>
          </c:dPt>
          <c:dPt>
            <c:idx val="1"/>
            <c:bubble3D val="0"/>
            <c:explosion val="7"/>
          </c:dPt>
          <c:dPt>
            <c:idx val="2"/>
            <c:bubble3D val="0"/>
            <c:explosion val="8"/>
          </c:dPt>
          <c:dPt>
            <c:idx val="3"/>
            <c:bubble3D val="0"/>
            <c:explosion val="7"/>
          </c:dPt>
          <c:dPt>
            <c:idx val="4"/>
            <c:bubble3D val="0"/>
            <c:explosion val="7"/>
          </c:dPt>
          <c:dPt>
            <c:idx val="5"/>
            <c:bubble3D val="0"/>
            <c:explosion val="6"/>
          </c:dPt>
          <c:dLbls>
            <c:showLegendKey val="0"/>
            <c:showVal val="1"/>
            <c:showCatName val="0"/>
            <c:showSerName val="0"/>
            <c:showPercent val="0"/>
            <c:showBubbleSize val="0"/>
            <c:showLeaderLines val="1"/>
          </c:dLbls>
          <c:cat>
            <c:strRef>
              <c:f>Hoja1!$C$10:$C$12</c:f>
              <c:strCache>
                <c:ptCount val="3"/>
                <c:pt idx="0">
                  <c:v>África </c:v>
                </c:pt>
                <c:pt idx="1">
                  <c:v>Asia</c:v>
                </c:pt>
                <c:pt idx="2">
                  <c:v>Eurasia </c:v>
                </c:pt>
              </c:strCache>
            </c:strRef>
          </c:cat>
          <c:val>
            <c:numRef>
              <c:f>Hoja1!$D$10:$D$12</c:f>
              <c:numCache>
                <c:formatCode>General</c:formatCode>
                <c:ptCount val="3"/>
                <c:pt idx="0">
                  <c:v>13</c:v>
                </c:pt>
                <c:pt idx="1">
                  <c:v>11</c:v>
                </c:pt>
                <c:pt idx="2">
                  <c:v>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369964224607246"/>
          <c:y val="0.31963809576713703"/>
          <c:w val="0.29204372551257179"/>
          <c:h val="0.60680917402103263"/>
        </c:manualLayout>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O"/>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59488631336814E-2"/>
          <c:y val="0.19189302003361153"/>
          <c:w val="0.43618266978922715"/>
          <c:h val="0.68981481481481477"/>
        </c:manualLayout>
      </c:layout>
      <c:pieChart>
        <c:varyColors val="1"/>
        <c:ser>
          <c:idx val="0"/>
          <c:order val="0"/>
          <c:explosion val="21"/>
          <c:dPt>
            <c:idx val="0"/>
            <c:bubble3D val="0"/>
            <c:explosion val="3"/>
          </c:dPt>
          <c:dPt>
            <c:idx val="1"/>
            <c:bubble3D val="0"/>
            <c:explosion val="6"/>
          </c:dPt>
          <c:dPt>
            <c:idx val="2"/>
            <c:bubble3D val="0"/>
            <c:explosion val="5"/>
          </c:dPt>
          <c:dPt>
            <c:idx val="3"/>
            <c:bubble3D val="0"/>
            <c:explosion val="5"/>
          </c:dPt>
          <c:dPt>
            <c:idx val="4"/>
            <c:bubble3D val="0"/>
            <c:explosion val="5"/>
          </c:dPt>
          <c:dLbls>
            <c:showLegendKey val="0"/>
            <c:showVal val="1"/>
            <c:showCatName val="0"/>
            <c:showSerName val="0"/>
            <c:showPercent val="0"/>
            <c:showBubbleSize val="0"/>
            <c:showLeaderLines val="1"/>
          </c:dLbls>
          <c:cat>
            <c:strRef>
              <c:f>Hoja1!$C$4:$C$8</c:f>
              <c:strCache>
                <c:ptCount val="5"/>
                <c:pt idx="0">
                  <c:v>Estrategia África </c:v>
                </c:pt>
                <c:pt idx="1">
                  <c:v>Estrategia Asia</c:v>
                </c:pt>
                <c:pt idx="2">
                  <c:v>Bilaterales Africa</c:v>
                </c:pt>
                <c:pt idx="3">
                  <c:v>Bitalerales Asia y Eurasia</c:v>
                </c:pt>
                <c:pt idx="4">
                  <c:v>Mecanismos Regionales FOCALAE</c:v>
                </c:pt>
              </c:strCache>
            </c:strRef>
          </c:cat>
          <c:val>
            <c:numRef>
              <c:f>Hoja1!$D$4:$D$8</c:f>
              <c:numCache>
                <c:formatCode>General</c:formatCode>
                <c:ptCount val="5"/>
                <c:pt idx="0">
                  <c:v>53</c:v>
                </c:pt>
                <c:pt idx="1">
                  <c:v>40</c:v>
                </c:pt>
                <c:pt idx="2">
                  <c:v>31</c:v>
                </c:pt>
                <c:pt idx="3">
                  <c:v>25</c:v>
                </c:pt>
                <c:pt idx="4">
                  <c:v>60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51248652559035"/>
          <c:y val="0.23022346678496178"/>
          <c:w val="0.36487510936132983"/>
          <c:h val="0.70099348692524543"/>
        </c:manualLayout>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CO"/>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4-01-28T15:25:21.162" idx="1">
    <p:pos x="10" y="10"/>
    <p:text>Falta China, Rusia, Indonesia</p:tex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4B50-28B5-4619-895D-CBEEF5B677B4}" type="doc">
      <dgm:prSet loTypeId="urn:microsoft.com/office/officeart/2005/8/layout/gear1" loCatId="process" qsTypeId="urn:microsoft.com/office/officeart/2005/8/quickstyle/3d2" qsCatId="3D" csTypeId="urn:microsoft.com/office/officeart/2005/8/colors/accent1_3" csCatId="accent1" phldr="1"/>
      <dgm:spPr/>
    </dgm:pt>
    <dgm:pt modelId="{391D88D1-10E4-43C5-89D1-A1FDAF820BB3}">
      <dgm:prSet phldrT="[Texto]"/>
      <dgm:spPr/>
      <dgm:t>
        <a:bodyPr/>
        <a:lstStyle/>
        <a:p>
          <a:r>
            <a:rPr lang="es-CO" dirty="0" smtClean="0"/>
            <a:t>APC- Colombia</a:t>
          </a:r>
          <a:endParaRPr lang="es-ES" dirty="0"/>
        </a:p>
      </dgm:t>
    </dgm:pt>
    <dgm:pt modelId="{88BF738C-1812-4C52-9700-E2183C26AAC8}" type="parTrans" cxnId="{4A5F4EAD-2BF1-4495-B80B-5ABC6AF77356}">
      <dgm:prSet/>
      <dgm:spPr/>
      <dgm:t>
        <a:bodyPr/>
        <a:lstStyle/>
        <a:p>
          <a:endParaRPr lang="es-ES"/>
        </a:p>
      </dgm:t>
    </dgm:pt>
    <dgm:pt modelId="{A6ACF62B-3D2F-4D22-B8FA-7DCFE52B86FB}" type="sibTrans" cxnId="{4A5F4EAD-2BF1-4495-B80B-5ABC6AF77356}">
      <dgm:prSet/>
      <dgm:spPr/>
      <dgm:t>
        <a:bodyPr/>
        <a:lstStyle/>
        <a:p>
          <a:endParaRPr lang="es-ES"/>
        </a:p>
      </dgm:t>
    </dgm:pt>
    <dgm:pt modelId="{0B6F619B-DD31-4C9B-8C02-450531D8F83A}">
      <dgm:prSet phldrT="[Texto]"/>
      <dgm:spPr/>
      <dgm:t>
        <a:bodyPr/>
        <a:lstStyle/>
        <a:p>
          <a:r>
            <a:rPr lang="es-ES" dirty="0" smtClean="0"/>
            <a:t>Presidente de la República</a:t>
          </a:r>
        </a:p>
      </dgm:t>
    </dgm:pt>
    <dgm:pt modelId="{ABA7F168-0B0C-4A65-9580-F1E206768EDC}" type="parTrans" cxnId="{7E72AB78-BF8D-4879-A300-24CDE498279E}">
      <dgm:prSet/>
      <dgm:spPr/>
      <dgm:t>
        <a:bodyPr/>
        <a:lstStyle/>
        <a:p>
          <a:endParaRPr lang="es-ES"/>
        </a:p>
      </dgm:t>
    </dgm:pt>
    <dgm:pt modelId="{556D8407-DF7D-4C7B-9842-D1452FF54C72}" type="sibTrans" cxnId="{7E72AB78-BF8D-4879-A300-24CDE498279E}">
      <dgm:prSet/>
      <dgm:spPr/>
      <dgm:t>
        <a:bodyPr/>
        <a:lstStyle/>
        <a:p>
          <a:endParaRPr lang="es-ES"/>
        </a:p>
      </dgm:t>
    </dgm:pt>
    <dgm:pt modelId="{68516D3C-56CD-4092-97EE-4A1182518A7E}">
      <dgm:prSet phldrT="[Texto]"/>
      <dgm:spPr/>
      <dgm:t>
        <a:bodyPr/>
        <a:lstStyle/>
        <a:p>
          <a:r>
            <a:rPr lang="es-ES" dirty="0" smtClean="0"/>
            <a:t>MRE</a:t>
          </a:r>
          <a:endParaRPr lang="es-ES" dirty="0"/>
        </a:p>
      </dgm:t>
    </dgm:pt>
    <dgm:pt modelId="{04113EF2-F2DE-4277-B63C-44E3356079C2}" type="sibTrans" cxnId="{D4EE6E96-F6D1-4874-87AB-688ED717667D}">
      <dgm:prSet/>
      <dgm:spPr/>
      <dgm:t>
        <a:bodyPr/>
        <a:lstStyle/>
        <a:p>
          <a:endParaRPr lang="es-ES"/>
        </a:p>
      </dgm:t>
    </dgm:pt>
    <dgm:pt modelId="{FEBF909A-B5DF-4B4E-881F-0B81BCE1CDBB}" type="parTrans" cxnId="{D4EE6E96-F6D1-4874-87AB-688ED717667D}">
      <dgm:prSet/>
      <dgm:spPr/>
      <dgm:t>
        <a:bodyPr/>
        <a:lstStyle/>
        <a:p>
          <a:endParaRPr lang="es-ES"/>
        </a:p>
      </dgm:t>
    </dgm:pt>
    <dgm:pt modelId="{205EA0B5-1ACB-4C15-8590-0B4906AC13F1}" type="pres">
      <dgm:prSet presAssocID="{FF3C4B50-28B5-4619-895D-CBEEF5B677B4}" presName="composite" presStyleCnt="0">
        <dgm:presLayoutVars>
          <dgm:chMax val="3"/>
          <dgm:animLvl val="lvl"/>
          <dgm:resizeHandles val="exact"/>
        </dgm:presLayoutVars>
      </dgm:prSet>
      <dgm:spPr/>
    </dgm:pt>
    <dgm:pt modelId="{BDB08213-ADF9-42DE-9929-279504874688}" type="pres">
      <dgm:prSet presAssocID="{68516D3C-56CD-4092-97EE-4A1182518A7E}" presName="gear1" presStyleLbl="node1" presStyleIdx="0" presStyleCnt="3" custScaleX="69180" custScaleY="65336" custLinFactNeighborX="46906" custLinFactNeighborY="-23546">
        <dgm:presLayoutVars>
          <dgm:chMax val="1"/>
          <dgm:bulletEnabled val="1"/>
        </dgm:presLayoutVars>
      </dgm:prSet>
      <dgm:spPr/>
      <dgm:t>
        <a:bodyPr/>
        <a:lstStyle/>
        <a:p>
          <a:endParaRPr lang="es-ES"/>
        </a:p>
      </dgm:t>
    </dgm:pt>
    <dgm:pt modelId="{41E76EDF-1CEE-4001-8ED6-6863B500C8A7}" type="pres">
      <dgm:prSet presAssocID="{68516D3C-56CD-4092-97EE-4A1182518A7E}" presName="gear1srcNode" presStyleLbl="node1" presStyleIdx="0" presStyleCnt="3"/>
      <dgm:spPr/>
      <dgm:t>
        <a:bodyPr/>
        <a:lstStyle/>
        <a:p>
          <a:endParaRPr lang="es-ES"/>
        </a:p>
      </dgm:t>
    </dgm:pt>
    <dgm:pt modelId="{B35742E9-4DFF-49C9-B323-05532F17156A}" type="pres">
      <dgm:prSet presAssocID="{68516D3C-56CD-4092-97EE-4A1182518A7E}" presName="gear1dstNode" presStyleLbl="node1" presStyleIdx="0" presStyleCnt="3"/>
      <dgm:spPr/>
      <dgm:t>
        <a:bodyPr/>
        <a:lstStyle/>
        <a:p>
          <a:endParaRPr lang="es-ES"/>
        </a:p>
      </dgm:t>
    </dgm:pt>
    <dgm:pt modelId="{3C90B9A8-BB49-4797-B732-29E21B5BD1A5}" type="pres">
      <dgm:prSet presAssocID="{391D88D1-10E4-43C5-89D1-A1FDAF820BB3}" presName="gear2" presStyleLbl="node1" presStyleIdx="1" presStyleCnt="3" custLinFactNeighborX="-68023" custLinFactNeighborY="20175">
        <dgm:presLayoutVars>
          <dgm:chMax val="1"/>
          <dgm:bulletEnabled val="1"/>
        </dgm:presLayoutVars>
      </dgm:prSet>
      <dgm:spPr/>
      <dgm:t>
        <a:bodyPr/>
        <a:lstStyle/>
        <a:p>
          <a:endParaRPr lang="es-ES"/>
        </a:p>
      </dgm:t>
    </dgm:pt>
    <dgm:pt modelId="{5F430D90-ABBB-4E03-AA06-6FB563A11412}" type="pres">
      <dgm:prSet presAssocID="{391D88D1-10E4-43C5-89D1-A1FDAF820BB3}" presName="gear2srcNode" presStyleLbl="node1" presStyleIdx="1" presStyleCnt="3"/>
      <dgm:spPr/>
      <dgm:t>
        <a:bodyPr/>
        <a:lstStyle/>
        <a:p>
          <a:endParaRPr lang="es-ES"/>
        </a:p>
      </dgm:t>
    </dgm:pt>
    <dgm:pt modelId="{72714890-9565-4574-A4E1-C61F06C34EF5}" type="pres">
      <dgm:prSet presAssocID="{391D88D1-10E4-43C5-89D1-A1FDAF820BB3}" presName="gear2dstNode" presStyleLbl="node1" presStyleIdx="1" presStyleCnt="3"/>
      <dgm:spPr/>
      <dgm:t>
        <a:bodyPr/>
        <a:lstStyle/>
        <a:p>
          <a:endParaRPr lang="es-ES"/>
        </a:p>
      </dgm:t>
    </dgm:pt>
    <dgm:pt modelId="{3B25DA9F-B9F7-47CB-B8AF-36D7E4AE46E8}" type="pres">
      <dgm:prSet presAssocID="{0B6F619B-DD31-4C9B-8C02-450531D8F83A}" presName="gear3" presStyleLbl="node1" presStyleIdx="2" presStyleCnt="3" custLinFactNeighborX="-5446" custLinFactNeighborY="-12477"/>
      <dgm:spPr/>
      <dgm:t>
        <a:bodyPr/>
        <a:lstStyle/>
        <a:p>
          <a:endParaRPr lang="es-ES"/>
        </a:p>
      </dgm:t>
    </dgm:pt>
    <dgm:pt modelId="{90B2721D-D075-4A63-A53B-C6E36C9355FC}" type="pres">
      <dgm:prSet presAssocID="{0B6F619B-DD31-4C9B-8C02-450531D8F83A}" presName="gear3tx" presStyleLbl="node1" presStyleIdx="2" presStyleCnt="3">
        <dgm:presLayoutVars>
          <dgm:chMax val="1"/>
          <dgm:bulletEnabled val="1"/>
        </dgm:presLayoutVars>
      </dgm:prSet>
      <dgm:spPr/>
      <dgm:t>
        <a:bodyPr/>
        <a:lstStyle/>
        <a:p>
          <a:endParaRPr lang="es-ES"/>
        </a:p>
      </dgm:t>
    </dgm:pt>
    <dgm:pt modelId="{8FD2B896-3B98-4304-89C2-11EEDD7E21E1}" type="pres">
      <dgm:prSet presAssocID="{0B6F619B-DD31-4C9B-8C02-450531D8F83A}" presName="gear3srcNode" presStyleLbl="node1" presStyleIdx="2" presStyleCnt="3"/>
      <dgm:spPr/>
      <dgm:t>
        <a:bodyPr/>
        <a:lstStyle/>
        <a:p>
          <a:endParaRPr lang="es-ES"/>
        </a:p>
      </dgm:t>
    </dgm:pt>
    <dgm:pt modelId="{E852693D-7355-49D0-9E00-9AA1A42868D5}" type="pres">
      <dgm:prSet presAssocID="{0B6F619B-DD31-4C9B-8C02-450531D8F83A}" presName="gear3dstNode" presStyleLbl="node1" presStyleIdx="2" presStyleCnt="3"/>
      <dgm:spPr/>
      <dgm:t>
        <a:bodyPr/>
        <a:lstStyle/>
        <a:p>
          <a:endParaRPr lang="es-ES"/>
        </a:p>
      </dgm:t>
    </dgm:pt>
    <dgm:pt modelId="{8E8689AE-A00A-4CA3-B76D-139E2D0A5BA7}" type="pres">
      <dgm:prSet presAssocID="{04113EF2-F2DE-4277-B63C-44E3356079C2}" presName="connector1" presStyleLbl="sibTrans2D1" presStyleIdx="0" presStyleCnt="3" custAng="2528890" custFlipVert="0" custScaleX="53868" custScaleY="7952" custLinFactNeighborX="14848" custLinFactNeighborY="-62431"/>
      <dgm:spPr>
        <a:prstGeom prst="leftRightArrow">
          <a:avLst/>
        </a:prstGeom>
      </dgm:spPr>
      <dgm:t>
        <a:bodyPr/>
        <a:lstStyle/>
        <a:p>
          <a:endParaRPr lang="es-ES"/>
        </a:p>
      </dgm:t>
    </dgm:pt>
    <dgm:pt modelId="{9CE73D40-1754-4418-BD75-5618CF642CE7}" type="pres">
      <dgm:prSet presAssocID="{A6ACF62B-3D2F-4D22-B8FA-7DCFE52B86FB}" presName="connector2" presStyleLbl="sibTrans2D1" presStyleIdx="1" presStyleCnt="3" custAng="10800000" custFlipHor="1" custScaleX="92138" custScaleY="8626" custLinFactNeighborX="41208" custLinFactNeighborY="44366"/>
      <dgm:spPr>
        <a:prstGeom prst="leftRightArrow">
          <a:avLst/>
        </a:prstGeom>
      </dgm:spPr>
      <dgm:t>
        <a:bodyPr/>
        <a:lstStyle/>
        <a:p>
          <a:endParaRPr lang="es-ES"/>
        </a:p>
      </dgm:t>
    </dgm:pt>
    <dgm:pt modelId="{CEB4D836-3EC9-45F8-B50D-D49F79619DA5}" type="pres">
      <dgm:prSet presAssocID="{556D8407-DF7D-4C7B-9842-D1452FF54C72}" presName="connector3" presStyleLbl="sibTrans2D1" presStyleIdx="2" presStyleCnt="3" custAng="2396192" custFlipVert="1" custScaleX="65545" custScaleY="8722" custLinFactNeighborX="-73094" custLinFactNeighborY="5111"/>
      <dgm:spPr>
        <a:prstGeom prst="leftRightArrow">
          <a:avLst/>
        </a:prstGeom>
      </dgm:spPr>
      <dgm:t>
        <a:bodyPr/>
        <a:lstStyle/>
        <a:p>
          <a:endParaRPr lang="es-ES"/>
        </a:p>
      </dgm:t>
    </dgm:pt>
  </dgm:ptLst>
  <dgm:cxnLst>
    <dgm:cxn modelId="{397BDE5D-6F0A-4EF2-BA91-29C38C60C5EB}" type="presOf" srcId="{FF3C4B50-28B5-4619-895D-CBEEF5B677B4}" destId="{205EA0B5-1ACB-4C15-8590-0B4906AC13F1}" srcOrd="0" destOrd="0" presId="urn:microsoft.com/office/officeart/2005/8/layout/gear1"/>
    <dgm:cxn modelId="{34200DF2-4FF7-42A1-B24D-5200DDC7BA95}" type="presOf" srcId="{68516D3C-56CD-4092-97EE-4A1182518A7E}" destId="{BDB08213-ADF9-42DE-9929-279504874688}" srcOrd="0" destOrd="0" presId="urn:microsoft.com/office/officeart/2005/8/layout/gear1"/>
    <dgm:cxn modelId="{CEBA8D0A-2B99-46F1-8746-7C3576AAE205}" type="presOf" srcId="{391D88D1-10E4-43C5-89D1-A1FDAF820BB3}" destId="{3C90B9A8-BB49-4797-B732-29E21B5BD1A5}" srcOrd="0" destOrd="0" presId="urn:microsoft.com/office/officeart/2005/8/layout/gear1"/>
    <dgm:cxn modelId="{EDAA6F01-3633-4506-9B64-284510A1A005}" type="presOf" srcId="{A6ACF62B-3D2F-4D22-B8FA-7DCFE52B86FB}" destId="{9CE73D40-1754-4418-BD75-5618CF642CE7}" srcOrd="0" destOrd="0" presId="urn:microsoft.com/office/officeart/2005/8/layout/gear1"/>
    <dgm:cxn modelId="{2E5206F9-B110-4F6F-B1A3-2CD1FD8113AE}" type="presOf" srcId="{0B6F619B-DD31-4C9B-8C02-450531D8F83A}" destId="{E852693D-7355-49D0-9E00-9AA1A42868D5}" srcOrd="3" destOrd="0" presId="urn:microsoft.com/office/officeart/2005/8/layout/gear1"/>
    <dgm:cxn modelId="{4A5F4EAD-2BF1-4495-B80B-5ABC6AF77356}" srcId="{FF3C4B50-28B5-4619-895D-CBEEF5B677B4}" destId="{391D88D1-10E4-43C5-89D1-A1FDAF820BB3}" srcOrd="1" destOrd="0" parTransId="{88BF738C-1812-4C52-9700-E2183C26AAC8}" sibTransId="{A6ACF62B-3D2F-4D22-B8FA-7DCFE52B86FB}"/>
    <dgm:cxn modelId="{7E72AB78-BF8D-4879-A300-24CDE498279E}" srcId="{FF3C4B50-28B5-4619-895D-CBEEF5B677B4}" destId="{0B6F619B-DD31-4C9B-8C02-450531D8F83A}" srcOrd="2" destOrd="0" parTransId="{ABA7F168-0B0C-4A65-9580-F1E206768EDC}" sibTransId="{556D8407-DF7D-4C7B-9842-D1452FF54C72}"/>
    <dgm:cxn modelId="{1B98368D-708F-4706-A88B-4FCCE793CBCA}" type="presOf" srcId="{391D88D1-10E4-43C5-89D1-A1FDAF820BB3}" destId="{5F430D90-ABBB-4E03-AA06-6FB563A11412}" srcOrd="1" destOrd="0" presId="urn:microsoft.com/office/officeart/2005/8/layout/gear1"/>
    <dgm:cxn modelId="{D588EDF3-88B7-47B8-AB39-1E552CDD17DE}" type="presOf" srcId="{68516D3C-56CD-4092-97EE-4A1182518A7E}" destId="{41E76EDF-1CEE-4001-8ED6-6863B500C8A7}" srcOrd="1" destOrd="0" presId="urn:microsoft.com/office/officeart/2005/8/layout/gear1"/>
    <dgm:cxn modelId="{9E5EBBCC-EA74-4082-878F-FBEB9D4666D3}" type="presOf" srcId="{0B6F619B-DD31-4C9B-8C02-450531D8F83A}" destId="{90B2721D-D075-4A63-A53B-C6E36C9355FC}" srcOrd="1" destOrd="0" presId="urn:microsoft.com/office/officeart/2005/8/layout/gear1"/>
    <dgm:cxn modelId="{8D4B4820-FB2C-4768-B501-A4D6C454268E}" type="presOf" srcId="{68516D3C-56CD-4092-97EE-4A1182518A7E}" destId="{B35742E9-4DFF-49C9-B323-05532F17156A}" srcOrd="2" destOrd="0" presId="urn:microsoft.com/office/officeart/2005/8/layout/gear1"/>
    <dgm:cxn modelId="{4F7C4B82-3431-473C-A8B1-4951307D7654}" type="presOf" srcId="{0B6F619B-DD31-4C9B-8C02-450531D8F83A}" destId="{8FD2B896-3B98-4304-89C2-11EEDD7E21E1}" srcOrd="2" destOrd="0" presId="urn:microsoft.com/office/officeart/2005/8/layout/gear1"/>
    <dgm:cxn modelId="{9A83430A-D26E-452C-833B-8DF079602E4E}" type="presOf" srcId="{04113EF2-F2DE-4277-B63C-44E3356079C2}" destId="{8E8689AE-A00A-4CA3-B76D-139E2D0A5BA7}" srcOrd="0" destOrd="0" presId="urn:microsoft.com/office/officeart/2005/8/layout/gear1"/>
    <dgm:cxn modelId="{92C07D61-9E4B-400E-BAE7-22F32EAF7B95}" type="presOf" srcId="{556D8407-DF7D-4C7B-9842-D1452FF54C72}" destId="{CEB4D836-3EC9-45F8-B50D-D49F79619DA5}" srcOrd="0" destOrd="0" presId="urn:microsoft.com/office/officeart/2005/8/layout/gear1"/>
    <dgm:cxn modelId="{FBAAA585-B2C5-4F39-B039-B1B1106EBDA7}" type="presOf" srcId="{391D88D1-10E4-43C5-89D1-A1FDAF820BB3}" destId="{72714890-9565-4574-A4E1-C61F06C34EF5}" srcOrd="2" destOrd="0" presId="urn:microsoft.com/office/officeart/2005/8/layout/gear1"/>
    <dgm:cxn modelId="{D4EE6E96-F6D1-4874-87AB-688ED717667D}" srcId="{FF3C4B50-28B5-4619-895D-CBEEF5B677B4}" destId="{68516D3C-56CD-4092-97EE-4A1182518A7E}" srcOrd="0" destOrd="0" parTransId="{FEBF909A-B5DF-4B4E-881F-0B81BCE1CDBB}" sibTransId="{04113EF2-F2DE-4277-B63C-44E3356079C2}"/>
    <dgm:cxn modelId="{8D13534B-37B7-4EAA-8105-73E43584E8FF}" type="presOf" srcId="{0B6F619B-DD31-4C9B-8C02-450531D8F83A}" destId="{3B25DA9F-B9F7-47CB-B8AF-36D7E4AE46E8}" srcOrd="0" destOrd="0" presId="urn:microsoft.com/office/officeart/2005/8/layout/gear1"/>
    <dgm:cxn modelId="{21E27C4B-C40D-4946-977C-11641B214CC5}" type="presParOf" srcId="{205EA0B5-1ACB-4C15-8590-0B4906AC13F1}" destId="{BDB08213-ADF9-42DE-9929-279504874688}" srcOrd="0" destOrd="0" presId="urn:microsoft.com/office/officeart/2005/8/layout/gear1"/>
    <dgm:cxn modelId="{23C23AB0-5B64-43BB-B5FD-5DD9ECD114F5}" type="presParOf" srcId="{205EA0B5-1ACB-4C15-8590-0B4906AC13F1}" destId="{41E76EDF-1CEE-4001-8ED6-6863B500C8A7}" srcOrd="1" destOrd="0" presId="urn:microsoft.com/office/officeart/2005/8/layout/gear1"/>
    <dgm:cxn modelId="{843AA44E-1213-4C9C-811B-654A8F6DB257}" type="presParOf" srcId="{205EA0B5-1ACB-4C15-8590-0B4906AC13F1}" destId="{B35742E9-4DFF-49C9-B323-05532F17156A}" srcOrd="2" destOrd="0" presId="urn:microsoft.com/office/officeart/2005/8/layout/gear1"/>
    <dgm:cxn modelId="{3CACC84F-803E-403C-90F8-5A532BB45D28}" type="presParOf" srcId="{205EA0B5-1ACB-4C15-8590-0B4906AC13F1}" destId="{3C90B9A8-BB49-4797-B732-29E21B5BD1A5}" srcOrd="3" destOrd="0" presId="urn:microsoft.com/office/officeart/2005/8/layout/gear1"/>
    <dgm:cxn modelId="{843EA1B9-D39F-4099-88A7-C2674E9B4133}" type="presParOf" srcId="{205EA0B5-1ACB-4C15-8590-0B4906AC13F1}" destId="{5F430D90-ABBB-4E03-AA06-6FB563A11412}" srcOrd="4" destOrd="0" presId="urn:microsoft.com/office/officeart/2005/8/layout/gear1"/>
    <dgm:cxn modelId="{870ACAEF-2C82-49AE-8C32-EAF7950B3626}" type="presParOf" srcId="{205EA0B5-1ACB-4C15-8590-0B4906AC13F1}" destId="{72714890-9565-4574-A4E1-C61F06C34EF5}" srcOrd="5" destOrd="0" presId="urn:microsoft.com/office/officeart/2005/8/layout/gear1"/>
    <dgm:cxn modelId="{BA053C69-2F7D-426B-BC7B-D9217892A095}" type="presParOf" srcId="{205EA0B5-1ACB-4C15-8590-0B4906AC13F1}" destId="{3B25DA9F-B9F7-47CB-B8AF-36D7E4AE46E8}" srcOrd="6" destOrd="0" presId="urn:microsoft.com/office/officeart/2005/8/layout/gear1"/>
    <dgm:cxn modelId="{DFAEC2FE-54BF-4FC7-B5DB-D52C5F2E63F3}" type="presParOf" srcId="{205EA0B5-1ACB-4C15-8590-0B4906AC13F1}" destId="{90B2721D-D075-4A63-A53B-C6E36C9355FC}" srcOrd="7" destOrd="0" presId="urn:microsoft.com/office/officeart/2005/8/layout/gear1"/>
    <dgm:cxn modelId="{95F309BD-7ADA-482C-89DD-35CDA98976EA}" type="presParOf" srcId="{205EA0B5-1ACB-4C15-8590-0B4906AC13F1}" destId="{8FD2B896-3B98-4304-89C2-11EEDD7E21E1}" srcOrd="8" destOrd="0" presId="urn:microsoft.com/office/officeart/2005/8/layout/gear1"/>
    <dgm:cxn modelId="{0E2E7E3D-2835-48AB-A6CC-7914BF52DF12}" type="presParOf" srcId="{205EA0B5-1ACB-4C15-8590-0B4906AC13F1}" destId="{E852693D-7355-49D0-9E00-9AA1A42868D5}" srcOrd="9" destOrd="0" presId="urn:microsoft.com/office/officeart/2005/8/layout/gear1"/>
    <dgm:cxn modelId="{87181142-4ACA-4D24-A201-7BB743B9E9CC}" type="presParOf" srcId="{205EA0B5-1ACB-4C15-8590-0B4906AC13F1}" destId="{8E8689AE-A00A-4CA3-B76D-139E2D0A5BA7}" srcOrd="10" destOrd="0" presId="urn:microsoft.com/office/officeart/2005/8/layout/gear1"/>
    <dgm:cxn modelId="{6EEFACC4-9B11-4179-B25B-F072AF922F67}" type="presParOf" srcId="{205EA0B5-1ACB-4C15-8590-0B4906AC13F1}" destId="{9CE73D40-1754-4418-BD75-5618CF642CE7}" srcOrd="11" destOrd="0" presId="urn:microsoft.com/office/officeart/2005/8/layout/gear1"/>
    <dgm:cxn modelId="{9851B100-EC3D-4303-86F7-2860EC9315B5}" type="presParOf" srcId="{205EA0B5-1ACB-4C15-8590-0B4906AC13F1}" destId="{CEB4D836-3EC9-45F8-B50D-D49F79619DA5}"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BF6735-DA61-479E-8412-C4A1089A0DC9}" type="doc">
      <dgm:prSet loTypeId="urn:microsoft.com/office/officeart/2005/8/layout/arrow2" loCatId="process" qsTypeId="urn:microsoft.com/office/officeart/2005/8/quickstyle/simple1" qsCatId="simple" csTypeId="urn:microsoft.com/office/officeart/2005/8/colors/accent1_2" csCatId="accent1" phldr="1"/>
      <dgm:spPr/>
    </dgm:pt>
    <dgm:pt modelId="{E1F12E5F-E0B8-4258-89E0-334BCC2EFFFC}">
      <dgm:prSet phldrT="[Texto]" custT="1"/>
      <dgm:spPr/>
      <dgm:t>
        <a:bodyPr/>
        <a:lstStyle/>
        <a:p>
          <a:pPr algn="l"/>
          <a:r>
            <a:rPr lang="es-CO" sz="1600" b="1" dirty="0" smtClean="0"/>
            <a:t>Fortalecimiento Institucional</a:t>
          </a:r>
          <a:endParaRPr lang="en-US" sz="1600" b="1" dirty="0"/>
        </a:p>
      </dgm:t>
    </dgm:pt>
    <dgm:pt modelId="{C45DEE27-FB3A-4F10-84B1-FB8E0EA4114C}" type="parTrans" cxnId="{C3236029-BBA1-4D6A-BA49-3847C3DC23CA}">
      <dgm:prSet/>
      <dgm:spPr/>
      <dgm:t>
        <a:bodyPr/>
        <a:lstStyle/>
        <a:p>
          <a:endParaRPr lang="en-US"/>
        </a:p>
      </dgm:t>
    </dgm:pt>
    <dgm:pt modelId="{6DB30336-A1E6-48A8-9795-2208CB04283C}" type="sibTrans" cxnId="{C3236029-BBA1-4D6A-BA49-3847C3DC23CA}">
      <dgm:prSet/>
      <dgm:spPr/>
      <dgm:t>
        <a:bodyPr/>
        <a:lstStyle/>
        <a:p>
          <a:endParaRPr lang="en-US"/>
        </a:p>
      </dgm:t>
    </dgm:pt>
    <dgm:pt modelId="{76799D3A-85DE-451B-8B0F-35CE502DD45D}">
      <dgm:prSet phldrT="[Texto]" custT="1"/>
      <dgm:spPr/>
      <dgm:t>
        <a:bodyPr/>
        <a:lstStyle/>
        <a:p>
          <a:pPr algn="l"/>
          <a:r>
            <a:rPr lang="es-CO" sz="1600" b="1" dirty="0" smtClean="0"/>
            <a:t>Fortalecimiento de programas sectoriales</a:t>
          </a:r>
          <a:endParaRPr lang="en-US" sz="1600" b="1" dirty="0"/>
        </a:p>
      </dgm:t>
    </dgm:pt>
    <dgm:pt modelId="{15FFCDA4-E306-4EB0-8A8E-FEF0FB3AF39D}" type="parTrans" cxnId="{63AECC27-8852-4481-97DB-283283770A88}">
      <dgm:prSet/>
      <dgm:spPr/>
      <dgm:t>
        <a:bodyPr/>
        <a:lstStyle/>
        <a:p>
          <a:endParaRPr lang="en-US"/>
        </a:p>
      </dgm:t>
    </dgm:pt>
    <dgm:pt modelId="{9B63C823-8692-41D1-9C16-765062CC143E}" type="sibTrans" cxnId="{63AECC27-8852-4481-97DB-283283770A88}">
      <dgm:prSet/>
      <dgm:spPr/>
      <dgm:t>
        <a:bodyPr/>
        <a:lstStyle/>
        <a:p>
          <a:endParaRPr lang="en-US"/>
        </a:p>
      </dgm:t>
    </dgm:pt>
    <dgm:pt modelId="{1F62A013-85CD-4FE0-871A-0B1D5249B042}">
      <dgm:prSet phldrT="[Texto]" custT="1"/>
      <dgm:spPr/>
      <dgm:t>
        <a:bodyPr/>
        <a:lstStyle/>
        <a:p>
          <a:pPr algn="l"/>
          <a:r>
            <a:rPr lang="es-CO" sz="1600" b="1" dirty="0" smtClean="0"/>
            <a:t>Incidencia en política pública </a:t>
          </a:r>
          <a:endParaRPr lang="en-US" sz="1600" b="1" dirty="0"/>
        </a:p>
      </dgm:t>
    </dgm:pt>
    <dgm:pt modelId="{56986041-FF5C-4C59-8B30-8630B5158FBE}" type="parTrans" cxnId="{93F86A98-EE66-42FE-AA4E-F6D38053A8C8}">
      <dgm:prSet/>
      <dgm:spPr/>
      <dgm:t>
        <a:bodyPr/>
        <a:lstStyle/>
        <a:p>
          <a:endParaRPr lang="en-US"/>
        </a:p>
      </dgm:t>
    </dgm:pt>
    <dgm:pt modelId="{FE5DCA8B-AD59-47F7-A813-BAA98999A1D6}" type="sibTrans" cxnId="{93F86A98-EE66-42FE-AA4E-F6D38053A8C8}">
      <dgm:prSet/>
      <dgm:spPr/>
      <dgm:t>
        <a:bodyPr/>
        <a:lstStyle/>
        <a:p>
          <a:endParaRPr lang="en-US"/>
        </a:p>
      </dgm:t>
    </dgm:pt>
    <dgm:pt modelId="{BD3111FD-A15D-4484-B377-00D37F22E012}">
      <dgm:prSet phldrT="[Texto]" custT="1"/>
      <dgm:spPr/>
      <dgm:t>
        <a:bodyPr/>
        <a:lstStyle/>
        <a:p>
          <a:pPr algn="l"/>
          <a:r>
            <a:rPr lang="es-CO" sz="1600" b="1" dirty="0" smtClean="0"/>
            <a:t>Consolidación de relaciones con nuevos países</a:t>
          </a:r>
          <a:endParaRPr lang="en-US" sz="1600" b="1" dirty="0"/>
        </a:p>
      </dgm:t>
    </dgm:pt>
    <dgm:pt modelId="{DEA629C8-47E0-4B46-B0B7-9EADF53E9E20}" type="parTrans" cxnId="{0A641FCA-FA52-4F7C-BBFD-65FEE3EB4370}">
      <dgm:prSet/>
      <dgm:spPr/>
      <dgm:t>
        <a:bodyPr/>
        <a:lstStyle/>
        <a:p>
          <a:endParaRPr lang="en-US"/>
        </a:p>
      </dgm:t>
    </dgm:pt>
    <dgm:pt modelId="{3BA62228-9C1E-4B2C-AB71-27EF771FD8F5}" type="sibTrans" cxnId="{0A641FCA-FA52-4F7C-BBFD-65FEE3EB4370}">
      <dgm:prSet/>
      <dgm:spPr/>
      <dgm:t>
        <a:bodyPr/>
        <a:lstStyle/>
        <a:p>
          <a:endParaRPr lang="en-US"/>
        </a:p>
      </dgm:t>
    </dgm:pt>
    <dgm:pt modelId="{C753E5E3-03FD-4F5C-9E57-B5F916E58A91}" type="pres">
      <dgm:prSet presAssocID="{14BF6735-DA61-479E-8412-C4A1089A0DC9}" presName="arrowDiagram" presStyleCnt="0">
        <dgm:presLayoutVars>
          <dgm:chMax val="5"/>
          <dgm:dir/>
          <dgm:resizeHandles val="exact"/>
        </dgm:presLayoutVars>
      </dgm:prSet>
      <dgm:spPr/>
    </dgm:pt>
    <dgm:pt modelId="{E9E876CC-604F-4230-AE03-B9E08E2C5F1D}" type="pres">
      <dgm:prSet presAssocID="{14BF6735-DA61-479E-8412-C4A1089A0DC9}" presName="arrow" presStyleLbl="bgShp" presStyleIdx="0" presStyleCnt="1" custLinFactNeighborX="-6328"/>
      <dgm:spPr/>
    </dgm:pt>
    <dgm:pt modelId="{EC6B24AB-DD34-401F-9787-4AB98B166240}" type="pres">
      <dgm:prSet presAssocID="{14BF6735-DA61-479E-8412-C4A1089A0DC9}" presName="arrowDiagram4" presStyleCnt="0"/>
      <dgm:spPr/>
    </dgm:pt>
    <dgm:pt modelId="{ED01E23B-1A93-4147-82E5-B9B8E1E773C8}" type="pres">
      <dgm:prSet presAssocID="{BD3111FD-A15D-4484-B377-00D37F22E012}" presName="bullet4a" presStyleLbl="node1" presStyleIdx="0" presStyleCnt="4" custLinFactX="-100000" custLinFactNeighborX="-107416" custLinFactNeighborY="-63198"/>
      <dgm:spPr/>
    </dgm:pt>
    <dgm:pt modelId="{E1710486-6788-47EF-A01F-F1DCEC2321C3}" type="pres">
      <dgm:prSet presAssocID="{BD3111FD-A15D-4484-B377-00D37F22E012}" presName="textBox4a" presStyleLbl="revTx" presStyleIdx="0" presStyleCnt="4" custScaleX="375535" custScaleY="58821" custLinFactX="14382" custLinFactNeighborX="100000" custLinFactNeighborY="-40062">
        <dgm:presLayoutVars>
          <dgm:bulletEnabled val="1"/>
        </dgm:presLayoutVars>
      </dgm:prSet>
      <dgm:spPr/>
      <dgm:t>
        <a:bodyPr/>
        <a:lstStyle/>
        <a:p>
          <a:endParaRPr lang="en-US"/>
        </a:p>
      </dgm:t>
    </dgm:pt>
    <dgm:pt modelId="{16236121-B008-4AC2-99EE-8F7F5A4AD68D}" type="pres">
      <dgm:prSet presAssocID="{E1F12E5F-E0B8-4258-89E0-334BCC2EFFFC}" presName="bullet4b" presStyleLbl="node1" presStyleIdx="1" presStyleCnt="4" custLinFactX="-93292" custLinFactNeighborX="-100000" custLinFactNeighborY="22562"/>
      <dgm:spPr/>
    </dgm:pt>
    <dgm:pt modelId="{C50AD900-689C-474F-A5A7-F15CF885EDD1}" type="pres">
      <dgm:prSet presAssocID="{E1F12E5F-E0B8-4258-89E0-334BCC2EFFFC}" presName="textBox4b" presStyleLbl="revTx" presStyleIdx="1" presStyleCnt="4" custScaleX="251616" custScaleY="23605" custLinFactNeighborX="44589" custLinFactNeighborY="-40728">
        <dgm:presLayoutVars>
          <dgm:bulletEnabled val="1"/>
        </dgm:presLayoutVars>
      </dgm:prSet>
      <dgm:spPr/>
      <dgm:t>
        <a:bodyPr/>
        <a:lstStyle/>
        <a:p>
          <a:endParaRPr lang="es-CO"/>
        </a:p>
      </dgm:t>
    </dgm:pt>
    <dgm:pt modelId="{51FEC535-90BF-4658-8DB1-76523705A01B}" type="pres">
      <dgm:prSet presAssocID="{76799D3A-85DE-451B-8B0F-35CE502DD45D}" presName="bullet4c" presStyleLbl="node1" presStyleIdx="2" presStyleCnt="4" custLinFactX="-82185" custLinFactNeighborX="-100000" custLinFactNeighborY="31100"/>
      <dgm:spPr/>
    </dgm:pt>
    <dgm:pt modelId="{C89131C5-63C8-4236-8BE2-C0AAC1FB3486}" type="pres">
      <dgm:prSet presAssocID="{76799D3A-85DE-451B-8B0F-35CE502DD45D}" presName="textBox4c" presStyleLbl="revTx" presStyleIdx="2" presStyleCnt="4" custScaleX="269101" custScaleY="19041" custLinFactNeighborX="42033" custLinFactNeighborY="-40206">
        <dgm:presLayoutVars>
          <dgm:bulletEnabled val="1"/>
        </dgm:presLayoutVars>
      </dgm:prSet>
      <dgm:spPr/>
      <dgm:t>
        <a:bodyPr/>
        <a:lstStyle/>
        <a:p>
          <a:endParaRPr lang="es-CO"/>
        </a:p>
      </dgm:t>
    </dgm:pt>
    <dgm:pt modelId="{752A215A-2CB1-4F02-AFEA-095345E4BAA5}" type="pres">
      <dgm:prSet presAssocID="{1F62A013-85CD-4FE0-871A-0B1D5249B042}" presName="bullet4d" presStyleLbl="node1" presStyleIdx="3" presStyleCnt="4" custLinFactX="-79291" custLinFactNeighborX="-100000" custLinFactNeighborY="12703"/>
      <dgm:spPr/>
    </dgm:pt>
    <dgm:pt modelId="{DE30BCF5-C23E-4CBA-8347-2273D9EF84CA}" type="pres">
      <dgm:prSet presAssocID="{1F62A013-85CD-4FE0-871A-0B1D5249B042}" presName="textBox4d" presStyleLbl="revTx" presStyleIdx="3" presStyleCnt="4" custScaleX="212120" custScaleY="14404" custLinFactNeighborY="-45072">
        <dgm:presLayoutVars>
          <dgm:bulletEnabled val="1"/>
        </dgm:presLayoutVars>
      </dgm:prSet>
      <dgm:spPr/>
      <dgm:t>
        <a:bodyPr/>
        <a:lstStyle/>
        <a:p>
          <a:endParaRPr lang="es-CO"/>
        </a:p>
      </dgm:t>
    </dgm:pt>
  </dgm:ptLst>
  <dgm:cxnLst>
    <dgm:cxn modelId="{0E8B6575-2FAB-4CF4-BAE6-A08A8BD050D0}" type="presOf" srcId="{BD3111FD-A15D-4484-B377-00D37F22E012}" destId="{E1710486-6788-47EF-A01F-F1DCEC2321C3}" srcOrd="0" destOrd="0" presId="urn:microsoft.com/office/officeart/2005/8/layout/arrow2"/>
    <dgm:cxn modelId="{93F86A98-EE66-42FE-AA4E-F6D38053A8C8}" srcId="{14BF6735-DA61-479E-8412-C4A1089A0DC9}" destId="{1F62A013-85CD-4FE0-871A-0B1D5249B042}" srcOrd="3" destOrd="0" parTransId="{56986041-FF5C-4C59-8B30-8630B5158FBE}" sibTransId="{FE5DCA8B-AD59-47F7-A813-BAA98999A1D6}"/>
    <dgm:cxn modelId="{CB99170A-FE7B-403F-A1D9-8A0DFBBA67AE}" type="presOf" srcId="{14BF6735-DA61-479E-8412-C4A1089A0DC9}" destId="{C753E5E3-03FD-4F5C-9E57-B5F916E58A91}" srcOrd="0" destOrd="0" presId="urn:microsoft.com/office/officeart/2005/8/layout/arrow2"/>
    <dgm:cxn modelId="{747A0283-727F-4C90-A68F-92F37F6E404F}" type="presOf" srcId="{E1F12E5F-E0B8-4258-89E0-334BCC2EFFFC}" destId="{C50AD900-689C-474F-A5A7-F15CF885EDD1}" srcOrd="0" destOrd="0" presId="urn:microsoft.com/office/officeart/2005/8/layout/arrow2"/>
    <dgm:cxn modelId="{8FD969C5-31DC-4A3A-94ED-63AAAB2B9835}" type="presOf" srcId="{1F62A013-85CD-4FE0-871A-0B1D5249B042}" destId="{DE30BCF5-C23E-4CBA-8347-2273D9EF84CA}" srcOrd="0" destOrd="0" presId="urn:microsoft.com/office/officeart/2005/8/layout/arrow2"/>
    <dgm:cxn modelId="{63AECC27-8852-4481-97DB-283283770A88}" srcId="{14BF6735-DA61-479E-8412-C4A1089A0DC9}" destId="{76799D3A-85DE-451B-8B0F-35CE502DD45D}" srcOrd="2" destOrd="0" parTransId="{15FFCDA4-E306-4EB0-8A8E-FEF0FB3AF39D}" sibTransId="{9B63C823-8692-41D1-9C16-765062CC143E}"/>
    <dgm:cxn modelId="{42001632-C3EA-4E8B-BD7D-BDBADF02D7D5}" type="presOf" srcId="{76799D3A-85DE-451B-8B0F-35CE502DD45D}" destId="{C89131C5-63C8-4236-8BE2-C0AAC1FB3486}" srcOrd="0" destOrd="0" presId="urn:microsoft.com/office/officeart/2005/8/layout/arrow2"/>
    <dgm:cxn modelId="{C3236029-BBA1-4D6A-BA49-3847C3DC23CA}" srcId="{14BF6735-DA61-479E-8412-C4A1089A0DC9}" destId="{E1F12E5F-E0B8-4258-89E0-334BCC2EFFFC}" srcOrd="1" destOrd="0" parTransId="{C45DEE27-FB3A-4F10-84B1-FB8E0EA4114C}" sibTransId="{6DB30336-A1E6-48A8-9795-2208CB04283C}"/>
    <dgm:cxn modelId="{0A641FCA-FA52-4F7C-BBFD-65FEE3EB4370}" srcId="{14BF6735-DA61-479E-8412-C4A1089A0DC9}" destId="{BD3111FD-A15D-4484-B377-00D37F22E012}" srcOrd="0" destOrd="0" parTransId="{DEA629C8-47E0-4B46-B0B7-9EADF53E9E20}" sibTransId="{3BA62228-9C1E-4B2C-AB71-27EF771FD8F5}"/>
    <dgm:cxn modelId="{A6533E5D-4FEF-45BA-BD5A-BBD7B521580E}" type="presParOf" srcId="{C753E5E3-03FD-4F5C-9E57-B5F916E58A91}" destId="{E9E876CC-604F-4230-AE03-B9E08E2C5F1D}" srcOrd="0" destOrd="0" presId="urn:microsoft.com/office/officeart/2005/8/layout/arrow2"/>
    <dgm:cxn modelId="{FEB89F8F-7746-4EFF-A21E-1F3966181C80}" type="presParOf" srcId="{C753E5E3-03FD-4F5C-9E57-B5F916E58A91}" destId="{EC6B24AB-DD34-401F-9787-4AB98B166240}" srcOrd="1" destOrd="0" presId="urn:microsoft.com/office/officeart/2005/8/layout/arrow2"/>
    <dgm:cxn modelId="{D1619E2A-F045-4979-8236-7A1758B7F226}" type="presParOf" srcId="{EC6B24AB-DD34-401F-9787-4AB98B166240}" destId="{ED01E23B-1A93-4147-82E5-B9B8E1E773C8}" srcOrd="0" destOrd="0" presId="urn:microsoft.com/office/officeart/2005/8/layout/arrow2"/>
    <dgm:cxn modelId="{83C2C68A-DAC0-4DD0-BDC7-52273A5E37B5}" type="presParOf" srcId="{EC6B24AB-DD34-401F-9787-4AB98B166240}" destId="{E1710486-6788-47EF-A01F-F1DCEC2321C3}" srcOrd="1" destOrd="0" presId="urn:microsoft.com/office/officeart/2005/8/layout/arrow2"/>
    <dgm:cxn modelId="{F14FD78A-A907-4FAC-B369-2B6DB3BDB777}" type="presParOf" srcId="{EC6B24AB-DD34-401F-9787-4AB98B166240}" destId="{16236121-B008-4AC2-99EE-8F7F5A4AD68D}" srcOrd="2" destOrd="0" presId="urn:microsoft.com/office/officeart/2005/8/layout/arrow2"/>
    <dgm:cxn modelId="{A358D901-9523-49CF-A4C1-55F1C3F23193}" type="presParOf" srcId="{EC6B24AB-DD34-401F-9787-4AB98B166240}" destId="{C50AD900-689C-474F-A5A7-F15CF885EDD1}" srcOrd="3" destOrd="0" presId="urn:microsoft.com/office/officeart/2005/8/layout/arrow2"/>
    <dgm:cxn modelId="{DBB4126C-5B32-47E2-9631-9136C9D55F6B}" type="presParOf" srcId="{EC6B24AB-DD34-401F-9787-4AB98B166240}" destId="{51FEC535-90BF-4658-8DB1-76523705A01B}" srcOrd="4" destOrd="0" presId="urn:microsoft.com/office/officeart/2005/8/layout/arrow2"/>
    <dgm:cxn modelId="{7029D974-39A3-4A8A-BEBC-52D0EBE0A0BF}" type="presParOf" srcId="{EC6B24AB-DD34-401F-9787-4AB98B166240}" destId="{C89131C5-63C8-4236-8BE2-C0AAC1FB3486}" srcOrd="5" destOrd="0" presId="urn:microsoft.com/office/officeart/2005/8/layout/arrow2"/>
    <dgm:cxn modelId="{0075EA0F-7DCC-47EC-B972-CAA95FA15855}" type="presParOf" srcId="{EC6B24AB-DD34-401F-9787-4AB98B166240}" destId="{752A215A-2CB1-4F02-AFEA-095345E4BAA5}" srcOrd="6" destOrd="0" presId="urn:microsoft.com/office/officeart/2005/8/layout/arrow2"/>
    <dgm:cxn modelId="{6E53319E-2A53-4D33-9FD6-C6EF003D5166}" type="presParOf" srcId="{EC6B24AB-DD34-401F-9787-4AB98B166240}" destId="{DE30BCF5-C23E-4CBA-8347-2273D9EF84CA}"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FB0AC0-1F5A-4A3A-B097-3CA5D30A322C}"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es-ES"/>
        </a:p>
      </dgm:t>
    </dgm:pt>
    <dgm:pt modelId="{A20841A3-9B52-4FA8-86D1-69D37654E73E}">
      <dgm:prSet phldrT="[Texto]"/>
      <dgm:spPr/>
      <dgm:t>
        <a:bodyPr/>
        <a:lstStyle/>
        <a:p>
          <a:r>
            <a:rPr lang="es-ES" dirty="0" smtClean="0"/>
            <a:t>Gestión de la Cooperación Sur-Sur (CSS) y Triangular (CT) </a:t>
          </a:r>
          <a:endParaRPr lang="es-ES" dirty="0"/>
        </a:p>
      </dgm:t>
    </dgm:pt>
    <dgm:pt modelId="{4F4A400D-9BA8-4599-B066-9CFF72ABF5F3}" type="parTrans" cxnId="{C1F494B0-778A-46D4-973D-B5ABD6339328}">
      <dgm:prSet/>
      <dgm:spPr/>
      <dgm:t>
        <a:bodyPr/>
        <a:lstStyle/>
        <a:p>
          <a:endParaRPr lang="es-ES"/>
        </a:p>
      </dgm:t>
    </dgm:pt>
    <dgm:pt modelId="{1B92C176-A68D-45EA-982C-35DBF3456FD7}" type="sibTrans" cxnId="{C1F494B0-778A-46D4-973D-B5ABD6339328}">
      <dgm:prSet/>
      <dgm:spPr/>
      <dgm:t>
        <a:bodyPr/>
        <a:lstStyle/>
        <a:p>
          <a:endParaRPr lang="es-ES"/>
        </a:p>
      </dgm:t>
    </dgm:pt>
    <dgm:pt modelId="{DEBD2AD3-DD41-4E61-B548-6D0DA530D95A}">
      <dgm:prSet phldrT="[Texto]"/>
      <dgm:spPr/>
      <dgm:t>
        <a:bodyPr/>
        <a:lstStyle/>
        <a:p>
          <a:r>
            <a:rPr lang="es-ES" dirty="0" smtClean="0"/>
            <a:t>Homogenización y documentación de la metodología de intervención en CSS y CT </a:t>
          </a:r>
          <a:endParaRPr lang="es-ES" dirty="0"/>
        </a:p>
      </dgm:t>
    </dgm:pt>
    <dgm:pt modelId="{F88153C8-9323-4198-B4CF-9C04F9316283}" type="parTrans" cxnId="{FBD66ACE-19CF-476B-9CF8-1A75D165312A}">
      <dgm:prSet/>
      <dgm:spPr/>
      <dgm:t>
        <a:bodyPr/>
        <a:lstStyle/>
        <a:p>
          <a:endParaRPr lang="es-ES"/>
        </a:p>
      </dgm:t>
    </dgm:pt>
    <dgm:pt modelId="{821BE158-58BE-49C6-88BF-E5EE13B4F596}" type="sibTrans" cxnId="{FBD66ACE-19CF-476B-9CF8-1A75D165312A}">
      <dgm:prSet/>
      <dgm:spPr/>
      <dgm:t>
        <a:bodyPr/>
        <a:lstStyle/>
        <a:p>
          <a:endParaRPr lang="es-ES"/>
        </a:p>
      </dgm:t>
    </dgm:pt>
    <dgm:pt modelId="{51B8E69C-1DD2-4703-92D1-A0CCC09A8BCA}">
      <dgm:prSet phldrT="[Texto]"/>
      <dgm:spPr/>
      <dgm:t>
        <a:bodyPr/>
        <a:lstStyle/>
        <a:p>
          <a:r>
            <a:rPr lang="es-ES" dirty="0" smtClean="0"/>
            <a:t>Documentación y monitoreo de programas bilaterales, estrategias regionales y alianzas estratégicas </a:t>
          </a:r>
          <a:endParaRPr lang="es-ES" dirty="0"/>
        </a:p>
      </dgm:t>
    </dgm:pt>
    <dgm:pt modelId="{720E47CB-20BE-4B7D-B422-29F654A2DFE5}" type="parTrans" cxnId="{BDFAF71A-C629-4D62-9576-3608B540EC09}">
      <dgm:prSet/>
      <dgm:spPr/>
      <dgm:t>
        <a:bodyPr/>
        <a:lstStyle/>
        <a:p>
          <a:endParaRPr lang="es-ES"/>
        </a:p>
      </dgm:t>
    </dgm:pt>
    <dgm:pt modelId="{0B472DED-9910-4F6C-BF73-584D2A46F944}" type="sibTrans" cxnId="{BDFAF71A-C629-4D62-9576-3608B540EC09}">
      <dgm:prSet/>
      <dgm:spPr/>
      <dgm:t>
        <a:bodyPr/>
        <a:lstStyle/>
        <a:p>
          <a:endParaRPr lang="es-ES"/>
        </a:p>
      </dgm:t>
    </dgm:pt>
    <dgm:pt modelId="{6CC22174-392E-4B9D-B2D5-E1871E778E93}">
      <dgm:prSet phldrT="[Texto]"/>
      <dgm:spPr/>
      <dgm:t>
        <a:bodyPr/>
        <a:lstStyle/>
        <a:p>
          <a:r>
            <a:rPr lang="es-ES" dirty="0" smtClean="0"/>
            <a:t>Logros de la Cooperación Sur-Sur (CSS) y Triangular (CT)</a:t>
          </a:r>
          <a:endParaRPr lang="es-ES" dirty="0"/>
        </a:p>
      </dgm:t>
    </dgm:pt>
    <dgm:pt modelId="{2A9CD5DF-970A-46CB-A5A8-1AE631318441}" type="parTrans" cxnId="{CB900063-C739-4BBE-A3DD-FF10F5621588}">
      <dgm:prSet/>
      <dgm:spPr/>
      <dgm:t>
        <a:bodyPr/>
        <a:lstStyle/>
        <a:p>
          <a:endParaRPr lang="es-ES"/>
        </a:p>
      </dgm:t>
    </dgm:pt>
    <dgm:pt modelId="{1CA3E227-F1AC-4EF1-867F-3EB3E32E276A}" type="sibTrans" cxnId="{CB900063-C739-4BBE-A3DD-FF10F5621588}">
      <dgm:prSet/>
      <dgm:spPr/>
      <dgm:t>
        <a:bodyPr/>
        <a:lstStyle/>
        <a:p>
          <a:endParaRPr lang="es-ES"/>
        </a:p>
      </dgm:t>
    </dgm:pt>
    <dgm:pt modelId="{3CC26B8E-2829-49A9-B613-D72BFC67ECB1}">
      <dgm:prSet phldrT="[Texto]"/>
      <dgm:spPr/>
      <dgm:t>
        <a:bodyPr/>
        <a:lstStyle/>
        <a:p>
          <a:r>
            <a:rPr lang="es-ES" dirty="0" smtClean="0"/>
            <a:t>Evaluación de programas bilateral y estrategias regionales</a:t>
          </a:r>
        </a:p>
      </dgm:t>
    </dgm:pt>
    <dgm:pt modelId="{0E476A6A-1861-4F06-89E5-72A4C1A9A7BC}" type="parTrans" cxnId="{F816D82D-562D-4971-BFBA-6FF81DD57F2F}">
      <dgm:prSet/>
      <dgm:spPr/>
      <dgm:t>
        <a:bodyPr/>
        <a:lstStyle/>
        <a:p>
          <a:endParaRPr lang="es-ES"/>
        </a:p>
      </dgm:t>
    </dgm:pt>
    <dgm:pt modelId="{95B5DC0B-90EF-4C1D-8589-F54AA5DC202C}" type="sibTrans" cxnId="{F816D82D-562D-4971-BFBA-6FF81DD57F2F}">
      <dgm:prSet/>
      <dgm:spPr/>
      <dgm:t>
        <a:bodyPr/>
        <a:lstStyle/>
        <a:p>
          <a:endParaRPr lang="es-ES"/>
        </a:p>
      </dgm:t>
    </dgm:pt>
    <dgm:pt modelId="{FC4C55CD-D1B1-498F-82C9-0566066B06D4}">
      <dgm:prSet phldrT="[Texto]"/>
      <dgm:spPr/>
      <dgm:t>
        <a:bodyPr/>
        <a:lstStyle/>
        <a:p>
          <a:r>
            <a:rPr lang="es-ES" dirty="0" smtClean="0"/>
            <a:t>Sistematización de programas bilaterales y estrategias regionales </a:t>
          </a:r>
          <a:endParaRPr lang="es-ES" dirty="0"/>
        </a:p>
      </dgm:t>
    </dgm:pt>
    <dgm:pt modelId="{5F03606A-7594-42E4-AFDA-06BEF41F71A2}" type="parTrans" cxnId="{EB39E652-69E0-4C70-8E1B-CB0CDE01F531}">
      <dgm:prSet/>
      <dgm:spPr/>
      <dgm:t>
        <a:bodyPr/>
        <a:lstStyle/>
        <a:p>
          <a:endParaRPr lang="es-ES"/>
        </a:p>
      </dgm:t>
    </dgm:pt>
    <dgm:pt modelId="{20FE003F-3B18-4CEE-B525-FEC324D0F2B0}" type="sibTrans" cxnId="{EB39E652-69E0-4C70-8E1B-CB0CDE01F531}">
      <dgm:prSet/>
      <dgm:spPr/>
      <dgm:t>
        <a:bodyPr/>
        <a:lstStyle/>
        <a:p>
          <a:endParaRPr lang="es-ES"/>
        </a:p>
      </dgm:t>
    </dgm:pt>
    <dgm:pt modelId="{E3B6F239-A5D0-4F6D-9270-1BCF86D726DB}">
      <dgm:prSet phldrT="[Texto]"/>
      <dgm:spPr/>
      <dgm:t>
        <a:bodyPr/>
        <a:lstStyle/>
        <a:p>
          <a:r>
            <a:rPr lang="es-CO" b="1" i="1" u="none" dirty="0" smtClean="0"/>
            <a:t>Documentación de experiencias con alto impacto en procesos de desarrollo para potenciar CSS y CT</a:t>
          </a:r>
          <a:endParaRPr lang="es-ES" b="1" i="1" u="none" dirty="0" smtClean="0"/>
        </a:p>
      </dgm:t>
    </dgm:pt>
    <dgm:pt modelId="{0A03BD98-F5EC-4016-B28C-A14BC7370092}" type="parTrans" cxnId="{88DC64AE-F1CC-419F-A22B-F7531A419138}">
      <dgm:prSet/>
      <dgm:spPr/>
      <dgm:t>
        <a:bodyPr/>
        <a:lstStyle/>
        <a:p>
          <a:endParaRPr lang="es-ES"/>
        </a:p>
      </dgm:t>
    </dgm:pt>
    <dgm:pt modelId="{1EB700FE-30A8-4F3C-A78E-56F1509E8D29}" type="sibTrans" cxnId="{88DC64AE-F1CC-419F-A22B-F7531A419138}">
      <dgm:prSet/>
      <dgm:spPr/>
      <dgm:t>
        <a:bodyPr/>
        <a:lstStyle/>
        <a:p>
          <a:endParaRPr lang="es-ES"/>
        </a:p>
      </dgm:t>
    </dgm:pt>
    <dgm:pt modelId="{4A3D74DF-0F7E-4D74-80D9-7525C19F4A82}">
      <dgm:prSet phldrT="[Texto]"/>
      <dgm:spPr/>
      <dgm:t>
        <a:bodyPr/>
        <a:lstStyle/>
        <a:p>
          <a:r>
            <a:rPr lang="es-ES" dirty="0" smtClean="0"/>
            <a:t>Circulación de conocimiento sobre CSS y CT </a:t>
          </a:r>
        </a:p>
      </dgm:t>
    </dgm:pt>
    <dgm:pt modelId="{26A827A6-BBAC-464C-903C-ADD6FB5B0F34}" type="parTrans" cxnId="{6DAD756C-D63D-4C02-B544-EE14B3C5F62D}">
      <dgm:prSet/>
      <dgm:spPr/>
      <dgm:t>
        <a:bodyPr/>
        <a:lstStyle/>
        <a:p>
          <a:endParaRPr lang="es-ES"/>
        </a:p>
      </dgm:t>
    </dgm:pt>
    <dgm:pt modelId="{C4681F9C-0309-4AF3-8220-2431268E21EB}" type="sibTrans" cxnId="{6DAD756C-D63D-4C02-B544-EE14B3C5F62D}">
      <dgm:prSet/>
      <dgm:spPr/>
      <dgm:t>
        <a:bodyPr/>
        <a:lstStyle/>
        <a:p>
          <a:endParaRPr lang="es-ES"/>
        </a:p>
      </dgm:t>
    </dgm:pt>
    <dgm:pt modelId="{ECB6FAE5-4DC3-46F7-B5CF-274D99F0D81D}" type="pres">
      <dgm:prSet presAssocID="{33FB0AC0-1F5A-4A3A-B097-3CA5D30A322C}" presName="diagram" presStyleCnt="0">
        <dgm:presLayoutVars>
          <dgm:chPref val="1"/>
          <dgm:dir/>
          <dgm:animOne val="branch"/>
          <dgm:animLvl val="lvl"/>
          <dgm:resizeHandles val="exact"/>
        </dgm:presLayoutVars>
      </dgm:prSet>
      <dgm:spPr/>
      <dgm:t>
        <a:bodyPr/>
        <a:lstStyle/>
        <a:p>
          <a:endParaRPr lang="es-ES"/>
        </a:p>
      </dgm:t>
    </dgm:pt>
    <dgm:pt modelId="{3266BC48-2775-4AC9-A75C-CD8718EAB38F}" type="pres">
      <dgm:prSet presAssocID="{A20841A3-9B52-4FA8-86D1-69D37654E73E}" presName="root1" presStyleCnt="0"/>
      <dgm:spPr/>
      <dgm:t>
        <a:bodyPr/>
        <a:lstStyle/>
        <a:p>
          <a:endParaRPr lang="es-CO"/>
        </a:p>
      </dgm:t>
    </dgm:pt>
    <dgm:pt modelId="{FEB0DD90-FF89-4881-8DF2-364365EF3B7B}" type="pres">
      <dgm:prSet presAssocID="{A20841A3-9B52-4FA8-86D1-69D37654E73E}" presName="LevelOneTextNode" presStyleLbl="node0" presStyleIdx="0" presStyleCnt="2">
        <dgm:presLayoutVars>
          <dgm:chPref val="3"/>
        </dgm:presLayoutVars>
      </dgm:prSet>
      <dgm:spPr/>
      <dgm:t>
        <a:bodyPr/>
        <a:lstStyle/>
        <a:p>
          <a:endParaRPr lang="es-CO"/>
        </a:p>
      </dgm:t>
    </dgm:pt>
    <dgm:pt modelId="{8AF6A64B-E28B-44C7-AC57-2D503815D644}" type="pres">
      <dgm:prSet presAssocID="{A20841A3-9B52-4FA8-86D1-69D37654E73E}" presName="level2hierChild" presStyleCnt="0"/>
      <dgm:spPr/>
      <dgm:t>
        <a:bodyPr/>
        <a:lstStyle/>
        <a:p>
          <a:endParaRPr lang="es-CO"/>
        </a:p>
      </dgm:t>
    </dgm:pt>
    <dgm:pt modelId="{C6D76F26-9E9E-4A5C-98BB-4F1C34592672}" type="pres">
      <dgm:prSet presAssocID="{F88153C8-9323-4198-B4CF-9C04F9316283}" presName="conn2-1" presStyleLbl="parChTrans1D2" presStyleIdx="0" presStyleCnt="6"/>
      <dgm:spPr/>
      <dgm:t>
        <a:bodyPr/>
        <a:lstStyle/>
        <a:p>
          <a:endParaRPr lang="es-ES"/>
        </a:p>
      </dgm:t>
    </dgm:pt>
    <dgm:pt modelId="{0D3E3645-6F90-43EF-B60D-0E13BB0C13F3}" type="pres">
      <dgm:prSet presAssocID="{F88153C8-9323-4198-B4CF-9C04F9316283}" presName="connTx" presStyleLbl="parChTrans1D2" presStyleIdx="0" presStyleCnt="6"/>
      <dgm:spPr/>
      <dgm:t>
        <a:bodyPr/>
        <a:lstStyle/>
        <a:p>
          <a:endParaRPr lang="es-ES"/>
        </a:p>
      </dgm:t>
    </dgm:pt>
    <dgm:pt modelId="{F241D587-FA62-42B9-947B-5A9F17FAAAF8}" type="pres">
      <dgm:prSet presAssocID="{DEBD2AD3-DD41-4E61-B548-6D0DA530D95A}" presName="root2" presStyleCnt="0"/>
      <dgm:spPr/>
      <dgm:t>
        <a:bodyPr/>
        <a:lstStyle/>
        <a:p>
          <a:endParaRPr lang="es-ES"/>
        </a:p>
      </dgm:t>
    </dgm:pt>
    <dgm:pt modelId="{99E43C0C-C1DA-489B-87DB-C636946C2013}" type="pres">
      <dgm:prSet presAssocID="{DEBD2AD3-DD41-4E61-B548-6D0DA530D95A}" presName="LevelTwoTextNode" presStyleLbl="node2" presStyleIdx="0" presStyleCnt="6">
        <dgm:presLayoutVars>
          <dgm:chPref val="3"/>
        </dgm:presLayoutVars>
      </dgm:prSet>
      <dgm:spPr/>
      <dgm:t>
        <a:bodyPr/>
        <a:lstStyle/>
        <a:p>
          <a:endParaRPr lang="es-ES"/>
        </a:p>
      </dgm:t>
    </dgm:pt>
    <dgm:pt modelId="{6AFC486D-43CF-4C4B-BB42-299E684A9AA3}" type="pres">
      <dgm:prSet presAssocID="{DEBD2AD3-DD41-4E61-B548-6D0DA530D95A}" presName="level3hierChild" presStyleCnt="0"/>
      <dgm:spPr/>
      <dgm:t>
        <a:bodyPr/>
        <a:lstStyle/>
        <a:p>
          <a:endParaRPr lang="es-ES"/>
        </a:p>
      </dgm:t>
    </dgm:pt>
    <dgm:pt modelId="{298AE84F-52A6-4864-AE72-FF954F8693C1}" type="pres">
      <dgm:prSet presAssocID="{720E47CB-20BE-4B7D-B422-29F654A2DFE5}" presName="conn2-1" presStyleLbl="parChTrans1D2" presStyleIdx="1" presStyleCnt="6"/>
      <dgm:spPr/>
      <dgm:t>
        <a:bodyPr/>
        <a:lstStyle/>
        <a:p>
          <a:endParaRPr lang="es-ES"/>
        </a:p>
      </dgm:t>
    </dgm:pt>
    <dgm:pt modelId="{DA34B2DF-CAED-4D3F-9888-461333E97D39}" type="pres">
      <dgm:prSet presAssocID="{720E47CB-20BE-4B7D-B422-29F654A2DFE5}" presName="connTx" presStyleLbl="parChTrans1D2" presStyleIdx="1" presStyleCnt="6"/>
      <dgm:spPr/>
      <dgm:t>
        <a:bodyPr/>
        <a:lstStyle/>
        <a:p>
          <a:endParaRPr lang="es-ES"/>
        </a:p>
      </dgm:t>
    </dgm:pt>
    <dgm:pt modelId="{BE1A1441-370A-49EB-8CD3-7BA547B675C2}" type="pres">
      <dgm:prSet presAssocID="{51B8E69C-1DD2-4703-92D1-A0CCC09A8BCA}" presName="root2" presStyleCnt="0"/>
      <dgm:spPr/>
      <dgm:t>
        <a:bodyPr/>
        <a:lstStyle/>
        <a:p>
          <a:endParaRPr lang="es-ES"/>
        </a:p>
      </dgm:t>
    </dgm:pt>
    <dgm:pt modelId="{9A33D0DA-D2FA-480A-A383-17AD7B615CA7}" type="pres">
      <dgm:prSet presAssocID="{51B8E69C-1DD2-4703-92D1-A0CCC09A8BCA}" presName="LevelTwoTextNode" presStyleLbl="node2" presStyleIdx="1" presStyleCnt="6">
        <dgm:presLayoutVars>
          <dgm:chPref val="3"/>
        </dgm:presLayoutVars>
      </dgm:prSet>
      <dgm:spPr/>
      <dgm:t>
        <a:bodyPr/>
        <a:lstStyle/>
        <a:p>
          <a:endParaRPr lang="es-ES"/>
        </a:p>
      </dgm:t>
    </dgm:pt>
    <dgm:pt modelId="{917C5C2F-729E-4F31-86A0-D660E718A45A}" type="pres">
      <dgm:prSet presAssocID="{51B8E69C-1DD2-4703-92D1-A0CCC09A8BCA}" presName="level3hierChild" presStyleCnt="0"/>
      <dgm:spPr/>
      <dgm:t>
        <a:bodyPr/>
        <a:lstStyle/>
        <a:p>
          <a:endParaRPr lang="es-ES"/>
        </a:p>
      </dgm:t>
    </dgm:pt>
    <dgm:pt modelId="{62691F0C-28AE-43A8-B070-4BE67ECB3857}" type="pres">
      <dgm:prSet presAssocID="{5F03606A-7594-42E4-AFDA-06BEF41F71A2}" presName="conn2-1" presStyleLbl="parChTrans1D2" presStyleIdx="2" presStyleCnt="6"/>
      <dgm:spPr/>
      <dgm:t>
        <a:bodyPr/>
        <a:lstStyle/>
        <a:p>
          <a:endParaRPr lang="es-ES"/>
        </a:p>
      </dgm:t>
    </dgm:pt>
    <dgm:pt modelId="{C5DAA6E7-2B0D-47F7-97CF-6D77D171A295}" type="pres">
      <dgm:prSet presAssocID="{5F03606A-7594-42E4-AFDA-06BEF41F71A2}" presName="connTx" presStyleLbl="parChTrans1D2" presStyleIdx="2" presStyleCnt="6"/>
      <dgm:spPr/>
      <dgm:t>
        <a:bodyPr/>
        <a:lstStyle/>
        <a:p>
          <a:endParaRPr lang="es-ES"/>
        </a:p>
      </dgm:t>
    </dgm:pt>
    <dgm:pt modelId="{276F34A8-6561-4214-92CC-419C6C208115}" type="pres">
      <dgm:prSet presAssocID="{FC4C55CD-D1B1-498F-82C9-0566066B06D4}" presName="root2" presStyleCnt="0"/>
      <dgm:spPr/>
      <dgm:t>
        <a:bodyPr/>
        <a:lstStyle/>
        <a:p>
          <a:endParaRPr lang="es-ES"/>
        </a:p>
      </dgm:t>
    </dgm:pt>
    <dgm:pt modelId="{7E74764F-9824-4E2F-99FC-EE3ED81B3F50}" type="pres">
      <dgm:prSet presAssocID="{FC4C55CD-D1B1-498F-82C9-0566066B06D4}" presName="LevelTwoTextNode" presStyleLbl="node2" presStyleIdx="2" presStyleCnt="6">
        <dgm:presLayoutVars>
          <dgm:chPref val="3"/>
        </dgm:presLayoutVars>
      </dgm:prSet>
      <dgm:spPr/>
      <dgm:t>
        <a:bodyPr/>
        <a:lstStyle/>
        <a:p>
          <a:endParaRPr lang="es-ES"/>
        </a:p>
      </dgm:t>
    </dgm:pt>
    <dgm:pt modelId="{83F7794B-5F2E-4EF3-B81A-75C525567595}" type="pres">
      <dgm:prSet presAssocID="{FC4C55CD-D1B1-498F-82C9-0566066B06D4}" presName="level3hierChild" presStyleCnt="0"/>
      <dgm:spPr/>
      <dgm:t>
        <a:bodyPr/>
        <a:lstStyle/>
        <a:p>
          <a:endParaRPr lang="es-ES"/>
        </a:p>
      </dgm:t>
    </dgm:pt>
    <dgm:pt modelId="{A8FFCD12-B07F-43D2-B7E2-C1D5442A50EF}" type="pres">
      <dgm:prSet presAssocID="{6CC22174-392E-4B9D-B2D5-E1871E778E93}" presName="root1" presStyleCnt="0"/>
      <dgm:spPr/>
      <dgm:t>
        <a:bodyPr/>
        <a:lstStyle/>
        <a:p>
          <a:endParaRPr lang="es-CO"/>
        </a:p>
      </dgm:t>
    </dgm:pt>
    <dgm:pt modelId="{21EA2331-27A0-496B-9ECC-579AE0692B58}" type="pres">
      <dgm:prSet presAssocID="{6CC22174-392E-4B9D-B2D5-E1871E778E93}" presName="LevelOneTextNode" presStyleLbl="node0" presStyleIdx="1" presStyleCnt="2">
        <dgm:presLayoutVars>
          <dgm:chPref val="3"/>
        </dgm:presLayoutVars>
      </dgm:prSet>
      <dgm:spPr/>
      <dgm:t>
        <a:bodyPr/>
        <a:lstStyle/>
        <a:p>
          <a:endParaRPr lang="es-CO"/>
        </a:p>
      </dgm:t>
    </dgm:pt>
    <dgm:pt modelId="{09C00D8F-FCF8-425F-B072-6F3B1404FC75}" type="pres">
      <dgm:prSet presAssocID="{6CC22174-392E-4B9D-B2D5-E1871E778E93}" presName="level2hierChild" presStyleCnt="0"/>
      <dgm:spPr/>
      <dgm:t>
        <a:bodyPr/>
        <a:lstStyle/>
        <a:p>
          <a:endParaRPr lang="es-CO"/>
        </a:p>
      </dgm:t>
    </dgm:pt>
    <dgm:pt modelId="{DF15ABCF-65E7-4149-B2D1-D3F91F2BE159}" type="pres">
      <dgm:prSet presAssocID="{0E476A6A-1861-4F06-89E5-72A4C1A9A7BC}" presName="conn2-1" presStyleLbl="parChTrans1D2" presStyleIdx="3" presStyleCnt="6"/>
      <dgm:spPr/>
      <dgm:t>
        <a:bodyPr/>
        <a:lstStyle/>
        <a:p>
          <a:endParaRPr lang="es-ES"/>
        </a:p>
      </dgm:t>
    </dgm:pt>
    <dgm:pt modelId="{366EA938-F74B-4D0F-9216-6FE73EFB46CC}" type="pres">
      <dgm:prSet presAssocID="{0E476A6A-1861-4F06-89E5-72A4C1A9A7BC}" presName="connTx" presStyleLbl="parChTrans1D2" presStyleIdx="3" presStyleCnt="6"/>
      <dgm:spPr/>
      <dgm:t>
        <a:bodyPr/>
        <a:lstStyle/>
        <a:p>
          <a:endParaRPr lang="es-ES"/>
        </a:p>
      </dgm:t>
    </dgm:pt>
    <dgm:pt modelId="{268E3775-33FA-4F42-BA98-3E55D8891C24}" type="pres">
      <dgm:prSet presAssocID="{3CC26B8E-2829-49A9-B613-D72BFC67ECB1}" presName="root2" presStyleCnt="0"/>
      <dgm:spPr/>
      <dgm:t>
        <a:bodyPr/>
        <a:lstStyle/>
        <a:p>
          <a:endParaRPr lang="es-ES"/>
        </a:p>
      </dgm:t>
    </dgm:pt>
    <dgm:pt modelId="{CC01E70E-A90E-4CA9-8D95-429BB674B3F2}" type="pres">
      <dgm:prSet presAssocID="{3CC26B8E-2829-49A9-B613-D72BFC67ECB1}" presName="LevelTwoTextNode" presStyleLbl="node2" presStyleIdx="3" presStyleCnt="6">
        <dgm:presLayoutVars>
          <dgm:chPref val="3"/>
        </dgm:presLayoutVars>
      </dgm:prSet>
      <dgm:spPr/>
      <dgm:t>
        <a:bodyPr/>
        <a:lstStyle/>
        <a:p>
          <a:endParaRPr lang="es-ES"/>
        </a:p>
      </dgm:t>
    </dgm:pt>
    <dgm:pt modelId="{7696E636-958D-4EDC-9DCB-EDD02ADFCD6A}" type="pres">
      <dgm:prSet presAssocID="{3CC26B8E-2829-49A9-B613-D72BFC67ECB1}" presName="level3hierChild" presStyleCnt="0"/>
      <dgm:spPr/>
      <dgm:t>
        <a:bodyPr/>
        <a:lstStyle/>
        <a:p>
          <a:endParaRPr lang="es-ES"/>
        </a:p>
      </dgm:t>
    </dgm:pt>
    <dgm:pt modelId="{4F1A1A46-2A4A-4061-9B5D-85C938E7D21C}" type="pres">
      <dgm:prSet presAssocID="{0A03BD98-F5EC-4016-B28C-A14BC7370092}" presName="conn2-1" presStyleLbl="parChTrans1D2" presStyleIdx="4" presStyleCnt="6"/>
      <dgm:spPr/>
      <dgm:t>
        <a:bodyPr/>
        <a:lstStyle/>
        <a:p>
          <a:endParaRPr lang="es-ES"/>
        </a:p>
      </dgm:t>
    </dgm:pt>
    <dgm:pt modelId="{600C852A-3180-4B53-AAA0-6B01289C0FE8}" type="pres">
      <dgm:prSet presAssocID="{0A03BD98-F5EC-4016-B28C-A14BC7370092}" presName="connTx" presStyleLbl="parChTrans1D2" presStyleIdx="4" presStyleCnt="6"/>
      <dgm:spPr/>
      <dgm:t>
        <a:bodyPr/>
        <a:lstStyle/>
        <a:p>
          <a:endParaRPr lang="es-ES"/>
        </a:p>
      </dgm:t>
    </dgm:pt>
    <dgm:pt modelId="{8745D1F9-B1FF-4D06-81BC-2F74CC8DFC79}" type="pres">
      <dgm:prSet presAssocID="{E3B6F239-A5D0-4F6D-9270-1BCF86D726DB}" presName="root2" presStyleCnt="0"/>
      <dgm:spPr/>
      <dgm:t>
        <a:bodyPr/>
        <a:lstStyle/>
        <a:p>
          <a:endParaRPr lang="es-ES"/>
        </a:p>
      </dgm:t>
    </dgm:pt>
    <dgm:pt modelId="{6A9C1207-02FE-4E1E-81C6-E469B871A7D0}" type="pres">
      <dgm:prSet presAssocID="{E3B6F239-A5D0-4F6D-9270-1BCF86D726DB}" presName="LevelTwoTextNode" presStyleLbl="node2" presStyleIdx="4" presStyleCnt="6">
        <dgm:presLayoutVars>
          <dgm:chPref val="3"/>
        </dgm:presLayoutVars>
      </dgm:prSet>
      <dgm:spPr/>
      <dgm:t>
        <a:bodyPr/>
        <a:lstStyle/>
        <a:p>
          <a:endParaRPr lang="es-ES"/>
        </a:p>
      </dgm:t>
    </dgm:pt>
    <dgm:pt modelId="{8AFCD6AB-3B21-4816-961C-EEA0994C7066}" type="pres">
      <dgm:prSet presAssocID="{E3B6F239-A5D0-4F6D-9270-1BCF86D726DB}" presName="level3hierChild" presStyleCnt="0"/>
      <dgm:spPr/>
      <dgm:t>
        <a:bodyPr/>
        <a:lstStyle/>
        <a:p>
          <a:endParaRPr lang="es-ES"/>
        </a:p>
      </dgm:t>
    </dgm:pt>
    <dgm:pt modelId="{C988A9CC-52F1-4583-A54A-BEC1707351FF}" type="pres">
      <dgm:prSet presAssocID="{26A827A6-BBAC-464C-903C-ADD6FB5B0F34}" presName="conn2-1" presStyleLbl="parChTrans1D2" presStyleIdx="5" presStyleCnt="6"/>
      <dgm:spPr/>
      <dgm:t>
        <a:bodyPr/>
        <a:lstStyle/>
        <a:p>
          <a:endParaRPr lang="es-ES"/>
        </a:p>
      </dgm:t>
    </dgm:pt>
    <dgm:pt modelId="{46A58E1D-39BD-45C7-8917-7B6263D9A1C5}" type="pres">
      <dgm:prSet presAssocID="{26A827A6-BBAC-464C-903C-ADD6FB5B0F34}" presName="connTx" presStyleLbl="parChTrans1D2" presStyleIdx="5" presStyleCnt="6"/>
      <dgm:spPr/>
      <dgm:t>
        <a:bodyPr/>
        <a:lstStyle/>
        <a:p>
          <a:endParaRPr lang="es-ES"/>
        </a:p>
      </dgm:t>
    </dgm:pt>
    <dgm:pt modelId="{91CCB105-AF1E-4F97-8A9C-1A9218FB46CD}" type="pres">
      <dgm:prSet presAssocID="{4A3D74DF-0F7E-4D74-80D9-7525C19F4A82}" presName="root2" presStyleCnt="0"/>
      <dgm:spPr/>
      <dgm:t>
        <a:bodyPr/>
        <a:lstStyle/>
        <a:p>
          <a:endParaRPr lang="es-ES"/>
        </a:p>
      </dgm:t>
    </dgm:pt>
    <dgm:pt modelId="{4E60B120-05F4-4044-9960-9DD935B997DF}" type="pres">
      <dgm:prSet presAssocID="{4A3D74DF-0F7E-4D74-80D9-7525C19F4A82}" presName="LevelTwoTextNode" presStyleLbl="node2" presStyleIdx="5" presStyleCnt="6">
        <dgm:presLayoutVars>
          <dgm:chPref val="3"/>
        </dgm:presLayoutVars>
      </dgm:prSet>
      <dgm:spPr/>
      <dgm:t>
        <a:bodyPr/>
        <a:lstStyle/>
        <a:p>
          <a:endParaRPr lang="es-ES"/>
        </a:p>
      </dgm:t>
    </dgm:pt>
    <dgm:pt modelId="{E87C2DB2-3251-46CE-ABF5-5121D9195B03}" type="pres">
      <dgm:prSet presAssocID="{4A3D74DF-0F7E-4D74-80D9-7525C19F4A82}" presName="level3hierChild" presStyleCnt="0"/>
      <dgm:spPr/>
      <dgm:t>
        <a:bodyPr/>
        <a:lstStyle/>
        <a:p>
          <a:endParaRPr lang="es-ES"/>
        </a:p>
      </dgm:t>
    </dgm:pt>
  </dgm:ptLst>
  <dgm:cxnLst>
    <dgm:cxn modelId="{FDC4552B-B995-44AA-8A50-20E54C210336}" type="presOf" srcId="{FC4C55CD-D1B1-498F-82C9-0566066B06D4}" destId="{7E74764F-9824-4E2F-99FC-EE3ED81B3F50}" srcOrd="0" destOrd="0" presId="urn:microsoft.com/office/officeart/2005/8/layout/hierarchy2"/>
    <dgm:cxn modelId="{C1F494B0-778A-46D4-973D-B5ABD6339328}" srcId="{33FB0AC0-1F5A-4A3A-B097-3CA5D30A322C}" destId="{A20841A3-9B52-4FA8-86D1-69D37654E73E}" srcOrd="0" destOrd="0" parTransId="{4F4A400D-9BA8-4599-B066-9CFF72ABF5F3}" sibTransId="{1B92C176-A68D-45EA-982C-35DBF3456FD7}"/>
    <dgm:cxn modelId="{46DE8899-DDC2-4A74-BEAA-70B617BA222E}" type="presOf" srcId="{26A827A6-BBAC-464C-903C-ADD6FB5B0F34}" destId="{46A58E1D-39BD-45C7-8917-7B6263D9A1C5}" srcOrd="1" destOrd="0" presId="urn:microsoft.com/office/officeart/2005/8/layout/hierarchy2"/>
    <dgm:cxn modelId="{3D510772-2788-48E1-A2F0-F5FC369B8D8D}" type="presOf" srcId="{0A03BD98-F5EC-4016-B28C-A14BC7370092}" destId="{600C852A-3180-4B53-AAA0-6B01289C0FE8}" srcOrd="1" destOrd="0" presId="urn:microsoft.com/office/officeart/2005/8/layout/hierarchy2"/>
    <dgm:cxn modelId="{C6C95B36-5A3C-4C2A-BD15-69AEFFA05073}" type="presOf" srcId="{DEBD2AD3-DD41-4E61-B548-6D0DA530D95A}" destId="{99E43C0C-C1DA-489B-87DB-C636946C2013}" srcOrd="0" destOrd="0" presId="urn:microsoft.com/office/officeart/2005/8/layout/hierarchy2"/>
    <dgm:cxn modelId="{9D9E3318-BF0F-4CC9-AB50-198C36E8E3DD}" type="presOf" srcId="{4A3D74DF-0F7E-4D74-80D9-7525C19F4A82}" destId="{4E60B120-05F4-4044-9960-9DD935B997DF}" srcOrd="0" destOrd="0" presId="urn:microsoft.com/office/officeart/2005/8/layout/hierarchy2"/>
    <dgm:cxn modelId="{C0A598E9-8F1D-46DC-9642-383A90485F97}" type="presOf" srcId="{F88153C8-9323-4198-B4CF-9C04F9316283}" destId="{C6D76F26-9E9E-4A5C-98BB-4F1C34592672}" srcOrd="0" destOrd="0" presId="urn:microsoft.com/office/officeart/2005/8/layout/hierarchy2"/>
    <dgm:cxn modelId="{EC6736EC-1087-4CC6-BA34-E65B23127894}" type="presOf" srcId="{F88153C8-9323-4198-B4CF-9C04F9316283}" destId="{0D3E3645-6F90-43EF-B60D-0E13BB0C13F3}" srcOrd="1" destOrd="0" presId="urn:microsoft.com/office/officeart/2005/8/layout/hierarchy2"/>
    <dgm:cxn modelId="{FBD66ACE-19CF-476B-9CF8-1A75D165312A}" srcId="{A20841A3-9B52-4FA8-86D1-69D37654E73E}" destId="{DEBD2AD3-DD41-4E61-B548-6D0DA530D95A}" srcOrd="0" destOrd="0" parTransId="{F88153C8-9323-4198-B4CF-9C04F9316283}" sibTransId="{821BE158-58BE-49C6-88BF-E5EE13B4F596}"/>
    <dgm:cxn modelId="{CB900063-C739-4BBE-A3DD-FF10F5621588}" srcId="{33FB0AC0-1F5A-4A3A-B097-3CA5D30A322C}" destId="{6CC22174-392E-4B9D-B2D5-E1871E778E93}" srcOrd="1" destOrd="0" parTransId="{2A9CD5DF-970A-46CB-A5A8-1AE631318441}" sibTransId="{1CA3E227-F1AC-4EF1-867F-3EB3E32E276A}"/>
    <dgm:cxn modelId="{F8E732BF-D458-44F1-BD39-62E5C538F5CF}" type="presOf" srcId="{5F03606A-7594-42E4-AFDA-06BEF41F71A2}" destId="{62691F0C-28AE-43A8-B070-4BE67ECB3857}" srcOrd="0" destOrd="0" presId="urn:microsoft.com/office/officeart/2005/8/layout/hierarchy2"/>
    <dgm:cxn modelId="{CACD4EF3-10C3-4D74-9B7E-E2C724821E0F}" type="presOf" srcId="{E3B6F239-A5D0-4F6D-9270-1BCF86D726DB}" destId="{6A9C1207-02FE-4E1E-81C6-E469B871A7D0}" srcOrd="0" destOrd="0" presId="urn:microsoft.com/office/officeart/2005/8/layout/hierarchy2"/>
    <dgm:cxn modelId="{DB1D6C3B-59F4-458F-9379-02F9A5999A58}" type="presOf" srcId="{5F03606A-7594-42E4-AFDA-06BEF41F71A2}" destId="{C5DAA6E7-2B0D-47F7-97CF-6D77D171A295}" srcOrd="1" destOrd="0" presId="urn:microsoft.com/office/officeart/2005/8/layout/hierarchy2"/>
    <dgm:cxn modelId="{88DC64AE-F1CC-419F-A22B-F7531A419138}" srcId="{6CC22174-392E-4B9D-B2D5-E1871E778E93}" destId="{E3B6F239-A5D0-4F6D-9270-1BCF86D726DB}" srcOrd="1" destOrd="0" parTransId="{0A03BD98-F5EC-4016-B28C-A14BC7370092}" sibTransId="{1EB700FE-30A8-4F3C-A78E-56F1509E8D29}"/>
    <dgm:cxn modelId="{AB9DD66D-CEF1-4837-B950-7446B7D5572E}" type="presOf" srcId="{0E476A6A-1861-4F06-89E5-72A4C1A9A7BC}" destId="{DF15ABCF-65E7-4149-B2D1-D3F91F2BE159}" srcOrd="0" destOrd="0" presId="urn:microsoft.com/office/officeart/2005/8/layout/hierarchy2"/>
    <dgm:cxn modelId="{EE740818-367B-4BFD-A49B-4BAACCC6384C}" type="presOf" srcId="{A20841A3-9B52-4FA8-86D1-69D37654E73E}" destId="{FEB0DD90-FF89-4881-8DF2-364365EF3B7B}" srcOrd="0" destOrd="0" presId="urn:microsoft.com/office/officeart/2005/8/layout/hierarchy2"/>
    <dgm:cxn modelId="{469A2257-68CB-4466-A79E-26D38B78EF2E}" type="presOf" srcId="{33FB0AC0-1F5A-4A3A-B097-3CA5D30A322C}" destId="{ECB6FAE5-4DC3-46F7-B5CF-274D99F0D81D}" srcOrd="0" destOrd="0" presId="urn:microsoft.com/office/officeart/2005/8/layout/hierarchy2"/>
    <dgm:cxn modelId="{4AD8D30C-9948-45FD-89D2-E1BBE65FD904}" type="presOf" srcId="{0A03BD98-F5EC-4016-B28C-A14BC7370092}" destId="{4F1A1A46-2A4A-4061-9B5D-85C938E7D21C}" srcOrd="0" destOrd="0" presId="urn:microsoft.com/office/officeart/2005/8/layout/hierarchy2"/>
    <dgm:cxn modelId="{06CFC26B-61AB-4CB1-A050-C52C4E7C9D18}" type="presOf" srcId="{720E47CB-20BE-4B7D-B422-29F654A2DFE5}" destId="{298AE84F-52A6-4864-AE72-FF954F8693C1}" srcOrd="0" destOrd="0" presId="urn:microsoft.com/office/officeart/2005/8/layout/hierarchy2"/>
    <dgm:cxn modelId="{6DAD756C-D63D-4C02-B544-EE14B3C5F62D}" srcId="{6CC22174-392E-4B9D-B2D5-E1871E778E93}" destId="{4A3D74DF-0F7E-4D74-80D9-7525C19F4A82}" srcOrd="2" destOrd="0" parTransId="{26A827A6-BBAC-464C-903C-ADD6FB5B0F34}" sibTransId="{C4681F9C-0309-4AF3-8220-2431268E21EB}"/>
    <dgm:cxn modelId="{B00974F0-6397-46EE-B808-E96E93922802}" type="presOf" srcId="{0E476A6A-1861-4F06-89E5-72A4C1A9A7BC}" destId="{366EA938-F74B-4D0F-9216-6FE73EFB46CC}" srcOrd="1" destOrd="0" presId="urn:microsoft.com/office/officeart/2005/8/layout/hierarchy2"/>
    <dgm:cxn modelId="{EB39E652-69E0-4C70-8E1B-CB0CDE01F531}" srcId="{A20841A3-9B52-4FA8-86D1-69D37654E73E}" destId="{FC4C55CD-D1B1-498F-82C9-0566066B06D4}" srcOrd="2" destOrd="0" parTransId="{5F03606A-7594-42E4-AFDA-06BEF41F71A2}" sibTransId="{20FE003F-3B18-4CEE-B525-FEC324D0F2B0}"/>
    <dgm:cxn modelId="{069B8BE4-7CC7-4D40-A0F1-33CD4277971C}" type="presOf" srcId="{720E47CB-20BE-4B7D-B422-29F654A2DFE5}" destId="{DA34B2DF-CAED-4D3F-9888-461333E97D39}" srcOrd="1" destOrd="0" presId="urn:microsoft.com/office/officeart/2005/8/layout/hierarchy2"/>
    <dgm:cxn modelId="{59CBD6D2-8D48-4D6A-BBCA-E2C565964A15}" type="presOf" srcId="{3CC26B8E-2829-49A9-B613-D72BFC67ECB1}" destId="{CC01E70E-A90E-4CA9-8D95-429BB674B3F2}" srcOrd="0" destOrd="0" presId="urn:microsoft.com/office/officeart/2005/8/layout/hierarchy2"/>
    <dgm:cxn modelId="{C0AFB973-C5BF-46BF-A64A-D31C4ACECAF3}" type="presOf" srcId="{51B8E69C-1DD2-4703-92D1-A0CCC09A8BCA}" destId="{9A33D0DA-D2FA-480A-A383-17AD7B615CA7}" srcOrd="0" destOrd="0" presId="urn:microsoft.com/office/officeart/2005/8/layout/hierarchy2"/>
    <dgm:cxn modelId="{BDFAF71A-C629-4D62-9576-3608B540EC09}" srcId="{A20841A3-9B52-4FA8-86D1-69D37654E73E}" destId="{51B8E69C-1DD2-4703-92D1-A0CCC09A8BCA}" srcOrd="1" destOrd="0" parTransId="{720E47CB-20BE-4B7D-B422-29F654A2DFE5}" sibTransId="{0B472DED-9910-4F6C-BF73-584D2A46F944}"/>
    <dgm:cxn modelId="{8F60FF74-4CCF-46BA-B8B4-4AE8CB3CC7AD}" type="presOf" srcId="{6CC22174-392E-4B9D-B2D5-E1871E778E93}" destId="{21EA2331-27A0-496B-9ECC-579AE0692B58}" srcOrd="0" destOrd="0" presId="urn:microsoft.com/office/officeart/2005/8/layout/hierarchy2"/>
    <dgm:cxn modelId="{F816D82D-562D-4971-BFBA-6FF81DD57F2F}" srcId="{6CC22174-392E-4B9D-B2D5-E1871E778E93}" destId="{3CC26B8E-2829-49A9-B613-D72BFC67ECB1}" srcOrd="0" destOrd="0" parTransId="{0E476A6A-1861-4F06-89E5-72A4C1A9A7BC}" sibTransId="{95B5DC0B-90EF-4C1D-8589-F54AA5DC202C}"/>
    <dgm:cxn modelId="{DAA77736-07A7-47F3-A1E5-66C49927EF1B}" type="presOf" srcId="{26A827A6-BBAC-464C-903C-ADD6FB5B0F34}" destId="{C988A9CC-52F1-4583-A54A-BEC1707351FF}" srcOrd="0" destOrd="0" presId="urn:microsoft.com/office/officeart/2005/8/layout/hierarchy2"/>
    <dgm:cxn modelId="{7A86B4B8-D9F1-491A-822C-F528A3118A47}" type="presParOf" srcId="{ECB6FAE5-4DC3-46F7-B5CF-274D99F0D81D}" destId="{3266BC48-2775-4AC9-A75C-CD8718EAB38F}" srcOrd="0" destOrd="0" presId="urn:microsoft.com/office/officeart/2005/8/layout/hierarchy2"/>
    <dgm:cxn modelId="{52E1981E-C7E2-4EB8-9F66-CE0E0F97F4B7}" type="presParOf" srcId="{3266BC48-2775-4AC9-A75C-CD8718EAB38F}" destId="{FEB0DD90-FF89-4881-8DF2-364365EF3B7B}" srcOrd="0" destOrd="0" presId="urn:microsoft.com/office/officeart/2005/8/layout/hierarchy2"/>
    <dgm:cxn modelId="{2E39D8D0-6A96-495C-987E-CAB5D723A436}" type="presParOf" srcId="{3266BC48-2775-4AC9-A75C-CD8718EAB38F}" destId="{8AF6A64B-E28B-44C7-AC57-2D503815D644}" srcOrd="1" destOrd="0" presId="urn:microsoft.com/office/officeart/2005/8/layout/hierarchy2"/>
    <dgm:cxn modelId="{ED1C2D7D-EEDB-446F-A5EE-DEE7A9016688}" type="presParOf" srcId="{8AF6A64B-E28B-44C7-AC57-2D503815D644}" destId="{C6D76F26-9E9E-4A5C-98BB-4F1C34592672}" srcOrd="0" destOrd="0" presId="urn:microsoft.com/office/officeart/2005/8/layout/hierarchy2"/>
    <dgm:cxn modelId="{76F739EB-41B1-49C4-BC46-3163BF61E646}" type="presParOf" srcId="{C6D76F26-9E9E-4A5C-98BB-4F1C34592672}" destId="{0D3E3645-6F90-43EF-B60D-0E13BB0C13F3}" srcOrd="0" destOrd="0" presId="urn:microsoft.com/office/officeart/2005/8/layout/hierarchy2"/>
    <dgm:cxn modelId="{F5562D12-B2C9-4AD5-8249-171BD6809847}" type="presParOf" srcId="{8AF6A64B-E28B-44C7-AC57-2D503815D644}" destId="{F241D587-FA62-42B9-947B-5A9F17FAAAF8}" srcOrd="1" destOrd="0" presId="urn:microsoft.com/office/officeart/2005/8/layout/hierarchy2"/>
    <dgm:cxn modelId="{3CD0D5E4-E63D-48DA-94AF-D76C47195B0E}" type="presParOf" srcId="{F241D587-FA62-42B9-947B-5A9F17FAAAF8}" destId="{99E43C0C-C1DA-489B-87DB-C636946C2013}" srcOrd="0" destOrd="0" presId="urn:microsoft.com/office/officeart/2005/8/layout/hierarchy2"/>
    <dgm:cxn modelId="{6C64B741-5B91-4700-B669-BDB236067040}" type="presParOf" srcId="{F241D587-FA62-42B9-947B-5A9F17FAAAF8}" destId="{6AFC486D-43CF-4C4B-BB42-299E684A9AA3}" srcOrd="1" destOrd="0" presId="urn:microsoft.com/office/officeart/2005/8/layout/hierarchy2"/>
    <dgm:cxn modelId="{A66D66C5-0684-47D3-8FC0-EC03E7476233}" type="presParOf" srcId="{8AF6A64B-E28B-44C7-AC57-2D503815D644}" destId="{298AE84F-52A6-4864-AE72-FF954F8693C1}" srcOrd="2" destOrd="0" presId="urn:microsoft.com/office/officeart/2005/8/layout/hierarchy2"/>
    <dgm:cxn modelId="{BC913E7A-5953-4E54-B3A5-FF3098E35190}" type="presParOf" srcId="{298AE84F-52A6-4864-AE72-FF954F8693C1}" destId="{DA34B2DF-CAED-4D3F-9888-461333E97D39}" srcOrd="0" destOrd="0" presId="urn:microsoft.com/office/officeart/2005/8/layout/hierarchy2"/>
    <dgm:cxn modelId="{AE7F0AFA-9D7C-4306-B3E7-256F8601CA04}" type="presParOf" srcId="{8AF6A64B-E28B-44C7-AC57-2D503815D644}" destId="{BE1A1441-370A-49EB-8CD3-7BA547B675C2}" srcOrd="3" destOrd="0" presId="urn:microsoft.com/office/officeart/2005/8/layout/hierarchy2"/>
    <dgm:cxn modelId="{5507B8B2-BA3C-4231-BF06-B3378C8F9FDE}" type="presParOf" srcId="{BE1A1441-370A-49EB-8CD3-7BA547B675C2}" destId="{9A33D0DA-D2FA-480A-A383-17AD7B615CA7}" srcOrd="0" destOrd="0" presId="urn:microsoft.com/office/officeart/2005/8/layout/hierarchy2"/>
    <dgm:cxn modelId="{8D48CCD0-6104-46D4-8D38-A332F6113BA1}" type="presParOf" srcId="{BE1A1441-370A-49EB-8CD3-7BA547B675C2}" destId="{917C5C2F-729E-4F31-86A0-D660E718A45A}" srcOrd="1" destOrd="0" presId="urn:microsoft.com/office/officeart/2005/8/layout/hierarchy2"/>
    <dgm:cxn modelId="{44110256-C0F3-4A83-A0EE-D3EB50C2E5B0}" type="presParOf" srcId="{8AF6A64B-E28B-44C7-AC57-2D503815D644}" destId="{62691F0C-28AE-43A8-B070-4BE67ECB3857}" srcOrd="4" destOrd="0" presId="urn:microsoft.com/office/officeart/2005/8/layout/hierarchy2"/>
    <dgm:cxn modelId="{B2FDD482-B52A-4A45-9CE1-3758829898B8}" type="presParOf" srcId="{62691F0C-28AE-43A8-B070-4BE67ECB3857}" destId="{C5DAA6E7-2B0D-47F7-97CF-6D77D171A295}" srcOrd="0" destOrd="0" presId="urn:microsoft.com/office/officeart/2005/8/layout/hierarchy2"/>
    <dgm:cxn modelId="{2C5B68C0-BA85-450A-BB71-9BE8A0DD3606}" type="presParOf" srcId="{8AF6A64B-E28B-44C7-AC57-2D503815D644}" destId="{276F34A8-6561-4214-92CC-419C6C208115}" srcOrd="5" destOrd="0" presId="urn:microsoft.com/office/officeart/2005/8/layout/hierarchy2"/>
    <dgm:cxn modelId="{F1CDC3D0-A42F-405C-A28D-1F121CE46AA1}" type="presParOf" srcId="{276F34A8-6561-4214-92CC-419C6C208115}" destId="{7E74764F-9824-4E2F-99FC-EE3ED81B3F50}" srcOrd="0" destOrd="0" presId="urn:microsoft.com/office/officeart/2005/8/layout/hierarchy2"/>
    <dgm:cxn modelId="{5CA391E5-7F1E-4E83-A040-CE0D6B0A9549}" type="presParOf" srcId="{276F34A8-6561-4214-92CC-419C6C208115}" destId="{83F7794B-5F2E-4EF3-B81A-75C525567595}" srcOrd="1" destOrd="0" presId="urn:microsoft.com/office/officeart/2005/8/layout/hierarchy2"/>
    <dgm:cxn modelId="{07589732-5916-44FC-A7FA-A490816CC0BE}" type="presParOf" srcId="{ECB6FAE5-4DC3-46F7-B5CF-274D99F0D81D}" destId="{A8FFCD12-B07F-43D2-B7E2-C1D5442A50EF}" srcOrd="1" destOrd="0" presId="urn:microsoft.com/office/officeart/2005/8/layout/hierarchy2"/>
    <dgm:cxn modelId="{05E71025-EC9E-47BA-B38F-EDC9C9A8DFBC}" type="presParOf" srcId="{A8FFCD12-B07F-43D2-B7E2-C1D5442A50EF}" destId="{21EA2331-27A0-496B-9ECC-579AE0692B58}" srcOrd="0" destOrd="0" presId="urn:microsoft.com/office/officeart/2005/8/layout/hierarchy2"/>
    <dgm:cxn modelId="{7DC1C3A5-8161-4FA9-8638-54C2BCCC19CA}" type="presParOf" srcId="{A8FFCD12-B07F-43D2-B7E2-C1D5442A50EF}" destId="{09C00D8F-FCF8-425F-B072-6F3B1404FC75}" srcOrd="1" destOrd="0" presId="urn:microsoft.com/office/officeart/2005/8/layout/hierarchy2"/>
    <dgm:cxn modelId="{16CAB481-5720-4BF7-B8BB-9F3D92B256BE}" type="presParOf" srcId="{09C00D8F-FCF8-425F-B072-6F3B1404FC75}" destId="{DF15ABCF-65E7-4149-B2D1-D3F91F2BE159}" srcOrd="0" destOrd="0" presId="urn:microsoft.com/office/officeart/2005/8/layout/hierarchy2"/>
    <dgm:cxn modelId="{C0776019-2887-4AAA-9967-69AB7AB40276}" type="presParOf" srcId="{DF15ABCF-65E7-4149-B2D1-D3F91F2BE159}" destId="{366EA938-F74B-4D0F-9216-6FE73EFB46CC}" srcOrd="0" destOrd="0" presId="urn:microsoft.com/office/officeart/2005/8/layout/hierarchy2"/>
    <dgm:cxn modelId="{7BFD0EA7-23FC-4D82-AD3B-C7FCD28129B8}" type="presParOf" srcId="{09C00D8F-FCF8-425F-B072-6F3B1404FC75}" destId="{268E3775-33FA-4F42-BA98-3E55D8891C24}" srcOrd="1" destOrd="0" presId="urn:microsoft.com/office/officeart/2005/8/layout/hierarchy2"/>
    <dgm:cxn modelId="{4B77F7EF-2714-4A96-969A-E1F9BA8249C9}" type="presParOf" srcId="{268E3775-33FA-4F42-BA98-3E55D8891C24}" destId="{CC01E70E-A90E-4CA9-8D95-429BB674B3F2}" srcOrd="0" destOrd="0" presId="urn:microsoft.com/office/officeart/2005/8/layout/hierarchy2"/>
    <dgm:cxn modelId="{6C2348F4-FADD-45EA-96E8-2B0353659589}" type="presParOf" srcId="{268E3775-33FA-4F42-BA98-3E55D8891C24}" destId="{7696E636-958D-4EDC-9DCB-EDD02ADFCD6A}" srcOrd="1" destOrd="0" presId="urn:microsoft.com/office/officeart/2005/8/layout/hierarchy2"/>
    <dgm:cxn modelId="{08463ABD-CD29-4E8F-977D-8E9344553286}" type="presParOf" srcId="{09C00D8F-FCF8-425F-B072-6F3B1404FC75}" destId="{4F1A1A46-2A4A-4061-9B5D-85C938E7D21C}" srcOrd="2" destOrd="0" presId="urn:microsoft.com/office/officeart/2005/8/layout/hierarchy2"/>
    <dgm:cxn modelId="{04BD13ED-EDE2-467D-84F4-0E6B56FD8C19}" type="presParOf" srcId="{4F1A1A46-2A4A-4061-9B5D-85C938E7D21C}" destId="{600C852A-3180-4B53-AAA0-6B01289C0FE8}" srcOrd="0" destOrd="0" presId="urn:microsoft.com/office/officeart/2005/8/layout/hierarchy2"/>
    <dgm:cxn modelId="{14556826-A218-4B40-BD4A-9981FF5CE568}" type="presParOf" srcId="{09C00D8F-FCF8-425F-B072-6F3B1404FC75}" destId="{8745D1F9-B1FF-4D06-81BC-2F74CC8DFC79}" srcOrd="3" destOrd="0" presId="urn:microsoft.com/office/officeart/2005/8/layout/hierarchy2"/>
    <dgm:cxn modelId="{CFC6BBCC-8BE1-4A95-9000-C5CE0E37281E}" type="presParOf" srcId="{8745D1F9-B1FF-4D06-81BC-2F74CC8DFC79}" destId="{6A9C1207-02FE-4E1E-81C6-E469B871A7D0}" srcOrd="0" destOrd="0" presId="urn:microsoft.com/office/officeart/2005/8/layout/hierarchy2"/>
    <dgm:cxn modelId="{043A92FA-E060-4B0B-BA0E-6B8B706155CF}" type="presParOf" srcId="{8745D1F9-B1FF-4D06-81BC-2F74CC8DFC79}" destId="{8AFCD6AB-3B21-4816-961C-EEA0994C7066}" srcOrd="1" destOrd="0" presId="urn:microsoft.com/office/officeart/2005/8/layout/hierarchy2"/>
    <dgm:cxn modelId="{465E66DE-17EB-45D8-A619-E9FC2B84C394}" type="presParOf" srcId="{09C00D8F-FCF8-425F-B072-6F3B1404FC75}" destId="{C988A9CC-52F1-4583-A54A-BEC1707351FF}" srcOrd="4" destOrd="0" presId="urn:microsoft.com/office/officeart/2005/8/layout/hierarchy2"/>
    <dgm:cxn modelId="{74EA9B7C-FF93-4D65-A067-94AE7639372B}" type="presParOf" srcId="{C988A9CC-52F1-4583-A54A-BEC1707351FF}" destId="{46A58E1D-39BD-45C7-8917-7B6263D9A1C5}" srcOrd="0" destOrd="0" presId="urn:microsoft.com/office/officeart/2005/8/layout/hierarchy2"/>
    <dgm:cxn modelId="{D0C9E3E3-F3D2-4442-9730-F61E56403DD9}" type="presParOf" srcId="{09C00D8F-FCF8-425F-B072-6F3B1404FC75}" destId="{91CCB105-AF1E-4F97-8A9C-1A9218FB46CD}" srcOrd="5" destOrd="0" presId="urn:microsoft.com/office/officeart/2005/8/layout/hierarchy2"/>
    <dgm:cxn modelId="{0A0D556E-1084-48AA-9136-D3201152F50C}" type="presParOf" srcId="{91CCB105-AF1E-4F97-8A9C-1A9218FB46CD}" destId="{4E60B120-05F4-4044-9960-9DD935B997DF}" srcOrd="0" destOrd="0" presId="urn:microsoft.com/office/officeart/2005/8/layout/hierarchy2"/>
    <dgm:cxn modelId="{E45D82F1-C2BA-4D29-AA59-C75195F8EF13}" type="presParOf" srcId="{91CCB105-AF1E-4F97-8A9C-1A9218FB46CD}" destId="{E87C2DB2-3251-46CE-ABF5-5121D9195B0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08213-ADF9-42DE-9929-279504874688}">
      <dsp:nvSpPr>
        <dsp:cNvPr id="0" name=""/>
        <dsp:cNvSpPr/>
      </dsp:nvSpPr>
      <dsp:spPr>
        <a:xfrm>
          <a:off x="4156923" y="1985388"/>
          <a:ext cx="1729195" cy="1633112"/>
        </a:xfrm>
        <a:prstGeom prst="gear9">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t>MRE</a:t>
          </a:r>
          <a:endParaRPr lang="es-ES" sz="1700" kern="1200" dirty="0"/>
        </a:p>
      </dsp:txBody>
      <dsp:txXfrm>
        <a:off x="4497387" y="2367937"/>
        <a:ext cx="1048267" cy="839453"/>
      </dsp:txXfrm>
    </dsp:sp>
    <dsp:sp modelId="{3C90B9A8-BB49-4797-B732-29E21B5BD1A5}">
      <dsp:nvSpPr>
        <dsp:cNvPr id="0" name=""/>
        <dsp:cNvSpPr/>
      </dsp:nvSpPr>
      <dsp:spPr>
        <a:xfrm>
          <a:off x="70420" y="1916659"/>
          <a:ext cx="1817861" cy="1817861"/>
        </a:xfrm>
        <a:prstGeom prst="gear6">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O" sz="1700" kern="1200" dirty="0" smtClean="0"/>
            <a:t>APC- Colombia</a:t>
          </a:r>
          <a:endParaRPr lang="es-ES" sz="1700" kern="1200" dirty="0"/>
        </a:p>
      </dsp:txBody>
      <dsp:txXfrm>
        <a:off x="528072" y="2377077"/>
        <a:ext cx="902557" cy="897025"/>
      </dsp:txXfrm>
    </dsp:sp>
    <dsp:sp modelId="{3B25DA9F-B9F7-47CB-B8AF-36D7E4AE46E8}">
      <dsp:nvSpPr>
        <dsp:cNvPr id="0" name=""/>
        <dsp:cNvSpPr/>
      </dsp:nvSpPr>
      <dsp:spPr>
        <a:xfrm rot="20700000">
          <a:off x="2206371" y="200150"/>
          <a:ext cx="1781133" cy="1781133"/>
        </a:xfrm>
        <a:prstGeom prst="gear6">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t>Presidente de la República</a:t>
          </a:r>
        </a:p>
      </dsp:txBody>
      <dsp:txXfrm rot="-20700000">
        <a:off x="2597025" y="590805"/>
        <a:ext cx="999823" cy="999823"/>
      </dsp:txXfrm>
    </dsp:sp>
    <dsp:sp modelId="{8E8689AE-A00A-4CA3-B76D-139E2D0A5BA7}">
      <dsp:nvSpPr>
        <dsp:cNvPr id="0" name=""/>
        <dsp:cNvSpPr/>
      </dsp:nvSpPr>
      <dsp:spPr>
        <a:xfrm rot="2528890">
          <a:off x="3785969" y="1236401"/>
          <a:ext cx="1723472" cy="254419"/>
        </a:xfrm>
        <a:prstGeom prst="leftRightArrow">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CE73D40-1754-4418-BD75-5618CF642CE7}">
      <dsp:nvSpPr>
        <dsp:cNvPr id="0" name=""/>
        <dsp:cNvSpPr/>
      </dsp:nvSpPr>
      <dsp:spPr>
        <a:xfrm rot="10800000" flipH="1">
          <a:off x="2034341" y="3239541"/>
          <a:ext cx="2141831" cy="200519"/>
        </a:xfrm>
        <a:prstGeom prst="leftRightArrow">
          <a:avLst/>
        </a:prstGeom>
        <a:solidFill>
          <a:schemeClr val="accent1">
            <a:shade val="90000"/>
            <a:hueOff val="153151"/>
            <a:satOff val="-2127"/>
            <a:lumOff val="1147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EB4D836-3EC9-45F8-B50D-D49F79619DA5}">
      <dsp:nvSpPr>
        <dsp:cNvPr id="0" name=""/>
        <dsp:cNvSpPr/>
      </dsp:nvSpPr>
      <dsp:spPr>
        <a:xfrm rot="19203808" flipV="1">
          <a:off x="512952" y="1176114"/>
          <a:ext cx="1642804" cy="218606"/>
        </a:xfrm>
        <a:prstGeom prst="leftRightArrow">
          <a:avLst/>
        </a:prstGeom>
        <a:solidFill>
          <a:schemeClr val="accent1">
            <a:shade val="90000"/>
            <a:hueOff val="306302"/>
            <a:satOff val="-4255"/>
            <a:lumOff val="2295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876CC-604F-4230-AE03-B9E08E2C5F1D}">
      <dsp:nvSpPr>
        <dsp:cNvPr id="0" name=""/>
        <dsp:cNvSpPr/>
      </dsp:nvSpPr>
      <dsp:spPr>
        <a:xfrm>
          <a:off x="374366" y="0"/>
          <a:ext cx="6502400" cy="4064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1E23B-1A93-4147-82E5-B9B8E1E773C8}">
      <dsp:nvSpPr>
        <dsp:cNvPr id="0" name=""/>
        <dsp:cNvSpPr/>
      </dsp:nvSpPr>
      <dsp:spPr>
        <a:xfrm>
          <a:off x="1116123" y="2927474"/>
          <a:ext cx="149555" cy="149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10486-6788-47EF-A01F-F1DCEC2321C3}">
      <dsp:nvSpPr>
        <dsp:cNvPr id="0" name=""/>
        <dsp:cNvSpPr/>
      </dsp:nvSpPr>
      <dsp:spPr>
        <a:xfrm>
          <a:off x="1241077" y="2908423"/>
          <a:ext cx="4175612" cy="568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0" rIns="0" bIns="0" numCol="1" spcCol="1270" anchor="t" anchorCtr="0">
          <a:noAutofit/>
        </a:bodyPr>
        <a:lstStyle/>
        <a:p>
          <a:pPr lvl="0" algn="l" defTabSz="711200">
            <a:lnSpc>
              <a:spcPct val="90000"/>
            </a:lnSpc>
            <a:spcBef>
              <a:spcPct val="0"/>
            </a:spcBef>
            <a:spcAft>
              <a:spcPct val="35000"/>
            </a:spcAft>
          </a:pPr>
          <a:r>
            <a:rPr lang="es-CO" sz="1600" b="1" kern="1200" dirty="0" smtClean="0"/>
            <a:t>Consolidación de relaciones con nuevos países</a:t>
          </a:r>
          <a:endParaRPr lang="en-US" sz="1600" b="1" kern="1200" dirty="0"/>
        </a:p>
      </dsp:txBody>
      <dsp:txXfrm>
        <a:off x="1241077" y="2908423"/>
        <a:ext cx="4175612" cy="568935"/>
      </dsp:txXfrm>
    </dsp:sp>
    <dsp:sp modelId="{16236121-B008-4AC2-99EE-8F7F5A4AD68D}">
      <dsp:nvSpPr>
        <dsp:cNvPr id="0" name=""/>
        <dsp:cNvSpPr/>
      </dsp:nvSpPr>
      <dsp:spPr>
        <a:xfrm>
          <a:off x="1980220" y="2135386"/>
          <a:ext cx="260096" cy="2600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AD900-689C-474F-A5A7-F15CF885EDD1}">
      <dsp:nvSpPr>
        <dsp:cNvPr id="0" name=""/>
        <dsp:cNvSpPr/>
      </dsp:nvSpPr>
      <dsp:spPr>
        <a:xfrm>
          <a:off x="2186716" y="2159754"/>
          <a:ext cx="3435826" cy="43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19" tIns="0" rIns="0" bIns="0" numCol="1" spcCol="1270" anchor="t" anchorCtr="0">
          <a:noAutofit/>
        </a:bodyPr>
        <a:lstStyle/>
        <a:p>
          <a:pPr lvl="0" algn="l" defTabSz="711200">
            <a:lnSpc>
              <a:spcPct val="90000"/>
            </a:lnSpc>
            <a:spcBef>
              <a:spcPct val="0"/>
            </a:spcBef>
            <a:spcAft>
              <a:spcPct val="35000"/>
            </a:spcAft>
          </a:pPr>
          <a:r>
            <a:rPr lang="es-CO" sz="1600" b="1" kern="1200" dirty="0" smtClean="0"/>
            <a:t>Fortalecimiento Institucional</a:t>
          </a:r>
          <a:endParaRPr lang="en-US" sz="1600" b="1" kern="1200" dirty="0"/>
        </a:p>
      </dsp:txBody>
      <dsp:txXfrm>
        <a:off x="2186716" y="2159754"/>
        <a:ext cx="3435826" cy="438403"/>
      </dsp:txXfrm>
    </dsp:sp>
    <dsp:sp modelId="{51FEC535-90BF-4658-8DB1-76523705A01B}">
      <dsp:nvSpPr>
        <dsp:cNvPr id="0" name=""/>
        <dsp:cNvSpPr/>
      </dsp:nvSpPr>
      <dsp:spPr>
        <a:xfrm>
          <a:off x="3204354" y="1487313"/>
          <a:ext cx="344627" cy="3446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131C5-63C8-4236-8BE2-C0AAC1FB3486}">
      <dsp:nvSpPr>
        <dsp:cNvPr id="0" name=""/>
        <dsp:cNvSpPr/>
      </dsp:nvSpPr>
      <dsp:spPr>
        <a:xfrm>
          <a:off x="3423948" y="1559317"/>
          <a:ext cx="3674584" cy="478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11" tIns="0" rIns="0" bIns="0" numCol="1" spcCol="1270" anchor="t" anchorCtr="0">
          <a:noAutofit/>
        </a:bodyPr>
        <a:lstStyle/>
        <a:p>
          <a:pPr lvl="0" algn="l" defTabSz="711200">
            <a:lnSpc>
              <a:spcPct val="90000"/>
            </a:lnSpc>
            <a:spcBef>
              <a:spcPct val="0"/>
            </a:spcBef>
            <a:spcAft>
              <a:spcPct val="35000"/>
            </a:spcAft>
          </a:pPr>
          <a:r>
            <a:rPr lang="es-CO" sz="1600" b="1" kern="1200" dirty="0" smtClean="0"/>
            <a:t>Fortalecimiento de programas sectoriales</a:t>
          </a:r>
          <a:endParaRPr lang="en-US" sz="1600" b="1" kern="1200" dirty="0"/>
        </a:p>
      </dsp:txBody>
      <dsp:txXfrm>
        <a:off x="3423948" y="1559317"/>
        <a:ext cx="3674584" cy="478224"/>
      </dsp:txXfrm>
    </dsp:sp>
    <dsp:sp modelId="{752A215A-2CB1-4F02-AFEA-095345E4BAA5}">
      <dsp:nvSpPr>
        <dsp:cNvPr id="0" name=""/>
        <dsp:cNvSpPr/>
      </dsp:nvSpPr>
      <dsp:spPr>
        <a:xfrm>
          <a:off x="4474022" y="977922"/>
          <a:ext cx="461670" cy="4616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30BCF5-C23E-4CBA-8347-2273D9EF84CA}">
      <dsp:nvSpPr>
        <dsp:cNvPr id="0" name=""/>
        <dsp:cNvSpPr/>
      </dsp:nvSpPr>
      <dsp:spPr>
        <a:xfrm>
          <a:off x="4767089" y="1083850"/>
          <a:ext cx="2896507" cy="41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30" tIns="0" rIns="0" bIns="0" numCol="1" spcCol="1270" anchor="t" anchorCtr="0">
          <a:noAutofit/>
        </a:bodyPr>
        <a:lstStyle/>
        <a:p>
          <a:pPr lvl="0" algn="l" defTabSz="711200">
            <a:lnSpc>
              <a:spcPct val="90000"/>
            </a:lnSpc>
            <a:spcBef>
              <a:spcPct val="0"/>
            </a:spcBef>
            <a:spcAft>
              <a:spcPct val="35000"/>
            </a:spcAft>
          </a:pPr>
          <a:r>
            <a:rPr lang="es-CO" sz="1600" b="1" kern="1200" dirty="0" smtClean="0"/>
            <a:t>Incidencia en política pública </a:t>
          </a:r>
          <a:endParaRPr lang="en-US" sz="1600" b="1" kern="1200" dirty="0"/>
        </a:p>
      </dsp:txBody>
      <dsp:txXfrm>
        <a:off x="4767089" y="1083850"/>
        <a:ext cx="2896507" cy="419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0DD90-FF89-4881-8DF2-364365EF3B7B}">
      <dsp:nvSpPr>
        <dsp:cNvPr id="0" name=""/>
        <dsp:cNvSpPr/>
      </dsp:nvSpPr>
      <dsp:spPr>
        <a:xfrm>
          <a:off x="1619110" y="996292"/>
          <a:ext cx="1725871" cy="86293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Gestión de la Cooperación Sur-Sur (CSS) y Triangular (CT) </a:t>
          </a:r>
          <a:endParaRPr lang="es-ES" sz="1100" kern="1200" dirty="0"/>
        </a:p>
      </dsp:txBody>
      <dsp:txXfrm>
        <a:off x="1644385" y="1021567"/>
        <a:ext cx="1675321" cy="812385"/>
      </dsp:txXfrm>
    </dsp:sp>
    <dsp:sp modelId="{C6D76F26-9E9E-4A5C-98BB-4F1C34592672}">
      <dsp:nvSpPr>
        <dsp:cNvPr id="0" name=""/>
        <dsp:cNvSpPr/>
      </dsp:nvSpPr>
      <dsp:spPr>
        <a:xfrm rot="18289469">
          <a:off x="3085715" y="918256"/>
          <a:ext cx="1208880" cy="26630"/>
        </a:xfrm>
        <a:custGeom>
          <a:avLst/>
          <a:gdLst/>
          <a:ahLst/>
          <a:cxnLst/>
          <a:rect l="0" t="0" r="0" b="0"/>
          <a:pathLst>
            <a:path>
              <a:moveTo>
                <a:pt x="0" y="13315"/>
              </a:moveTo>
              <a:lnTo>
                <a:pt x="1208880"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59933" y="901349"/>
        <a:ext cx="60444" cy="60444"/>
      </dsp:txXfrm>
    </dsp:sp>
    <dsp:sp modelId="{99E43C0C-C1DA-489B-87DB-C636946C2013}">
      <dsp:nvSpPr>
        <dsp:cNvPr id="0" name=""/>
        <dsp:cNvSpPr/>
      </dsp:nvSpPr>
      <dsp:spPr>
        <a:xfrm>
          <a:off x="4035330" y="3915"/>
          <a:ext cx="1725871" cy="86293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Homogenización y documentación de la metodología de intervención en CSS y CT </a:t>
          </a:r>
          <a:endParaRPr lang="es-ES" sz="1100" kern="1200" dirty="0"/>
        </a:p>
      </dsp:txBody>
      <dsp:txXfrm>
        <a:off x="4060605" y="29190"/>
        <a:ext cx="1675321" cy="812385"/>
      </dsp:txXfrm>
    </dsp:sp>
    <dsp:sp modelId="{298AE84F-52A6-4864-AE72-FF954F8693C1}">
      <dsp:nvSpPr>
        <dsp:cNvPr id="0" name=""/>
        <dsp:cNvSpPr/>
      </dsp:nvSpPr>
      <dsp:spPr>
        <a:xfrm>
          <a:off x="3344981" y="1414444"/>
          <a:ext cx="690348" cy="26630"/>
        </a:xfrm>
        <a:custGeom>
          <a:avLst/>
          <a:gdLst/>
          <a:ahLst/>
          <a:cxnLst/>
          <a:rect l="0" t="0" r="0" b="0"/>
          <a:pathLst>
            <a:path>
              <a:moveTo>
                <a:pt x="0" y="13315"/>
              </a:moveTo>
              <a:lnTo>
                <a:pt x="690348"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72897" y="1410501"/>
        <a:ext cx="34517" cy="34517"/>
      </dsp:txXfrm>
    </dsp:sp>
    <dsp:sp modelId="{9A33D0DA-D2FA-480A-A383-17AD7B615CA7}">
      <dsp:nvSpPr>
        <dsp:cNvPr id="0" name=""/>
        <dsp:cNvSpPr/>
      </dsp:nvSpPr>
      <dsp:spPr>
        <a:xfrm>
          <a:off x="4035330" y="996292"/>
          <a:ext cx="1725871" cy="86293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Documentación y monitoreo de programas bilaterales, estrategias regionales y alianzas estratégicas </a:t>
          </a:r>
          <a:endParaRPr lang="es-ES" sz="1100" kern="1200" dirty="0"/>
        </a:p>
      </dsp:txBody>
      <dsp:txXfrm>
        <a:off x="4060605" y="1021567"/>
        <a:ext cx="1675321" cy="812385"/>
      </dsp:txXfrm>
    </dsp:sp>
    <dsp:sp modelId="{62691F0C-28AE-43A8-B070-4BE67ECB3857}">
      <dsp:nvSpPr>
        <dsp:cNvPr id="0" name=""/>
        <dsp:cNvSpPr/>
      </dsp:nvSpPr>
      <dsp:spPr>
        <a:xfrm rot="3310531">
          <a:off x="3085715" y="1910632"/>
          <a:ext cx="1208880" cy="26630"/>
        </a:xfrm>
        <a:custGeom>
          <a:avLst/>
          <a:gdLst/>
          <a:ahLst/>
          <a:cxnLst/>
          <a:rect l="0" t="0" r="0" b="0"/>
          <a:pathLst>
            <a:path>
              <a:moveTo>
                <a:pt x="0" y="13315"/>
              </a:moveTo>
              <a:lnTo>
                <a:pt x="1208880"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59933" y="1893725"/>
        <a:ext cx="60444" cy="60444"/>
      </dsp:txXfrm>
    </dsp:sp>
    <dsp:sp modelId="{7E74764F-9824-4E2F-99FC-EE3ED81B3F50}">
      <dsp:nvSpPr>
        <dsp:cNvPr id="0" name=""/>
        <dsp:cNvSpPr/>
      </dsp:nvSpPr>
      <dsp:spPr>
        <a:xfrm>
          <a:off x="4035330" y="1988668"/>
          <a:ext cx="1725871" cy="86293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Sistematización de programas bilaterales y estrategias regionales </a:t>
          </a:r>
          <a:endParaRPr lang="es-ES" sz="1100" kern="1200" dirty="0"/>
        </a:p>
      </dsp:txBody>
      <dsp:txXfrm>
        <a:off x="4060605" y="2013943"/>
        <a:ext cx="1675321" cy="812385"/>
      </dsp:txXfrm>
    </dsp:sp>
    <dsp:sp modelId="{21EA2331-27A0-496B-9ECC-579AE0692B58}">
      <dsp:nvSpPr>
        <dsp:cNvPr id="0" name=""/>
        <dsp:cNvSpPr/>
      </dsp:nvSpPr>
      <dsp:spPr>
        <a:xfrm>
          <a:off x="1619110" y="3973420"/>
          <a:ext cx="1725871" cy="86293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Logros de la Cooperación Sur-Sur (CSS) y Triangular (CT)</a:t>
          </a:r>
          <a:endParaRPr lang="es-ES" sz="1100" kern="1200" dirty="0"/>
        </a:p>
      </dsp:txBody>
      <dsp:txXfrm>
        <a:off x="1644385" y="3998695"/>
        <a:ext cx="1675321" cy="812385"/>
      </dsp:txXfrm>
    </dsp:sp>
    <dsp:sp modelId="{DF15ABCF-65E7-4149-B2D1-D3F91F2BE159}">
      <dsp:nvSpPr>
        <dsp:cNvPr id="0" name=""/>
        <dsp:cNvSpPr/>
      </dsp:nvSpPr>
      <dsp:spPr>
        <a:xfrm rot="18289469">
          <a:off x="3085715" y="3895384"/>
          <a:ext cx="1208880" cy="26630"/>
        </a:xfrm>
        <a:custGeom>
          <a:avLst/>
          <a:gdLst/>
          <a:ahLst/>
          <a:cxnLst/>
          <a:rect l="0" t="0" r="0" b="0"/>
          <a:pathLst>
            <a:path>
              <a:moveTo>
                <a:pt x="0" y="13315"/>
              </a:moveTo>
              <a:lnTo>
                <a:pt x="1208880"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59933" y="3878478"/>
        <a:ext cx="60444" cy="60444"/>
      </dsp:txXfrm>
    </dsp:sp>
    <dsp:sp modelId="{CC01E70E-A90E-4CA9-8D95-429BB674B3F2}">
      <dsp:nvSpPr>
        <dsp:cNvPr id="0" name=""/>
        <dsp:cNvSpPr/>
      </dsp:nvSpPr>
      <dsp:spPr>
        <a:xfrm>
          <a:off x="4035330" y="2981044"/>
          <a:ext cx="1725871" cy="86293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Evaluación de programas bilateral y estrategias regionales</a:t>
          </a:r>
        </a:p>
      </dsp:txBody>
      <dsp:txXfrm>
        <a:off x="4060605" y="3006319"/>
        <a:ext cx="1675321" cy="812385"/>
      </dsp:txXfrm>
    </dsp:sp>
    <dsp:sp modelId="{4F1A1A46-2A4A-4061-9B5D-85C938E7D21C}">
      <dsp:nvSpPr>
        <dsp:cNvPr id="0" name=""/>
        <dsp:cNvSpPr/>
      </dsp:nvSpPr>
      <dsp:spPr>
        <a:xfrm>
          <a:off x="3344981" y="4391572"/>
          <a:ext cx="690348" cy="26630"/>
        </a:xfrm>
        <a:custGeom>
          <a:avLst/>
          <a:gdLst/>
          <a:ahLst/>
          <a:cxnLst/>
          <a:rect l="0" t="0" r="0" b="0"/>
          <a:pathLst>
            <a:path>
              <a:moveTo>
                <a:pt x="0" y="13315"/>
              </a:moveTo>
              <a:lnTo>
                <a:pt x="690348"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72897" y="4387629"/>
        <a:ext cx="34517" cy="34517"/>
      </dsp:txXfrm>
    </dsp:sp>
    <dsp:sp modelId="{6A9C1207-02FE-4E1E-81C6-E469B871A7D0}">
      <dsp:nvSpPr>
        <dsp:cNvPr id="0" name=""/>
        <dsp:cNvSpPr/>
      </dsp:nvSpPr>
      <dsp:spPr>
        <a:xfrm>
          <a:off x="4035330" y="3973420"/>
          <a:ext cx="1725871" cy="86293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b="1" i="1" u="none" kern="1200" dirty="0" smtClean="0"/>
            <a:t>Documentación de experiencias con alto impacto en procesos de desarrollo para potenciar CSS y CT</a:t>
          </a:r>
          <a:endParaRPr lang="es-ES" sz="1100" b="1" i="1" u="none" kern="1200" dirty="0" smtClean="0"/>
        </a:p>
      </dsp:txBody>
      <dsp:txXfrm>
        <a:off x="4060605" y="3998695"/>
        <a:ext cx="1675321" cy="812385"/>
      </dsp:txXfrm>
    </dsp:sp>
    <dsp:sp modelId="{C988A9CC-52F1-4583-A54A-BEC1707351FF}">
      <dsp:nvSpPr>
        <dsp:cNvPr id="0" name=""/>
        <dsp:cNvSpPr/>
      </dsp:nvSpPr>
      <dsp:spPr>
        <a:xfrm rot="3310531">
          <a:off x="3085715" y="4887760"/>
          <a:ext cx="1208880" cy="26630"/>
        </a:xfrm>
        <a:custGeom>
          <a:avLst/>
          <a:gdLst/>
          <a:ahLst/>
          <a:cxnLst/>
          <a:rect l="0" t="0" r="0" b="0"/>
          <a:pathLst>
            <a:path>
              <a:moveTo>
                <a:pt x="0" y="13315"/>
              </a:moveTo>
              <a:lnTo>
                <a:pt x="1208880" y="133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59933" y="4870854"/>
        <a:ext cx="60444" cy="60444"/>
      </dsp:txXfrm>
    </dsp:sp>
    <dsp:sp modelId="{4E60B120-05F4-4044-9960-9DD935B997DF}">
      <dsp:nvSpPr>
        <dsp:cNvPr id="0" name=""/>
        <dsp:cNvSpPr/>
      </dsp:nvSpPr>
      <dsp:spPr>
        <a:xfrm>
          <a:off x="4035330" y="4965796"/>
          <a:ext cx="1725871" cy="86293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Circulación de conocimiento sobre CSS y CT </a:t>
          </a:r>
        </a:p>
      </dsp:txBody>
      <dsp:txXfrm>
        <a:off x="4060605" y="4991071"/>
        <a:ext cx="1675321" cy="81238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0.13667</cdr:x>
      <cdr:y>0.07639</cdr:y>
    </cdr:from>
    <cdr:to>
      <cdr:x>0.84</cdr:x>
      <cdr:y>0.2375</cdr:y>
    </cdr:to>
    <cdr:sp macro="" textlink="">
      <cdr:nvSpPr>
        <cdr:cNvPr id="2" name="1 CuadroTexto"/>
        <cdr:cNvSpPr txBox="1"/>
      </cdr:nvSpPr>
      <cdr:spPr>
        <a:xfrm xmlns:a="http://schemas.openxmlformats.org/drawingml/2006/main">
          <a:off x="624840" y="209550"/>
          <a:ext cx="3215640" cy="441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a:p>
      </cdr:txBody>
    </cdr:sp>
  </cdr:relSizeAnchor>
  <cdr:relSizeAnchor xmlns:cdr="http://schemas.openxmlformats.org/drawingml/2006/chartDrawing">
    <cdr:from>
      <cdr:x>0.1895</cdr:x>
      <cdr:y>0.05882</cdr:y>
    </cdr:from>
    <cdr:to>
      <cdr:x>0.85617</cdr:x>
      <cdr:y>0.22642</cdr:y>
    </cdr:to>
    <cdr:sp macro="" textlink="">
      <cdr:nvSpPr>
        <cdr:cNvPr id="3" name="2 CuadroTexto"/>
        <cdr:cNvSpPr txBox="1"/>
      </cdr:nvSpPr>
      <cdr:spPr>
        <a:xfrm xmlns:a="http://schemas.openxmlformats.org/drawingml/2006/main">
          <a:off x="835157" y="224496"/>
          <a:ext cx="2938195" cy="63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600" b="1" dirty="0" smtClean="0"/>
            <a:t>PARTICIPACIÓN</a:t>
          </a:r>
          <a:r>
            <a:rPr lang="es-CO" sz="1600" b="1" baseline="0" dirty="0" smtClean="0"/>
            <a:t> DE ENTIDADES COLOMBIANAS </a:t>
          </a:r>
          <a:endParaRPr lang="es-CO"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0.28333</cdr:x>
      <cdr:y>0.05417</cdr:y>
    </cdr:from>
    <cdr:to>
      <cdr:x>0.825</cdr:x>
      <cdr:y>0.19306</cdr:y>
    </cdr:to>
    <cdr:sp macro="" textlink="">
      <cdr:nvSpPr>
        <cdr:cNvPr id="2" name="1 CuadroTexto"/>
        <cdr:cNvSpPr txBox="1"/>
      </cdr:nvSpPr>
      <cdr:spPr>
        <a:xfrm xmlns:a="http://schemas.openxmlformats.org/drawingml/2006/main">
          <a:off x="1295400" y="148590"/>
          <a:ext cx="24765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a:p>
      </cdr:txBody>
    </cdr:sp>
  </cdr:relSizeAnchor>
  <cdr:relSizeAnchor xmlns:cdr="http://schemas.openxmlformats.org/drawingml/2006/chartDrawing">
    <cdr:from>
      <cdr:x>0.25234</cdr:x>
      <cdr:y>0.03446</cdr:y>
    </cdr:from>
    <cdr:to>
      <cdr:x>0.7922</cdr:x>
      <cdr:y>0.21175</cdr:y>
    </cdr:to>
    <cdr:sp macro="" textlink="">
      <cdr:nvSpPr>
        <cdr:cNvPr id="3" name="2 CuadroTexto"/>
        <cdr:cNvSpPr txBox="1"/>
      </cdr:nvSpPr>
      <cdr:spPr>
        <a:xfrm xmlns:a="http://schemas.openxmlformats.org/drawingml/2006/main">
          <a:off x="1028700" y="70374"/>
          <a:ext cx="2200847" cy="3620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2000" b="1" dirty="0" smtClean="0"/>
            <a:t>PAÍSES </a:t>
          </a:r>
          <a:endParaRPr lang="es-CO" sz="20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0.19048</cdr:x>
      <cdr:y>0.05853</cdr:y>
    </cdr:from>
    <cdr:to>
      <cdr:x>0.82214</cdr:x>
      <cdr:y>0.19742</cdr:y>
    </cdr:to>
    <cdr:sp macro="" textlink="">
      <cdr:nvSpPr>
        <cdr:cNvPr id="2" name="1 CuadroTexto"/>
        <cdr:cNvSpPr txBox="1"/>
      </cdr:nvSpPr>
      <cdr:spPr>
        <a:xfrm xmlns:a="http://schemas.openxmlformats.org/drawingml/2006/main">
          <a:off x="799771" y="140493"/>
          <a:ext cx="2652090" cy="3333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800" b="1" dirty="0" smtClean="0"/>
            <a:t> BENEFICIARIOS</a:t>
          </a:r>
          <a:endParaRPr lang="es-CO"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s-CO"/>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429FDF0A-EC18-419A-8A2C-3EF4FBE15045}" type="datetimeFigureOut">
              <a:rPr lang="es-CO"/>
              <a:pPr>
                <a:defRPr/>
              </a:pPr>
              <a:t>11/04/2014</a:t>
            </a:fld>
            <a:endParaRPr lang="es-CO"/>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s-CO"/>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EB99DA73-0FF4-4DD8-81C6-FE3640F99477}" type="slidenum">
              <a:rPr lang="es-CO"/>
              <a:pPr>
                <a:defRPr/>
              </a:pPr>
              <a:t>‹Nº›</a:t>
            </a:fld>
            <a:endParaRPr lang="es-CO"/>
          </a:p>
        </p:txBody>
      </p:sp>
    </p:spTree>
    <p:extLst>
      <p:ext uri="{BB962C8B-B14F-4D97-AF65-F5344CB8AC3E}">
        <p14:creationId xmlns:p14="http://schemas.microsoft.com/office/powerpoint/2010/main" val="2938831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9E591E4-E6E5-4190-B57A-5FBF6DE862C8}" type="datetimeFigureOut">
              <a:rPr lang="es-ES" smtClean="0"/>
              <a:pPr/>
              <a:t>11/04/2014</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5B0BE0-9729-4BB9-B283-4FD238D87D6A}" type="slidenum">
              <a:rPr lang="es-ES" smtClean="0"/>
              <a:pPr/>
              <a:t>‹Nº›</a:t>
            </a:fld>
            <a:endParaRPr lang="es-ES"/>
          </a:p>
        </p:txBody>
      </p:sp>
    </p:spTree>
    <p:extLst>
      <p:ext uri="{BB962C8B-B14F-4D97-AF65-F5344CB8AC3E}">
        <p14:creationId xmlns:p14="http://schemas.microsoft.com/office/powerpoint/2010/main" val="371623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B5B0BE0-9729-4BB9-B283-4FD238D87D6A}"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baseline="0" dirty="0" smtClean="0"/>
              <a:t>En el 2014, para los países de África, Asia y Eurasia, se tiene previsto lo siguiente: </a:t>
            </a:r>
          </a:p>
          <a:p>
            <a:endParaRPr lang="es-CO" baseline="0" dirty="0" smtClean="0"/>
          </a:p>
          <a:p>
            <a:pPr marL="171450" indent="-171450">
              <a:buFont typeface="Wingdings" panose="05000000000000000000" pitchFamily="2" charset="2"/>
              <a:buChar char="ü"/>
            </a:pPr>
            <a:r>
              <a:rPr lang="es-CO" baseline="0" dirty="0" smtClean="0"/>
              <a:t>Beneficiar a por lo menos 209 personas en proyectos derivados de las Estrategia regionales en su fase de profundización, FOCALAE y los proyectos bilaterales. </a:t>
            </a:r>
          </a:p>
          <a:p>
            <a:pPr marL="171450" indent="-171450">
              <a:buFont typeface="Wingdings" panose="05000000000000000000" pitchFamily="2" charset="2"/>
              <a:buChar char="ü"/>
            </a:pPr>
            <a:r>
              <a:rPr lang="es-CO" baseline="0" dirty="0" smtClean="0"/>
              <a:t>En 2014 se espera continuar trabajando con 29 países de África, Asia y Eurasia en el ámbito regional y bilateral</a:t>
            </a:r>
          </a:p>
          <a:p>
            <a:pPr marL="171450" indent="-171450">
              <a:buFont typeface="Wingdings" panose="05000000000000000000" pitchFamily="2" charset="2"/>
              <a:buChar char="ü"/>
            </a:pPr>
            <a:r>
              <a:rPr lang="es-CO" baseline="0" dirty="0" smtClean="0"/>
              <a:t> Si bien en 2013 hubo un enfoque de construcción de relaciones de amistad y de cooperación entre los países, en 2014 esperamos iniciar un proceso de profundización de esas relaciones. Esto incluirá proyectos de impacto en política pública, fortalecimiento institucional y sectorial. </a:t>
            </a:r>
          </a:p>
          <a:p>
            <a:pPr marL="171450" indent="-171450">
              <a:buFont typeface="Wingdings" panose="05000000000000000000" pitchFamily="2" charset="2"/>
              <a:buChar char="ü"/>
            </a:pPr>
            <a:r>
              <a:rPr lang="es-CO" baseline="0" dirty="0" smtClean="0"/>
              <a:t>Para avanzar hacia estas metas se requiere del trabajo mancomunado con las entidades nacionales. </a:t>
            </a:r>
          </a:p>
          <a:p>
            <a:pPr marL="171450" indent="-171450">
              <a:buFont typeface="Wingdings" panose="05000000000000000000" pitchFamily="2" charset="2"/>
              <a:buChar char="ü"/>
            </a:pPr>
            <a:endParaRPr lang="es-CO" baseline="0" dirty="0" smtClean="0"/>
          </a:p>
          <a:p>
            <a:pPr marL="0" indent="0">
              <a:buFont typeface="Wingdings" panose="05000000000000000000" pitchFamily="2" charset="2"/>
              <a:buNone/>
            </a:pPr>
            <a:r>
              <a:rPr lang="es-CO" baseline="0" dirty="0" smtClean="0"/>
              <a:t>Veremos a continuación algunos proyectos que hemos resaltado en cada una de las fases identificadas:</a:t>
            </a:r>
            <a:endParaRPr lang="en-US" dirty="0" smtClean="0"/>
          </a:p>
        </p:txBody>
      </p:sp>
      <p:sp>
        <p:nvSpPr>
          <p:cNvPr id="4" name="3 Marcador de número de diapositiva"/>
          <p:cNvSpPr>
            <a:spLocks noGrp="1"/>
          </p:cNvSpPr>
          <p:nvPr>
            <p:ph type="sldNum" sz="quarter" idx="10"/>
          </p:nvPr>
        </p:nvSpPr>
        <p:spPr/>
        <p:txBody>
          <a:bodyPr/>
          <a:lstStyle/>
          <a:p>
            <a:fld id="{D4FAFFCB-2CB2-486B-AF96-2929DFB4FAA9}" type="slidenum">
              <a:rPr lang="en-US" smtClean="0"/>
              <a:t>11</a:t>
            </a:fld>
            <a:endParaRPr lang="en-US"/>
          </a:p>
        </p:txBody>
      </p:sp>
    </p:spTree>
    <p:extLst>
      <p:ext uri="{BB962C8B-B14F-4D97-AF65-F5344CB8AC3E}">
        <p14:creationId xmlns:p14="http://schemas.microsoft.com/office/powerpoint/2010/main" val="173111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p:txBody>
      </p:sp>
      <p:sp>
        <p:nvSpPr>
          <p:cNvPr id="4" name="3 Marcador de número de diapositiva"/>
          <p:cNvSpPr>
            <a:spLocks noGrp="1"/>
          </p:cNvSpPr>
          <p:nvPr>
            <p:ph type="sldNum" sz="quarter" idx="10"/>
          </p:nvPr>
        </p:nvSpPr>
        <p:spPr/>
        <p:txBody>
          <a:bodyPr/>
          <a:lstStyle/>
          <a:p>
            <a:fld id="{D4FAFFCB-2CB2-486B-AF96-2929DFB4FAA9}" type="slidenum">
              <a:rPr lang="en-US" smtClean="0"/>
              <a:t>13</a:t>
            </a:fld>
            <a:endParaRPr lang="en-US"/>
          </a:p>
        </p:txBody>
      </p:sp>
    </p:spTree>
    <p:extLst>
      <p:ext uri="{BB962C8B-B14F-4D97-AF65-F5344CB8AC3E}">
        <p14:creationId xmlns:p14="http://schemas.microsoft.com/office/powerpoint/2010/main" val="173111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p:txBody>
      </p:sp>
      <p:sp>
        <p:nvSpPr>
          <p:cNvPr id="4" name="3 Marcador de número de diapositiva"/>
          <p:cNvSpPr>
            <a:spLocks noGrp="1"/>
          </p:cNvSpPr>
          <p:nvPr>
            <p:ph type="sldNum" sz="quarter" idx="10"/>
          </p:nvPr>
        </p:nvSpPr>
        <p:spPr/>
        <p:txBody>
          <a:bodyPr/>
          <a:lstStyle/>
          <a:p>
            <a:fld id="{D4FAFFCB-2CB2-486B-AF96-2929DFB4FAA9}" type="slidenum">
              <a:rPr lang="en-US" smtClean="0"/>
              <a:t>14</a:t>
            </a:fld>
            <a:endParaRPr lang="en-US"/>
          </a:p>
        </p:txBody>
      </p:sp>
    </p:spTree>
    <p:extLst>
      <p:ext uri="{BB962C8B-B14F-4D97-AF65-F5344CB8AC3E}">
        <p14:creationId xmlns:p14="http://schemas.microsoft.com/office/powerpoint/2010/main" val="173111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p:txBody>
      </p:sp>
      <p:sp>
        <p:nvSpPr>
          <p:cNvPr id="4" name="3 Marcador de número de diapositiva"/>
          <p:cNvSpPr>
            <a:spLocks noGrp="1"/>
          </p:cNvSpPr>
          <p:nvPr>
            <p:ph type="sldNum" sz="quarter" idx="10"/>
          </p:nvPr>
        </p:nvSpPr>
        <p:spPr/>
        <p:txBody>
          <a:bodyPr/>
          <a:lstStyle/>
          <a:p>
            <a:fld id="{D4FAFFCB-2CB2-486B-AF96-2929DFB4FAA9}" type="slidenum">
              <a:rPr lang="en-US" smtClean="0"/>
              <a:t>15</a:t>
            </a:fld>
            <a:endParaRPr lang="en-US"/>
          </a:p>
        </p:txBody>
      </p:sp>
    </p:spTree>
    <p:extLst>
      <p:ext uri="{BB962C8B-B14F-4D97-AF65-F5344CB8AC3E}">
        <p14:creationId xmlns:p14="http://schemas.microsoft.com/office/powerpoint/2010/main" val="1731118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p:txBody>
      </p:sp>
      <p:sp>
        <p:nvSpPr>
          <p:cNvPr id="4" name="3 Marcador de número de diapositiva"/>
          <p:cNvSpPr>
            <a:spLocks noGrp="1"/>
          </p:cNvSpPr>
          <p:nvPr>
            <p:ph type="sldNum" sz="quarter" idx="10"/>
          </p:nvPr>
        </p:nvSpPr>
        <p:spPr/>
        <p:txBody>
          <a:bodyPr/>
          <a:lstStyle/>
          <a:p>
            <a:fld id="{D4FAFFCB-2CB2-486B-AF96-2929DFB4FAA9}" type="slidenum">
              <a:rPr lang="en-US" smtClean="0"/>
              <a:t>16</a:t>
            </a:fld>
            <a:endParaRPr lang="en-US"/>
          </a:p>
        </p:txBody>
      </p:sp>
    </p:spTree>
    <p:extLst>
      <p:ext uri="{BB962C8B-B14F-4D97-AF65-F5344CB8AC3E}">
        <p14:creationId xmlns:p14="http://schemas.microsoft.com/office/powerpoint/2010/main" val="1731118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p:txBody>
      </p:sp>
      <p:sp>
        <p:nvSpPr>
          <p:cNvPr id="4" name="3 Marcador de número de diapositiva"/>
          <p:cNvSpPr>
            <a:spLocks noGrp="1"/>
          </p:cNvSpPr>
          <p:nvPr>
            <p:ph type="sldNum" sz="quarter" idx="10"/>
          </p:nvPr>
        </p:nvSpPr>
        <p:spPr/>
        <p:txBody>
          <a:bodyPr/>
          <a:lstStyle/>
          <a:p>
            <a:fld id="{D4FAFFCB-2CB2-486B-AF96-2929DFB4FAA9}" type="slidenum">
              <a:rPr lang="en-US" smtClean="0"/>
              <a:t>17</a:t>
            </a:fld>
            <a:endParaRPr lang="en-US"/>
          </a:p>
        </p:txBody>
      </p:sp>
    </p:spTree>
    <p:extLst>
      <p:ext uri="{BB962C8B-B14F-4D97-AF65-F5344CB8AC3E}">
        <p14:creationId xmlns:p14="http://schemas.microsoft.com/office/powerpoint/2010/main" val="1731118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6B5B0BE0-9729-4BB9-B283-4FD238D87D6A}" type="slidenum">
              <a:rPr lang="es-ES" smtClean="0"/>
              <a:pPr/>
              <a:t>18</a:t>
            </a:fld>
            <a:endParaRPr lang="es-ES"/>
          </a:p>
        </p:txBody>
      </p:sp>
    </p:spTree>
    <p:extLst>
      <p:ext uri="{BB962C8B-B14F-4D97-AF65-F5344CB8AC3E}">
        <p14:creationId xmlns:p14="http://schemas.microsoft.com/office/powerpoint/2010/main" val="89483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sz="1200" kern="1200" baseline="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6B5B0BE0-9729-4BB9-B283-4FD238D87D6A}"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En</a:t>
            </a:r>
            <a:r>
              <a:rPr lang="es-CO" baseline="0" dirty="0" smtClean="0"/>
              <a:t> 2013, C</a:t>
            </a:r>
            <a:r>
              <a:rPr lang="es-CO" dirty="0" smtClean="0"/>
              <a:t>olombia mantiene relaciones de Cooperación Sur-Sur </a:t>
            </a:r>
            <a:r>
              <a:rPr lang="es-CO" baseline="0" dirty="0" smtClean="0"/>
              <a:t>con más de 53 países del mundo, 14 países más que en el 2010.  Es importante resaltar que se han realizado acercamientos con otros 13 países, para un total de 66.  De los 53 países:</a:t>
            </a:r>
          </a:p>
          <a:p>
            <a:endParaRPr lang="es-CO" baseline="0" dirty="0" smtClean="0"/>
          </a:p>
          <a:p>
            <a:pPr marL="171450" indent="-171450">
              <a:buFont typeface="Wingdings" panose="05000000000000000000" pitchFamily="2" charset="2"/>
              <a:buChar char="ü"/>
            </a:pPr>
            <a:r>
              <a:rPr lang="es-CO" baseline="0" dirty="0" smtClean="0"/>
              <a:t> 26 son países de América Latina y el Caribe, </a:t>
            </a:r>
          </a:p>
          <a:p>
            <a:pPr marL="171450" indent="-171450">
              <a:buFont typeface="Wingdings" panose="05000000000000000000" pitchFamily="2" charset="2"/>
              <a:buChar char="ü"/>
            </a:pPr>
            <a:r>
              <a:rPr lang="es-CO" baseline="0" dirty="0" smtClean="0"/>
              <a:t>12 son países de África,</a:t>
            </a:r>
          </a:p>
          <a:p>
            <a:pPr marL="171450" indent="-171450">
              <a:buFont typeface="Wingdings" panose="05000000000000000000" pitchFamily="2" charset="2"/>
              <a:buChar char="ü"/>
            </a:pPr>
            <a:r>
              <a:rPr lang="es-CO" baseline="0" dirty="0" smtClean="0"/>
              <a:t>10 corresponden a la región de Asia y</a:t>
            </a:r>
          </a:p>
          <a:p>
            <a:pPr marL="171450" indent="-171450">
              <a:buFont typeface="Wingdings" panose="05000000000000000000" pitchFamily="2" charset="2"/>
              <a:buChar char="ü"/>
            </a:pPr>
            <a:r>
              <a:rPr lang="es-CO" baseline="0" dirty="0" smtClean="0"/>
              <a:t>5 ala región de Eurasia. </a:t>
            </a:r>
            <a:endParaRPr lang="es-CO" dirty="0" smtClean="0"/>
          </a:p>
          <a:p>
            <a:endParaRPr lang="es-CO" dirty="0" smtClean="0"/>
          </a:p>
          <a:p>
            <a:r>
              <a:rPr lang="es-CO" dirty="0" smtClean="0"/>
              <a:t>Los siguientes países participaron en una actividad de cooperación este año</a:t>
            </a:r>
            <a:r>
              <a:rPr lang="es-CO" baseline="0" dirty="0" smtClean="0"/>
              <a:t> coordinada por APC-Colombia</a:t>
            </a:r>
            <a:r>
              <a:rPr lang="es-CO" dirty="0" smtClean="0"/>
              <a:t>: Senegal, Mali, Costa de Marfil, Gabón, Zambia, Tanzania, Namibia, Burundi, Irak, Liberia, Libia, Sri Lanka, y Sudán del Sur. Se espera consolidar los lazos de cooperación con estos países</a:t>
            </a:r>
            <a:r>
              <a:rPr lang="es-CO" baseline="0" dirty="0" smtClean="0"/>
              <a:t> en el 2014. </a:t>
            </a:r>
            <a:endParaRPr lang="en-US" dirty="0"/>
          </a:p>
        </p:txBody>
      </p:sp>
      <p:sp>
        <p:nvSpPr>
          <p:cNvPr id="4" name="3 Marcador de número de diapositiva"/>
          <p:cNvSpPr>
            <a:spLocks noGrp="1"/>
          </p:cNvSpPr>
          <p:nvPr>
            <p:ph type="sldNum" sz="quarter" idx="10"/>
          </p:nvPr>
        </p:nvSpPr>
        <p:spPr/>
        <p:txBody>
          <a:bodyPr/>
          <a:lstStyle/>
          <a:p>
            <a:fld id="{D4FAFFCB-2CB2-486B-AF96-2929DFB4FAA9}" type="slidenum">
              <a:rPr lang="en-US" smtClean="0"/>
              <a:t>3</a:t>
            </a:fld>
            <a:endParaRPr lang="en-US"/>
          </a:p>
        </p:txBody>
      </p:sp>
    </p:spTree>
    <p:extLst>
      <p:ext uri="{BB962C8B-B14F-4D97-AF65-F5344CB8AC3E}">
        <p14:creationId xmlns:p14="http://schemas.microsoft.com/office/powerpoint/2010/main" val="304583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85750" indent="-285750" algn="just">
              <a:spcBef>
                <a:spcPts val="600"/>
              </a:spcBef>
              <a:spcAft>
                <a:spcPts val="600"/>
              </a:spcAft>
              <a:buFont typeface="Wingdings" panose="05000000000000000000" pitchFamily="2" charset="2"/>
              <a:buChar char="§"/>
            </a:pPr>
            <a:r>
              <a:rPr lang="es-CO" dirty="0" smtClean="0"/>
              <a:t>El 49% a través de proyectos bilaterales de cooperación que se desarrollan con países de todas las áreas geográficas. </a:t>
            </a:r>
          </a:p>
          <a:p>
            <a:pPr marL="285750" indent="-285750" algn="just">
              <a:spcBef>
                <a:spcPts val="600"/>
              </a:spcBef>
              <a:spcAft>
                <a:spcPts val="600"/>
              </a:spcAft>
              <a:buFont typeface="Wingdings" panose="05000000000000000000" pitchFamily="2" charset="2"/>
              <a:buChar char="§"/>
            </a:pPr>
            <a:r>
              <a:rPr lang="es-CO" dirty="0" smtClean="0"/>
              <a:t>El 47% se realizó en el marco de las Estrategias Regionales que el país coordina.  </a:t>
            </a:r>
            <a:endParaRPr lang="en-US" dirty="0" smtClean="0"/>
          </a:p>
          <a:p>
            <a:pPr marL="285750" indent="-285750" algn="just">
              <a:spcBef>
                <a:spcPts val="600"/>
              </a:spcBef>
              <a:spcAft>
                <a:spcPts val="600"/>
              </a:spcAft>
              <a:buFont typeface="Wingdings" panose="05000000000000000000" pitchFamily="2" charset="2"/>
              <a:buChar char="§"/>
            </a:pPr>
            <a:r>
              <a:rPr lang="es-CO" sz="1200" dirty="0" smtClean="0"/>
              <a:t>El 4% se</a:t>
            </a:r>
            <a:r>
              <a:rPr lang="es-CO" sz="1200" baseline="0" dirty="0" smtClean="0"/>
              <a:t> realizaron en el marco de los mecanismos de integración y concertación, en especial en Alianza del Pacífico y FOCALAE. </a:t>
            </a:r>
          </a:p>
          <a:p>
            <a:pPr marL="285750" indent="-285750" algn="just">
              <a:spcBef>
                <a:spcPts val="600"/>
              </a:spcBef>
              <a:spcAft>
                <a:spcPts val="600"/>
              </a:spcAft>
              <a:buFont typeface="Wingdings" panose="05000000000000000000" pitchFamily="2" charset="2"/>
              <a:buChar char="§"/>
            </a:pPr>
            <a:endParaRPr lang="es-CO" sz="1200" baseline="0" dirty="0" smtClean="0"/>
          </a:p>
          <a:p>
            <a:pPr algn="just"/>
            <a:r>
              <a:rPr lang="es-CO" sz="1200" baseline="0" dirty="0" smtClean="0"/>
              <a:t>Así también, e</a:t>
            </a:r>
            <a:r>
              <a:rPr lang="es-CO" dirty="0" smtClean="0"/>
              <a:t>l 84% de los proyectos que se ejecutaron o continúan en ejecución en el 2013 son ofertas de Colombia para otros países en desarrollo. Donde</a:t>
            </a:r>
            <a:r>
              <a:rPr lang="es-CO" baseline="0" dirty="0" smtClean="0"/>
              <a:t> 16% son de demanda de Colombia y 84% de demanda de otros países a Colombia. Esto refleja el enfoque de oferta y la visión de posicionamiento de Colombia. </a:t>
            </a:r>
            <a:endParaRPr lang="en-US" sz="1200" dirty="0" smtClean="0"/>
          </a:p>
          <a:p>
            <a:endParaRPr lang="en-US" dirty="0"/>
          </a:p>
        </p:txBody>
      </p:sp>
      <p:sp>
        <p:nvSpPr>
          <p:cNvPr id="4" name="3 Marcador de número de diapositiva"/>
          <p:cNvSpPr>
            <a:spLocks noGrp="1"/>
          </p:cNvSpPr>
          <p:nvPr>
            <p:ph type="sldNum" sz="quarter" idx="10"/>
          </p:nvPr>
        </p:nvSpPr>
        <p:spPr/>
        <p:txBody>
          <a:bodyPr/>
          <a:lstStyle/>
          <a:p>
            <a:fld id="{D4FAFFCB-2CB2-486B-AF96-2929DFB4FAA9}" type="slidenum">
              <a:rPr lang="en-US" smtClean="0"/>
              <a:t>4</a:t>
            </a:fld>
            <a:endParaRPr lang="en-US"/>
          </a:p>
        </p:txBody>
      </p:sp>
    </p:spTree>
    <p:extLst>
      <p:ext uri="{BB962C8B-B14F-4D97-AF65-F5344CB8AC3E}">
        <p14:creationId xmlns:p14="http://schemas.microsoft.com/office/powerpoint/2010/main" val="322185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b="1" noProof="0" dirty="0" smtClean="0">
                <a:solidFill>
                  <a:srgbClr val="FF0000"/>
                </a:solidFill>
              </a:rPr>
              <a:t>Consolidación de relaciones</a:t>
            </a:r>
            <a:r>
              <a:rPr lang="es-CO" noProof="0" dirty="0" smtClean="0">
                <a:solidFill>
                  <a:srgbClr val="FF0000"/>
                </a:solidFill>
              </a:rPr>
              <a:t>: Establecimiento</a:t>
            </a:r>
            <a:r>
              <a:rPr lang="es-CO" baseline="0" noProof="0" dirty="0" smtClean="0">
                <a:solidFill>
                  <a:srgbClr val="FF0000"/>
                </a:solidFill>
              </a:rPr>
              <a:t> de procesos de</a:t>
            </a:r>
            <a:r>
              <a:rPr lang="es-CO" noProof="0" dirty="0" smtClean="0">
                <a:solidFill>
                  <a:srgbClr val="FF0000"/>
                </a:solidFill>
              </a:rPr>
              <a:t> acercamiento y de generación de confianza</a:t>
            </a:r>
            <a:r>
              <a:rPr lang="es-CO" baseline="0" noProof="0" dirty="0" smtClean="0">
                <a:solidFill>
                  <a:srgbClr val="FF0000"/>
                </a:solidFill>
              </a:rPr>
              <a:t> con países con los cuales Colombia no ha tenido relaciones previamente. </a:t>
            </a:r>
          </a:p>
          <a:p>
            <a:r>
              <a:rPr lang="es-CO" b="1" baseline="0" noProof="0" dirty="0" smtClean="0">
                <a:solidFill>
                  <a:srgbClr val="FF0000"/>
                </a:solidFill>
              </a:rPr>
              <a:t>Fortalecimiento Institucional</a:t>
            </a:r>
            <a:r>
              <a:rPr lang="es-CO" baseline="0" noProof="0" dirty="0" smtClean="0">
                <a:solidFill>
                  <a:srgbClr val="FF0000"/>
                </a:solidFill>
              </a:rPr>
              <a:t>: Aumento del capital humano de las instituciones de Colombia y de otros países a partir de procesos de formación para la modernización del Estado.</a:t>
            </a:r>
          </a:p>
          <a:p>
            <a:r>
              <a:rPr lang="es-CO" b="1" noProof="0" dirty="0" smtClean="0">
                <a:solidFill>
                  <a:srgbClr val="FF0000"/>
                </a:solidFill>
              </a:rPr>
              <a:t>Fortalecimiento de programas sectoriales</a:t>
            </a:r>
            <a:r>
              <a:rPr lang="es-CO" noProof="0" dirty="0" smtClean="0">
                <a:solidFill>
                  <a:srgbClr val="FF0000"/>
                </a:solidFill>
              </a:rPr>
              <a:t>: Apoyo</a:t>
            </a:r>
            <a:r>
              <a:rPr lang="es-CO" baseline="0" noProof="0" dirty="0" smtClean="0">
                <a:solidFill>
                  <a:srgbClr val="FF0000"/>
                </a:solidFill>
              </a:rPr>
              <a:t> al diseño o la implementación </a:t>
            </a:r>
            <a:r>
              <a:rPr lang="es-CO" i="0" baseline="0" noProof="0" dirty="0" smtClean="0">
                <a:solidFill>
                  <a:srgbClr val="FF0000"/>
                </a:solidFill>
              </a:rPr>
              <a:t>de u</a:t>
            </a:r>
            <a:r>
              <a:rPr lang="es-CO" sz="1200" b="0" i="0" kern="1200" dirty="0" smtClean="0">
                <a:solidFill>
                  <a:schemeClr val="tx1"/>
                </a:solidFill>
                <a:effectLst/>
                <a:latin typeface="+mn-lt"/>
                <a:ea typeface="+mn-ea"/>
                <a:cs typeface="+mn-cs"/>
              </a:rPr>
              <a:t>n programa sectorial ,</a:t>
            </a:r>
            <a:r>
              <a:rPr lang="es-CO" sz="1200" b="0" i="0" kern="1200" baseline="0" dirty="0" smtClean="0">
                <a:solidFill>
                  <a:schemeClr val="tx1"/>
                </a:solidFill>
                <a:effectLst/>
                <a:latin typeface="+mn-lt"/>
                <a:ea typeface="+mn-ea"/>
                <a:cs typeface="+mn-cs"/>
              </a:rPr>
              <a:t> siendo este </a:t>
            </a:r>
            <a:r>
              <a:rPr lang="es-CO" sz="1200" b="0" i="0" kern="1200" dirty="0" smtClean="0">
                <a:solidFill>
                  <a:schemeClr val="tx1"/>
                </a:solidFill>
                <a:effectLst/>
                <a:latin typeface="+mn-lt"/>
                <a:ea typeface="+mn-ea"/>
                <a:cs typeface="+mn-cs"/>
              </a:rPr>
              <a:t>es un instrumento de planeación que contiene un conjunto de acciones debidamente articuladas en torno a los objetivos de un sector o ámbito específico de la administración pública.</a:t>
            </a:r>
          </a:p>
          <a:p>
            <a:r>
              <a:rPr lang="es-CO" sz="1200" b="1" i="0" kern="1200" noProof="0" dirty="0" smtClean="0">
                <a:solidFill>
                  <a:schemeClr val="tx1"/>
                </a:solidFill>
                <a:effectLst/>
                <a:latin typeface="+mn-lt"/>
                <a:ea typeface="+mn-ea"/>
                <a:cs typeface="+mn-cs"/>
              </a:rPr>
              <a:t>Incidencia en política pública</a:t>
            </a:r>
            <a:r>
              <a:rPr lang="es-CO" sz="1200" b="0" i="0" kern="1200" noProof="0" dirty="0" smtClean="0">
                <a:solidFill>
                  <a:schemeClr val="tx1"/>
                </a:solidFill>
                <a:effectLst/>
                <a:latin typeface="+mn-lt"/>
                <a:ea typeface="+mn-ea"/>
                <a:cs typeface="+mn-cs"/>
              </a:rPr>
              <a:t>:</a:t>
            </a:r>
            <a:r>
              <a:rPr lang="es-CO" sz="1200" b="0" i="0" kern="1200" baseline="0" noProof="0" dirty="0" smtClean="0">
                <a:solidFill>
                  <a:schemeClr val="tx1"/>
                </a:solidFill>
                <a:effectLst/>
                <a:latin typeface="+mn-lt"/>
                <a:ea typeface="+mn-ea"/>
                <a:cs typeface="+mn-cs"/>
              </a:rPr>
              <a:t> Apoyo al diseño de políticas públicas que inciden en el desarrollo político, económico y social de Colombia y otros países en desarrollo. </a:t>
            </a:r>
            <a:endParaRPr lang="es-CO" i="0" noProof="0" dirty="0" smtClean="0">
              <a:solidFill>
                <a:srgbClr val="FF0000"/>
              </a:solidFill>
            </a:endParaRPr>
          </a:p>
          <a:p>
            <a:endParaRPr lang="es-CO" noProof="0" dirty="0" smtClean="0"/>
          </a:p>
          <a:p>
            <a:r>
              <a:rPr lang="es-CO" noProof="0" dirty="0" smtClean="0"/>
              <a:t>Es importante resaltar que la</a:t>
            </a:r>
            <a:r>
              <a:rPr lang="es-CO" baseline="0" noProof="0" dirty="0" smtClean="0"/>
              <a:t> medición de resultados no es posible en actividades y/o proyectos aislados. Por ello, Colombia ha querido avanzar hacia resultados sostenibles en el desarrollo, a través de sus Estrategias Regionales y de Programas y proyectos más robustos. </a:t>
            </a:r>
          </a:p>
          <a:p>
            <a:endParaRPr lang="es-CO" baseline="0" noProof="0" dirty="0" smtClean="0"/>
          </a:p>
          <a:p>
            <a:r>
              <a:rPr lang="es-CO" baseline="0" noProof="0" dirty="0" smtClean="0"/>
              <a:t>Como vamos a ver a lo largo de la presentación, las Estrategias Regionales que están más avanzadas, como lo son La del Caribe y la de la región de Mesoamérica, cuentan con resultados de incidencia en política pública.</a:t>
            </a:r>
          </a:p>
          <a:p>
            <a:endParaRPr lang="es-CO" baseline="0" noProof="0" dirty="0" smtClean="0"/>
          </a:p>
          <a:p>
            <a:r>
              <a:rPr lang="es-CO" baseline="0" noProof="0" dirty="0" smtClean="0"/>
              <a:t>Mientras que las Estrategia que comenzaron el año pasado y que se están consolidando en el 2013, responden más a la fase de consolidación de relaciones y de fortalecimiento institucional.</a:t>
            </a:r>
          </a:p>
        </p:txBody>
      </p:sp>
      <p:sp>
        <p:nvSpPr>
          <p:cNvPr id="4" name="3 Marcador de número de diapositiva"/>
          <p:cNvSpPr>
            <a:spLocks noGrp="1"/>
          </p:cNvSpPr>
          <p:nvPr>
            <p:ph type="sldNum" sz="quarter" idx="10"/>
          </p:nvPr>
        </p:nvSpPr>
        <p:spPr/>
        <p:txBody>
          <a:bodyPr/>
          <a:lstStyle/>
          <a:p>
            <a:fld id="{D4FAFFCB-2CB2-486B-AF96-2929DFB4FAA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3111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De un total de 18 proyectos</a:t>
            </a:r>
            <a:r>
              <a:rPr lang="es-CO" baseline="0" dirty="0" smtClean="0"/>
              <a:t> que demandó Colombia en el 2013 y que están Ejecutados, o aún En Ejecución: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CO"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baseline="0" dirty="0" smtClean="0"/>
              <a:t>El 50% ha fortalecido las capacidades de las entidades participantes,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baseline="0" dirty="0" smtClean="0"/>
              <a:t>El 50% ha fortalecido programas sectoriales y</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baseline="0" dirty="0" smtClean="0"/>
              <a:t>El 28% ha incidido en la formulación de políticas públicas en Colombia.</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CO"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CO" baseline="0" dirty="0" smtClean="0"/>
              <a:t>A continuación veremos la evidencia de un proyecto emblemático en el que Colombia se benefició de la cooperación de Brasil, en materia Banco de Leche Humana</a:t>
            </a:r>
          </a:p>
        </p:txBody>
      </p:sp>
      <p:sp>
        <p:nvSpPr>
          <p:cNvPr id="4" name="3 Marcador de número de diapositiva"/>
          <p:cNvSpPr>
            <a:spLocks noGrp="1"/>
          </p:cNvSpPr>
          <p:nvPr>
            <p:ph type="sldNum" sz="quarter" idx="10"/>
          </p:nvPr>
        </p:nvSpPr>
        <p:spPr/>
        <p:txBody>
          <a:bodyPr/>
          <a:lstStyle/>
          <a:p>
            <a:fld id="{D4FAFFCB-2CB2-486B-AF96-2929DFB4FAA9}" type="slidenum">
              <a:rPr lang="en-US" smtClean="0"/>
              <a:t>6</a:t>
            </a:fld>
            <a:endParaRPr lang="en-US"/>
          </a:p>
        </p:txBody>
      </p:sp>
    </p:spTree>
    <p:extLst>
      <p:ext uri="{BB962C8B-B14F-4D97-AF65-F5344CB8AC3E}">
        <p14:creationId xmlns:p14="http://schemas.microsoft.com/office/powerpoint/2010/main" val="173111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aseline="0" dirty="0" smtClean="0"/>
          </a:p>
        </p:txBody>
      </p:sp>
      <p:sp>
        <p:nvSpPr>
          <p:cNvPr id="4" name="3 Marcador de número de diapositiva"/>
          <p:cNvSpPr>
            <a:spLocks noGrp="1"/>
          </p:cNvSpPr>
          <p:nvPr>
            <p:ph type="sldNum" sz="quarter" idx="10"/>
          </p:nvPr>
        </p:nvSpPr>
        <p:spPr/>
        <p:txBody>
          <a:bodyPr/>
          <a:lstStyle/>
          <a:p>
            <a:fld id="{D4FAFFCB-2CB2-486B-AF96-2929DFB4FAA9}" type="slidenum">
              <a:rPr lang="en-US" smtClean="0"/>
              <a:t>7</a:t>
            </a:fld>
            <a:endParaRPr lang="en-US"/>
          </a:p>
        </p:txBody>
      </p:sp>
    </p:spTree>
    <p:extLst>
      <p:ext uri="{BB962C8B-B14F-4D97-AF65-F5344CB8AC3E}">
        <p14:creationId xmlns:p14="http://schemas.microsoft.com/office/powerpoint/2010/main" val="1731118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 un total de 97 proyectos</a:t>
            </a:r>
            <a:r>
              <a:rPr lang="es-CO" baseline="0" dirty="0" smtClean="0"/>
              <a:t> de oferta de CSS Ejecutados en el 2013, o aún En Ejecución:</a:t>
            </a:r>
          </a:p>
          <a:p>
            <a:endParaRPr lang="es-CO" baseline="0" dirty="0" smtClean="0"/>
          </a:p>
          <a:p>
            <a:pPr marL="171450" indent="-171450">
              <a:buFont typeface="Wingdings" panose="05000000000000000000" pitchFamily="2" charset="2"/>
              <a:buChar char="ü"/>
            </a:pPr>
            <a:r>
              <a:rPr lang="es-CO" baseline="0" dirty="0" smtClean="0"/>
              <a:t>El 73% ha fortalecido las capacidades institucionales de las entidades participantes, </a:t>
            </a:r>
          </a:p>
          <a:p>
            <a:pPr marL="171450" indent="-171450">
              <a:buFont typeface="Wingdings" panose="05000000000000000000" pitchFamily="2" charset="2"/>
              <a:buChar char="ü"/>
            </a:pPr>
            <a:r>
              <a:rPr lang="es-CO" baseline="0" dirty="0" smtClean="0"/>
              <a:t>El 28% ha fortalecido programas sectoriales y </a:t>
            </a:r>
          </a:p>
          <a:p>
            <a:pPr marL="171450" indent="-171450">
              <a:buFont typeface="Wingdings" panose="05000000000000000000" pitchFamily="2" charset="2"/>
              <a:buChar char="ü"/>
            </a:pPr>
            <a:r>
              <a:rPr lang="es-CO" baseline="0" dirty="0" smtClean="0"/>
              <a:t>El 14% ha incidido en la formulación de políticas públicas más pertinentes para avanzar en el desarrollo de los países con los que Colombia mantiene relaciones. </a:t>
            </a:r>
          </a:p>
          <a:p>
            <a:pPr marL="171450" indent="-171450">
              <a:buFont typeface="Wingdings" panose="05000000000000000000" pitchFamily="2" charset="2"/>
              <a:buChar char="ü"/>
            </a:pPr>
            <a:endParaRPr lang="es-CO" baseline="0" dirty="0" smtClean="0"/>
          </a:p>
          <a:p>
            <a:pPr marL="0" indent="0">
              <a:buFont typeface="Wingdings" panose="05000000000000000000" pitchFamily="2" charset="2"/>
              <a:buNone/>
            </a:pPr>
            <a:r>
              <a:rPr lang="es-CO" baseline="0" dirty="0" smtClean="0"/>
              <a:t>Veremos a continuación algunos proyectos que hemos resaltado en cada una de las fases identificadas:</a:t>
            </a:r>
            <a:endParaRPr lang="en-US" dirty="0" smtClean="0"/>
          </a:p>
        </p:txBody>
      </p:sp>
      <p:sp>
        <p:nvSpPr>
          <p:cNvPr id="4" name="3 Marcador de número de diapositiva"/>
          <p:cNvSpPr>
            <a:spLocks noGrp="1"/>
          </p:cNvSpPr>
          <p:nvPr>
            <p:ph type="sldNum" sz="quarter" idx="10"/>
          </p:nvPr>
        </p:nvSpPr>
        <p:spPr/>
        <p:txBody>
          <a:bodyPr/>
          <a:lstStyle/>
          <a:p>
            <a:fld id="{D4FAFFCB-2CB2-486B-AF96-2929DFB4FAA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3111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3 Marcador de número de diapositiva"/>
          <p:cNvSpPr>
            <a:spLocks noGrp="1"/>
          </p:cNvSpPr>
          <p:nvPr>
            <p:ph type="sldNum" sz="quarter" idx="10"/>
          </p:nvPr>
        </p:nvSpPr>
        <p:spPr/>
        <p:txBody>
          <a:bodyPr/>
          <a:lstStyle/>
          <a:p>
            <a:fld id="{D4FAFFCB-2CB2-486B-AF96-2929DFB4FAA9}" type="slidenum">
              <a:rPr lang="en-US" smtClean="0"/>
              <a:t>9</a:t>
            </a:fld>
            <a:endParaRPr lang="en-US"/>
          </a:p>
        </p:txBody>
      </p:sp>
    </p:spTree>
    <p:extLst>
      <p:ext uri="{BB962C8B-B14F-4D97-AF65-F5344CB8AC3E}">
        <p14:creationId xmlns:p14="http://schemas.microsoft.com/office/powerpoint/2010/main" val="173111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0E56F8CB-CB25-4D4B-A8F3-E5282F6E38B7}" type="datetimeFigureOut">
              <a:rPr lang="es-CO"/>
              <a:pPr>
                <a:defRPr/>
              </a:pPr>
              <a:t>11/04/2014</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485A874D-5812-4838-A85B-0162ADDAB284}" type="slidenum">
              <a:rPr lang="es-CO"/>
              <a:pPr>
                <a:defRPr/>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89AD8565-C89D-45A2-AA31-DD62DCECA4F8}" type="datetimeFigureOut">
              <a:rPr lang="es-CO"/>
              <a:pPr>
                <a:defRPr/>
              </a:pPr>
              <a:t>11/04/2014</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0033F086-D12E-4FF9-8C0D-E42510341488}" type="slidenum">
              <a:rPr lang="es-CO"/>
              <a:pPr>
                <a:defRPr/>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A70375CD-C6AA-4539-8A6E-F3E760E960C1}" type="datetimeFigureOut">
              <a:rPr lang="es-CO"/>
              <a:pPr>
                <a:defRPr/>
              </a:pPr>
              <a:t>11/04/2014</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D329C752-5941-4B7C-BC4C-391DCCA5745D}" type="slidenum">
              <a:rPr lang="es-CO"/>
              <a:pPr>
                <a:defRPr/>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F825E40F-8A26-4506-A784-CC25C9C84DFD}" type="datetimeFigureOut">
              <a:rPr lang="es-CO"/>
              <a:pPr>
                <a:defRPr/>
              </a:pPr>
              <a:t>11/04/2014</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C588F5A1-8B14-43CB-808B-2E4B073F04ED}" type="slidenum">
              <a:rPr lang="es-CO"/>
              <a:pPr>
                <a:defRPr/>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40764EE-327D-4354-A856-4B6D0CF34A6F}" type="datetimeFigureOut">
              <a:rPr lang="es-CO"/>
              <a:pPr>
                <a:defRPr/>
              </a:pPr>
              <a:t>11/04/2014</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94E4D778-39CF-4BA4-8BAD-4CC5FBCFC277}" type="slidenum">
              <a:rPr lang="es-CO"/>
              <a:pPr>
                <a:defRPr/>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B33781A5-B21B-4D58-AA12-C180843CBBBC}" type="datetimeFigureOut">
              <a:rPr lang="es-CO"/>
              <a:pPr>
                <a:defRPr/>
              </a:pPr>
              <a:t>11/04/2014</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C668D13D-1A81-4706-BFBB-7F329DAB63DC}" type="slidenum">
              <a:rPr lang="es-CO"/>
              <a:pPr>
                <a:defRPr/>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1E2AD8B0-726D-48B4-BDDB-40638F4D4699}" type="datetimeFigureOut">
              <a:rPr lang="es-CO"/>
              <a:pPr>
                <a:defRPr/>
              </a:pPr>
              <a:t>11/04/2014</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9317F3ED-2D91-44ED-B4FB-1EA572D6BC7A}" type="slidenum">
              <a:rPr lang="es-CO"/>
              <a:pPr>
                <a:defRPr/>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9709CF9D-02AE-43B0-BE63-875E7CB71A4A}" type="datetimeFigureOut">
              <a:rPr lang="es-CO"/>
              <a:pPr>
                <a:defRPr/>
              </a:pPr>
              <a:t>11/04/2014</a:t>
            </a:fld>
            <a:endParaRPr lang="es-CO"/>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42B94D18-4721-4CBF-A5E5-437E700BB719}" type="slidenum">
              <a:rPr lang="es-CO"/>
              <a:pPr>
                <a:defRPr/>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0F11630-0456-42FF-A63B-C8E1CEEB75F1}" type="datetimeFigureOut">
              <a:rPr lang="es-CO"/>
              <a:pPr>
                <a:defRPr/>
              </a:pPr>
              <a:t>11/04/2014</a:t>
            </a:fld>
            <a:endParaRPr lang="es-CO"/>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432C684B-0BF6-4F7F-BD07-EFF3597E2232}" type="slidenum">
              <a:rPr lang="es-CO"/>
              <a:pPr>
                <a:defRPr/>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C046AF5-446B-4ACF-B6E2-572907DC24DE}" type="datetimeFigureOut">
              <a:rPr lang="es-CO"/>
              <a:pPr>
                <a:defRPr/>
              </a:pPr>
              <a:t>11/04/2014</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F95B8011-422B-4B38-99CD-576D0D6BBE38}" type="slidenum">
              <a:rPr lang="es-CO"/>
              <a:pPr>
                <a:defRPr/>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81AA39-446F-47FC-8732-A2C284E92215}" type="datetimeFigureOut">
              <a:rPr lang="es-CO"/>
              <a:pPr>
                <a:defRPr/>
              </a:pPr>
              <a:t>11/04/2014</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01DA30DB-3321-4F23-842B-5392812E01F0}" type="slidenum">
              <a:rPr lang="es-CO"/>
              <a:pPr>
                <a:defRPr/>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D1EEB3-5613-4291-B7F7-E962104A3229}" type="datetimeFigureOut">
              <a:rPr lang="es-CO"/>
              <a:pPr>
                <a:defRPr/>
              </a:pPr>
              <a:t>11/04/2014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0A5927-FA89-41CE-BD99-F2814E46E804}"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5" name="5 Rectángulo"/>
          <p:cNvSpPr>
            <a:spLocks noChangeArrowheads="1"/>
          </p:cNvSpPr>
          <p:nvPr/>
        </p:nvSpPr>
        <p:spPr bwMode="auto">
          <a:xfrm>
            <a:off x="3000364" y="4293096"/>
            <a:ext cx="5940871" cy="1877437"/>
          </a:xfrm>
          <a:prstGeom prst="rect">
            <a:avLst/>
          </a:prstGeom>
          <a:noFill/>
          <a:ln w="9525">
            <a:noFill/>
            <a:miter lim="800000"/>
            <a:headEnd/>
            <a:tailEnd/>
          </a:ln>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rPr>
              <a:t>REALIDADES </a:t>
            </a:r>
            <a:r>
              <a:rPr lang="en-US" sz="2400" b="1" dirty="0" smtClean="0">
                <a:solidFill>
                  <a:schemeClr val="bg1"/>
                </a:solidFill>
                <a:effectLst>
                  <a:outerShdw blurRad="38100" dist="38100" dir="2700000" algn="tl">
                    <a:srgbClr val="000000">
                      <a:alpha val="43137"/>
                    </a:srgbClr>
                  </a:outerShdw>
                </a:effectLst>
              </a:rPr>
              <a:t> Y RETOS DE LA COOPERACIÓN SUR-SUR DE COLOMBIA</a:t>
            </a:r>
          </a:p>
          <a:p>
            <a:pPr algn="ctr"/>
            <a:endParaRPr lang="en-US" sz="2400" b="1" dirty="0">
              <a:solidFill>
                <a:schemeClr val="bg1"/>
              </a:solidFill>
              <a:effectLst>
                <a:outerShdw blurRad="38100" dist="38100" dir="2700000" algn="tl">
                  <a:srgbClr val="000000">
                    <a:alpha val="43137"/>
                  </a:srgbClr>
                </a:outerShdw>
              </a:effectLst>
            </a:endParaRPr>
          </a:p>
          <a:p>
            <a:pPr algn="ctr"/>
            <a:r>
              <a:rPr lang="en-US" sz="2000" b="1" dirty="0" smtClean="0">
                <a:solidFill>
                  <a:schemeClr val="bg1"/>
                </a:solidFill>
                <a:effectLst>
                  <a:outerShdw blurRad="38100" dist="38100" dir="2700000" algn="tl">
                    <a:srgbClr val="000000">
                      <a:alpha val="43137"/>
                    </a:srgbClr>
                  </a:outerShdw>
                </a:effectLst>
              </a:rPr>
              <a:t>30 de </a:t>
            </a:r>
            <a:r>
              <a:rPr lang="en-US" sz="2000" b="1" dirty="0" err="1" smtClean="0">
                <a:solidFill>
                  <a:schemeClr val="bg1"/>
                </a:solidFill>
                <a:effectLst>
                  <a:outerShdw blurRad="38100" dist="38100" dir="2700000" algn="tl">
                    <a:srgbClr val="000000">
                      <a:alpha val="43137"/>
                    </a:srgbClr>
                  </a:outerShdw>
                </a:effectLst>
              </a:rPr>
              <a:t>enero</a:t>
            </a:r>
            <a:r>
              <a:rPr lang="en-US" sz="2000" b="1" dirty="0" smtClean="0">
                <a:solidFill>
                  <a:schemeClr val="bg1"/>
                </a:solidFill>
                <a:effectLst>
                  <a:outerShdw blurRad="38100" dist="38100" dir="2700000" algn="tl">
                    <a:srgbClr val="000000">
                      <a:alpha val="43137"/>
                    </a:srgbClr>
                  </a:outerShdw>
                </a:effectLst>
              </a:rPr>
              <a:t> de 2014</a:t>
            </a:r>
            <a:endParaRPr lang="es-CO"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9 Rectángulo redondeado"/>
          <p:cNvSpPr/>
          <p:nvPr/>
        </p:nvSpPr>
        <p:spPr>
          <a:xfrm>
            <a:off x="106623" y="3458271"/>
            <a:ext cx="3609071" cy="134267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b="1" dirty="0" smtClean="0">
                <a:solidFill>
                  <a:schemeClr val="tx1"/>
                </a:solidFill>
              </a:rPr>
              <a:t>PROGRAMAS Y PROYECTOS ESTRATÉGICOS</a:t>
            </a:r>
          </a:p>
          <a:p>
            <a:r>
              <a:rPr lang="es-CO" sz="1600" b="1" dirty="0" smtClean="0">
                <a:solidFill>
                  <a:schemeClr val="tx1"/>
                </a:solidFill>
              </a:rPr>
              <a:t>HAITÍ</a:t>
            </a:r>
            <a:r>
              <a:rPr lang="es-CO" sz="1600" dirty="0" smtClean="0">
                <a:solidFill>
                  <a:schemeClr val="tx1"/>
                </a:solidFill>
              </a:rPr>
              <a:t>: </a:t>
            </a:r>
            <a:r>
              <a:rPr lang="es-CO" sz="1100" dirty="0" smtClean="0">
                <a:solidFill>
                  <a:schemeClr val="tx1"/>
                </a:solidFill>
              </a:rPr>
              <a:t> prioridad al más alto nivel . Proyectos  con miras a  consolidar resultados de </a:t>
            </a:r>
            <a:r>
              <a:rPr lang="es-CO" sz="1100" dirty="0" err="1" smtClean="0">
                <a:solidFill>
                  <a:schemeClr val="tx1"/>
                </a:solidFill>
              </a:rPr>
              <a:t>desarollo</a:t>
            </a:r>
            <a:r>
              <a:rPr lang="es-CO" sz="1100" dirty="0" smtClean="0">
                <a:solidFill>
                  <a:schemeClr val="tx1"/>
                </a:solidFill>
              </a:rPr>
              <a:t> (sector cafetero, seguridad integral  y  formación técnica)</a:t>
            </a:r>
            <a:endParaRPr lang="es-CO" sz="1100" dirty="0">
              <a:solidFill>
                <a:schemeClr val="tx1"/>
              </a:solidFill>
            </a:endParaRPr>
          </a:p>
          <a:p>
            <a:pPr algn="ctr"/>
            <a:endParaRPr lang="es-CO" sz="500" dirty="0" smtClean="0">
              <a:solidFill>
                <a:schemeClr val="tx1"/>
              </a:solidFill>
            </a:endParaRPr>
          </a:p>
          <a:p>
            <a:pPr algn="ctr"/>
            <a:endParaRPr lang="es-CO" sz="500" dirty="0">
              <a:solidFill>
                <a:schemeClr val="tx1"/>
              </a:solidFill>
            </a:endParaRPr>
          </a:p>
        </p:txBody>
      </p:sp>
      <p:sp>
        <p:nvSpPr>
          <p:cNvPr id="18" name="9 Rectángulo redondeado"/>
          <p:cNvSpPr/>
          <p:nvPr/>
        </p:nvSpPr>
        <p:spPr>
          <a:xfrm>
            <a:off x="5796136" y="2305557"/>
            <a:ext cx="3347864" cy="1925967"/>
          </a:xfrm>
          <a:prstGeom prst="roundRect">
            <a:avLst/>
          </a:prstGeom>
          <a:gradFill>
            <a:gsLst>
              <a:gs pos="0">
                <a:srgbClr val="FFC000"/>
              </a:gs>
              <a:gs pos="64999">
                <a:srgbClr val="F0EBD5"/>
              </a:gs>
              <a:gs pos="100000">
                <a:srgbClr val="D1C39F"/>
              </a:gs>
            </a:gsLst>
            <a:lin ang="5400000" scaled="0"/>
          </a:gradFill>
        </p:spPr>
        <p:style>
          <a:lnRef idx="0">
            <a:schemeClr val="accent1"/>
          </a:lnRef>
          <a:fillRef idx="1003">
            <a:schemeClr val="dk2"/>
          </a:fillRef>
          <a:effectRef idx="3">
            <a:schemeClr val="accent1"/>
          </a:effectRef>
          <a:fontRef idx="minor">
            <a:schemeClr val="lt1"/>
          </a:fontRef>
        </p:style>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b="1" dirty="0">
                <a:solidFill>
                  <a:schemeClr val="tx1"/>
                </a:solidFill>
              </a:rPr>
              <a:t>PROGRAMAS BILATERALES</a:t>
            </a:r>
          </a:p>
          <a:p>
            <a:pPr algn="ctr"/>
            <a:endParaRPr lang="es-CO" sz="500" b="1" dirty="0">
              <a:solidFill>
                <a:schemeClr val="tx1"/>
              </a:solidFill>
            </a:endParaRPr>
          </a:p>
          <a:p>
            <a:pPr algn="ctr"/>
            <a:r>
              <a:rPr lang="es-CO" sz="1400" dirty="0" smtClean="0">
                <a:solidFill>
                  <a:schemeClr val="tx1"/>
                </a:solidFill>
              </a:rPr>
              <a:t>10 Comisiones Mixtas programadas  para 2014</a:t>
            </a:r>
            <a:endParaRPr lang="es-CO" sz="1400" dirty="0">
              <a:solidFill>
                <a:schemeClr val="tx1"/>
              </a:solidFill>
            </a:endParaRPr>
          </a:p>
          <a:p>
            <a:pPr algn="ctr"/>
            <a:r>
              <a:rPr lang="es-CO" sz="1400" dirty="0" smtClean="0">
                <a:solidFill>
                  <a:schemeClr val="tx1"/>
                </a:solidFill>
              </a:rPr>
              <a:t>Programas acotados, con proyectos robustos, integrales.</a:t>
            </a:r>
          </a:p>
        </p:txBody>
      </p:sp>
      <p:sp>
        <p:nvSpPr>
          <p:cNvPr id="21" name="9 Rectángulo redondeado"/>
          <p:cNvSpPr/>
          <p:nvPr/>
        </p:nvSpPr>
        <p:spPr>
          <a:xfrm>
            <a:off x="5438973" y="4299702"/>
            <a:ext cx="3737769" cy="1691694"/>
          </a:xfrm>
          <a:prstGeom prst="roundRect">
            <a:avLst/>
          </a:prstGeom>
          <a:gradFill flip="none" rotWithShape="1">
            <a:gsLst>
              <a:gs pos="0">
                <a:srgbClr val="002060"/>
              </a:gs>
              <a:gs pos="53000">
                <a:srgbClr val="D4DEFF"/>
              </a:gs>
              <a:gs pos="83000">
                <a:srgbClr val="D4DEFF"/>
              </a:gs>
              <a:gs pos="100000">
                <a:srgbClr val="96AB94"/>
              </a:gs>
            </a:gsLst>
            <a:lin ang="5400000" scaled="1"/>
            <a:tileRect/>
          </a:gradFill>
        </p:spPr>
        <p:style>
          <a:lnRef idx="0">
            <a:schemeClr val="accent3"/>
          </a:lnRef>
          <a:fillRef idx="3">
            <a:schemeClr val="accent3"/>
          </a:fillRef>
          <a:effectRef idx="3">
            <a:schemeClr val="accent3"/>
          </a:effectRef>
          <a:fontRef idx="minor">
            <a:schemeClr val="lt1"/>
          </a:fontRef>
        </p:style>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400" b="1" dirty="0">
                <a:solidFill>
                  <a:schemeClr val="tx1"/>
                </a:solidFill>
              </a:rPr>
              <a:t>MECANISMOS </a:t>
            </a:r>
            <a:r>
              <a:rPr lang="es-CO" sz="1400" b="1" dirty="0" smtClean="0">
                <a:solidFill>
                  <a:schemeClr val="tx1"/>
                </a:solidFill>
              </a:rPr>
              <a:t>REGIONALES</a:t>
            </a:r>
          </a:p>
          <a:p>
            <a:pPr algn="ctr"/>
            <a:r>
              <a:rPr lang="es-CO" sz="1200" b="1" dirty="0" smtClean="0">
                <a:solidFill>
                  <a:schemeClr val="tx1"/>
                </a:solidFill>
              </a:rPr>
              <a:t> </a:t>
            </a:r>
            <a:r>
              <a:rPr lang="es-CO" sz="1400" b="1" dirty="0" smtClean="0">
                <a:solidFill>
                  <a:schemeClr val="tx1"/>
                </a:solidFill>
              </a:rPr>
              <a:t>Articulación de actividades entre estrategias regionales y algunos mecanismos regionales.</a:t>
            </a:r>
            <a:endParaRPr lang="es-CO" sz="1400" b="1" dirty="0">
              <a:solidFill>
                <a:schemeClr val="tx1"/>
              </a:solidFill>
            </a:endParaRPr>
          </a:p>
          <a:p>
            <a:pPr algn="ctr"/>
            <a:endParaRPr lang="es-CO" sz="600" b="1" dirty="0">
              <a:solidFill>
                <a:schemeClr val="tx1"/>
              </a:solidFill>
            </a:endParaRPr>
          </a:p>
          <a:p>
            <a:pPr algn="ctr"/>
            <a:r>
              <a:rPr lang="es-CO" sz="1600" b="1" dirty="0">
                <a:solidFill>
                  <a:schemeClr val="tx1"/>
                </a:solidFill>
              </a:rPr>
              <a:t>Alianza </a:t>
            </a:r>
            <a:r>
              <a:rPr lang="es-CO" sz="1600" b="1" dirty="0" smtClean="0">
                <a:solidFill>
                  <a:schemeClr val="tx1"/>
                </a:solidFill>
              </a:rPr>
              <a:t>Pacífico</a:t>
            </a:r>
            <a:r>
              <a:rPr lang="es-CO" sz="1600" b="1" dirty="0">
                <a:solidFill>
                  <a:schemeClr val="tx1"/>
                </a:solidFill>
              </a:rPr>
              <a:t>: </a:t>
            </a:r>
            <a:r>
              <a:rPr lang="es-CO" sz="1200" b="1" dirty="0" smtClean="0">
                <a:solidFill>
                  <a:schemeClr val="tx1"/>
                </a:solidFill>
              </a:rPr>
              <a:t>Liderazgo en </a:t>
            </a:r>
            <a:r>
              <a:rPr lang="es-CO" sz="1200" b="1" dirty="0">
                <a:solidFill>
                  <a:schemeClr val="tx1"/>
                </a:solidFill>
              </a:rPr>
              <a:t>nuevas iniciativas de </a:t>
            </a:r>
            <a:r>
              <a:rPr lang="es-CO" sz="1200" b="1" dirty="0" smtClean="0">
                <a:solidFill>
                  <a:schemeClr val="tx1"/>
                </a:solidFill>
              </a:rPr>
              <a:t>cooperación definidas por el GTC y continuación del componente de movilidad académica.</a:t>
            </a:r>
            <a:endParaRPr lang="es-CO" sz="1200" b="1" dirty="0">
              <a:solidFill>
                <a:schemeClr val="tx1"/>
              </a:solidFill>
            </a:endParaRPr>
          </a:p>
        </p:txBody>
      </p:sp>
      <p:sp>
        <p:nvSpPr>
          <p:cNvPr id="17" name="9 Rectángulo redondeado"/>
          <p:cNvSpPr/>
          <p:nvPr/>
        </p:nvSpPr>
        <p:spPr>
          <a:xfrm>
            <a:off x="63428" y="1700808"/>
            <a:ext cx="3166267" cy="160032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b="1" dirty="0" smtClean="0">
                <a:solidFill>
                  <a:schemeClr val="tx1"/>
                </a:solidFill>
              </a:rPr>
              <a:t>MESOAMÉRICA</a:t>
            </a:r>
            <a:endParaRPr lang="es-CO" sz="1600" b="1" dirty="0">
              <a:solidFill>
                <a:schemeClr val="tx1"/>
              </a:solidFill>
            </a:endParaRPr>
          </a:p>
          <a:p>
            <a:r>
              <a:rPr lang="es-CO" sz="1400" dirty="0" smtClean="0">
                <a:solidFill>
                  <a:schemeClr val="tx1"/>
                </a:solidFill>
              </a:rPr>
              <a:t>Seguridad</a:t>
            </a:r>
            <a:r>
              <a:rPr lang="es-CO" sz="1400" dirty="0">
                <a:solidFill>
                  <a:schemeClr val="tx1"/>
                </a:solidFill>
              </a:rPr>
              <a:t>, </a:t>
            </a:r>
            <a:r>
              <a:rPr lang="es-CO" sz="1400" dirty="0" err="1" smtClean="0">
                <a:solidFill>
                  <a:schemeClr val="tx1"/>
                </a:solidFill>
              </a:rPr>
              <a:t>Mipymes</a:t>
            </a:r>
            <a:r>
              <a:rPr lang="es-CO" sz="1400" dirty="0">
                <a:solidFill>
                  <a:schemeClr val="tx1"/>
                </a:solidFill>
              </a:rPr>
              <a:t>, </a:t>
            </a:r>
            <a:r>
              <a:rPr lang="es-CO" sz="1400" dirty="0" smtClean="0">
                <a:solidFill>
                  <a:schemeClr val="tx1"/>
                </a:solidFill>
              </a:rPr>
              <a:t>Promoción </a:t>
            </a:r>
            <a:r>
              <a:rPr lang="es-CO" sz="1400" dirty="0">
                <a:solidFill>
                  <a:schemeClr val="tx1"/>
                </a:solidFill>
              </a:rPr>
              <a:t>S</a:t>
            </a:r>
            <a:r>
              <a:rPr lang="es-CO" sz="1400" dirty="0" smtClean="0">
                <a:solidFill>
                  <a:schemeClr val="tx1"/>
                </a:solidFill>
              </a:rPr>
              <a:t>ocial</a:t>
            </a:r>
            <a:r>
              <a:rPr lang="es-CO" sz="1400" dirty="0">
                <a:solidFill>
                  <a:schemeClr val="tx1"/>
                </a:solidFill>
              </a:rPr>
              <a:t>, </a:t>
            </a:r>
            <a:r>
              <a:rPr lang="es-CO" sz="1400" dirty="0" smtClean="0">
                <a:solidFill>
                  <a:schemeClr val="tx1"/>
                </a:solidFill>
              </a:rPr>
              <a:t>Servicios Públicos</a:t>
            </a:r>
            <a:r>
              <a:rPr lang="es-CO" sz="1400" dirty="0">
                <a:solidFill>
                  <a:schemeClr val="tx1"/>
                </a:solidFill>
              </a:rPr>
              <a:t>, </a:t>
            </a:r>
            <a:r>
              <a:rPr lang="es-CO" sz="1400" dirty="0" smtClean="0">
                <a:solidFill>
                  <a:schemeClr val="tx1"/>
                </a:solidFill>
              </a:rPr>
              <a:t>Calidad y </a:t>
            </a:r>
            <a:r>
              <a:rPr lang="es-CO" sz="1400" dirty="0" err="1" smtClean="0">
                <a:solidFill>
                  <a:schemeClr val="tx1"/>
                </a:solidFill>
              </a:rPr>
              <a:t>Gob</a:t>
            </a:r>
            <a:r>
              <a:rPr lang="es-CO" sz="1400" dirty="0" smtClean="0">
                <a:solidFill>
                  <a:schemeClr val="tx1"/>
                </a:solidFill>
              </a:rPr>
              <a:t> Local.  2014 involucrará a </a:t>
            </a:r>
            <a:r>
              <a:rPr lang="es-CO" sz="1400" dirty="0">
                <a:solidFill>
                  <a:schemeClr val="tx1"/>
                </a:solidFill>
              </a:rPr>
              <a:t>45 socios técnicos </a:t>
            </a:r>
            <a:r>
              <a:rPr lang="es-CO" sz="1400" dirty="0" smtClean="0">
                <a:solidFill>
                  <a:schemeClr val="tx1"/>
                </a:solidFill>
              </a:rPr>
              <a:t>nacionales, beneficiando </a:t>
            </a:r>
            <a:r>
              <a:rPr lang="es-CO" sz="1400" dirty="0">
                <a:solidFill>
                  <a:schemeClr val="tx1"/>
                </a:solidFill>
              </a:rPr>
              <a:t>220 instituciones de los </a:t>
            </a:r>
            <a:r>
              <a:rPr lang="es-CO" sz="1400" dirty="0" smtClean="0">
                <a:solidFill>
                  <a:schemeClr val="tx1"/>
                </a:solidFill>
              </a:rPr>
              <a:t>países</a:t>
            </a:r>
            <a:endParaRPr lang="es-CO" sz="900" dirty="0">
              <a:solidFill>
                <a:schemeClr val="tx1"/>
              </a:solidFill>
            </a:endParaRPr>
          </a:p>
        </p:txBody>
      </p:sp>
      <p:pic>
        <p:nvPicPr>
          <p:cNvPr id="22" name="Picture 2" descr="C:\Users\angelaberdugo\Desktop\mapa_0.gif"/>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44554" y1="11818" x2="44554" y2="11818"/>
                        <a14:foregroundMark x1="55941" y1="15909" x2="55941" y2="15909"/>
                        <a14:foregroundMark x1="62129" y1="17045" x2="62129" y2="17045"/>
                        <a14:foregroundMark x1="48515" y1="17500" x2="48515" y2="17500"/>
                        <a14:foregroundMark x1="42079" y1="13182" x2="42079" y2="13182"/>
                        <a14:foregroundMark x1="71040" y1="95000" x2="71040" y2="95000"/>
                        <a14:foregroundMark x1="70050" y1="95000" x2="70050" y2="95000"/>
                        <a14:foregroundMark x1="57673" y1="24091" x2="57673" y2="24091"/>
                        <a14:foregroundMark x1="59158" y1="23636" x2="59158" y2="23636"/>
                        <a14:foregroundMark x1="68069" y1="25682" x2="68069" y2="25682"/>
                        <a14:foregroundMark x1="67327" y1="26136" x2="67327" y2="26136"/>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7584" y="566249"/>
            <a:ext cx="5211466" cy="5404584"/>
          </a:xfrm>
          <a:prstGeom prst="rect">
            <a:avLst/>
          </a:prstGeom>
          <a:noFill/>
          <a:extLst>
            <a:ext uri="{909E8E84-426E-40DD-AFC4-6F175D3DCCD1}">
              <a14:hiddenFill xmlns:a14="http://schemas.microsoft.com/office/drawing/2010/main">
                <a:solidFill>
                  <a:srgbClr val="FFFFFF"/>
                </a:solidFill>
              </a14:hiddenFill>
            </a:ext>
          </a:extLst>
        </p:spPr>
      </p:pic>
      <p:pic>
        <p:nvPicPr>
          <p:cNvPr id="4" name="9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8" y="0"/>
            <a:ext cx="90011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9 Rectángulo redondeado"/>
          <p:cNvSpPr/>
          <p:nvPr/>
        </p:nvSpPr>
        <p:spPr>
          <a:xfrm>
            <a:off x="5354179" y="1052736"/>
            <a:ext cx="3816424" cy="107818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b="1" dirty="0">
                <a:solidFill>
                  <a:schemeClr val="tx1"/>
                </a:solidFill>
              </a:rPr>
              <a:t>ESTRATEGIA CARIBE: </a:t>
            </a:r>
          </a:p>
          <a:p>
            <a:pPr algn="ctr"/>
            <a:endParaRPr lang="es-CO" sz="100" b="1" dirty="0">
              <a:solidFill>
                <a:schemeClr val="tx1"/>
              </a:solidFill>
            </a:endParaRPr>
          </a:p>
          <a:p>
            <a:pPr algn="ctr"/>
            <a:r>
              <a:rPr lang="es-CO" sz="1400" b="1" dirty="0" smtClean="0">
                <a:solidFill>
                  <a:schemeClr val="tx1"/>
                </a:solidFill>
              </a:rPr>
              <a:t>III </a:t>
            </a:r>
            <a:r>
              <a:rPr lang="es-CO" sz="1400" b="1" dirty="0">
                <a:solidFill>
                  <a:schemeClr val="tx1"/>
                </a:solidFill>
              </a:rPr>
              <a:t>Fase. </a:t>
            </a:r>
            <a:r>
              <a:rPr lang="es-CO" sz="1600" b="1" dirty="0">
                <a:solidFill>
                  <a:schemeClr val="tx1"/>
                </a:solidFill>
              </a:rPr>
              <a:t>12</a:t>
            </a:r>
            <a:r>
              <a:rPr lang="es-CO" sz="1400" dirty="0">
                <a:solidFill>
                  <a:schemeClr val="tx1"/>
                </a:solidFill>
              </a:rPr>
              <a:t> </a:t>
            </a:r>
            <a:r>
              <a:rPr lang="es-CO" sz="1400" dirty="0" smtClean="0">
                <a:solidFill>
                  <a:schemeClr val="tx1"/>
                </a:solidFill>
              </a:rPr>
              <a:t>Apoyos Tipo </a:t>
            </a:r>
            <a:r>
              <a:rPr lang="es-CO" sz="1400" dirty="0">
                <a:solidFill>
                  <a:schemeClr val="tx1"/>
                </a:solidFill>
              </a:rPr>
              <a:t>Proyecto (Cultura, Formación para el Trabajo, Seguridad Alimentaria, Gestión del Riesgo) </a:t>
            </a:r>
          </a:p>
        </p:txBody>
      </p:sp>
      <p:sp>
        <p:nvSpPr>
          <p:cNvPr id="20" name="9 Rectángulo redondeado"/>
          <p:cNvSpPr/>
          <p:nvPr/>
        </p:nvSpPr>
        <p:spPr>
          <a:xfrm>
            <a:off x="6774" y="4880570"/>
            <a:ext cx="3279577" cy="1152128"/>
          </a:xfrm>
          <a:prstGeom prst="roundRect">
            <a:avLst/>
          </a:prstGeom>
        </p:spPr>
        <p:style>
          <a:lnRef idx="1">
            <a:schemeClr val="dk1"/>
          </a:lnRef>
          <a:fillRef idx="2">
            <a:schemeClr val="dk1"/>
          </a:fillRef>
          <a:effectRef idx="1">
            <a:schemeClr val="dk1"/>
          </a:effectRef>
          <a:fontRef idx="minor">
            <a:schemeClr val="dk1"/>
          </a:fontRef>
        </p:style>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b="1" dirty="0" smtClean="0">
                <a:solidFill>
                  <a:schemeClr val="tx1"/>
                </a:solidFill>
              </a:rPr>
              <a:t>COOPERACIÓN TRIANGULAR</a:t>
            </a:r>
            <a:endParaRPr lang="es-CO" sz="1600" b="1" dirty="0">
              <a:solidFill>
                <a:schemeClr val="tx1"/>
              </a:solidFill>
            </a:endParaRPr>
          </a:p>
          <a:p>
            <a:pPr algn="ctr"/>
            <a:endParaRPr lang="es-CO" sz="500" b="1" dirty="0">
              <a:solidFill>
                <a:schemeClr val="tx1"/>
              </a:solidFill>
            </a:endParaRPr>
          </a:p>
          <a:p>
            <a:pPr algn="ctr"/>
            <a:r>
              <a:rPr lang="es-CO" sz="1200" dirty="0" smtClean="0">
                <a:solidFill>
                  <a:schemeClr val="tx1"/>
                </a:solidFill>
              </a:rPr>
              <a:t>Concreción de  alianzas de cooperación triangular para la </a:t>
            </a:r>
            <a:r>
              <a:rPr lang="es-CO" sz="1200" dirty="0" err="1" smtClean="0">
                <a:solidFill>
                  <a:schemeClr val="tx1"/>
                </a:solidFill>
              </a:rPr>
              <a:t>potencialización</a:t>
            </a:r>
            <a:r>
              <a:rPr lang="es-CO" sz="1200" dirty="0" smtClean="0">
                <a:solidFill>
                  <a:schemeClr val="tx1"/>
                </a:solidFill>
              </a:rPr>
              <a:t> de acciones de CSS  y la diversificación del rol de Colombia como socio estratégico en la región.</a:t>
            </a:r>
            <a:endParaRPr lang="es-CO" sz="1200" dirty="0">
              <a:solidFill>
                <a:schemeClr val="tx1"/>
              </a:solidFill>
            </a:endParaRPr>
          </a:p>
        </p:txBody>
      </p:sp>
      <p:sp>
        <p:nvSpPr>
          <p:cNvPr id="2" name="1 Rectángulo"/>
          <p:cNvSpPr/>
          <p:nvPr/>
        </p:nvSpPr>
        <p:spPr>
          <a:xfrm>
            <a:off x="0" y="6128807"/>
            <a:ext cx="9144000" cy="7291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solidFill>
                  <a:schemeClr val="bg1"/>
                </a:solidFill>
              </a:rPr>
              <a:t>BUENAS PRACTICAS / SISTEMATIZACIÓN DE EXPERIENCIAS DE CSS</a:t>
            </a:r>
          </a:p>
          <a:p>
            <a:pPr marL="171450" indent="-171450" algn="ctr">
              <a:buFont typeface="Wingdings" panose="05000000000000000000" pitchFamily="2" charset="2"/>
              <a:buChar char="ü"/>
            </a:pPr>
            <a:r>
              <a:rPr lang="es-CO" sz="1200" dirty="0"/>
              <a:t> Implementación de estrategias </a:t>
            </a:r>
            <a:r>
              <a:rPr lang="es-CO" sz="1200" dirty="0" smtClean="0"/>
              <a:t>de estandarización, documentación, monitoreo, sistematización , evaluación y difusión de la información</a:t>
            </a:r>
          </a:p>
          <a:p>
            <a:pPr algn="ctr"/>
            <a:r>
              <a:rPr lang="es-CO" sz="1200" dirty="0" smtClean="0"/>
              <a:t> </a:t>
            </a:r>
            <a:r>
              <a:rPr lang="es-CO" sz="1200" dirty="0"/>
              <a:t>en materia de oferta e intercambio de cooperación internacional con países de desarrollo </a:t>
            </a:r>
            <a:r>
              <a:rPr lang="es-CO" sz="1200" dirty="0" smtClean="0"/>
              <a:t>similar.</a:t>
            </a:r>
          </a:p>
          <a:p>
            <a:pPr marL="171450" indent="-171450" algn="ctr">
              <a:buFont typeface="Wingdings" panose="05000000000000000000" pitchFamily="2" charset="2"/>
              <a:buChar char="ü"/>
            </a:pPr>
            <a:r>
              <a:rPr lang="es-CO" sz="1200" dirty="0" smtClean="0"/>
              <a:t>Internacionalización </a:t>
            </a:r>
            <a:r>
              <a:rPr lang="es-CO" sz="1200" dirty="0"/>
              <a:t>y visibilización de sectores y </a:t>
            </a:r>
            <a:r>
              <a:rPr lang="es-CO" sz="1200" dirty="0" smtClean="0"/>
              <a:t>territorios</a:t>
            </a:r>
            <a:r>
              <a:rPr lang="es-CO" sz="1200" dirty="0"/>
              <a:t> </a:t>
            </a:r>
            <a:r>
              <a:rPr lang="es-CO" sz="1200" dirty="0" smtClean="0"/>
              <a:t>como aliados  estratégicos de asistencia técnica en el país.</a:t>
            </a:r>
            <a:endParaRPr lang="es-CO" dirty="0"/>
          </a:p>
        </p:txBody>
      </p:sp>
      <p:sp>
        <p:nvSpPr>
          <p:cNvPr id="13" name="12 CuadroTexto"/>
          <p:cNvSpPr txBox="1"/>
          <p:nvPr/>
        </p:nvSpPr>
        <p:spPr>
          <a:xfrm>
            <a:off x="4097743" y="291276"/>
            <a:ext cx="4680519" cy="461665"/>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fontAlgn="auto">
              <a:spcBef>
                <a:spcPts val="0"/>
              </a:spcBef>
              <a:spcAft>
                <a:spcPts val="0"/>
              </a:spcAft>
              <a:defRPr/>
            </a:pPr>
            <a:r>
              <a:rPr lang="es-CO" sz="2400" b="1" dirty="0" smtClean="0">
                <a:effectLst>
                  <a:outerShdw blurRad="38100" dist="38100" dir="2700000" algn="tl">
                    <a:srgbClr val="000000">
                      <a:alpha val="43137"/>
                    </a:srgbClr>
                  </a:outerShdw>
                </a:effectLst>
              </a:rPr>
              <a:t>AMÉRICA LATINA 2014</a:t>
            </a:r>
          </a:p>
        </p:txBody>
      </p:sp>
    </p:spTree>
    <p:extLst>
      <p:ext uri="{BB962C8B-B14F-4D97-AF65-F5344CB8AC3E}">
        <p14:creationId xmlns:p14="http://schemas.microsoft.com/office/powerpoint/2010/main" val="2173914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4" y="291276"/>
            <a:ext cx="4305279" cy="400110"/>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ÁFRICA, ASIA Y EURASIA 2014</a:t>
            </a:r>
          </a:p>
        </p:txBody>
      </p:sp>
      <p:graphicFrame>
        <p:nvGraphicFramePr>
          <p:cNvPr id="8" name="12 Gráfico"/>
          <p:cNvGraphicFramePr>
            <a:graphicFrameLocks/>
          </p:cNvGraphicFramePr>
          <p:nvPr>
            <p:extLst>
              <p:ext uri="{D42A27DB-BD31-4B8C-83A1-F6EECF244321}">
                <p14:modId xmlns:p14="http://schemas.microsoft.com/office/powerpoint/2010/main" val="4219580324"/>
              </p:ext>
            </p:extLst>
          </p:nvPr>
        </p:nvGraphicFramePr>
        <p:xfrm>
          <a:off x="307975" y="1556792"/>
          <a:ext cx="4407270" cy="3816424"/>
        </p:xfrm>
        <a:graphic>
          <a:graphicData uri="http://schemas.openxmlformats.org/drawingml/2006/chart">
            <c:chart xmlns:c="http://schemas.openxmlformats.org/drawingml/2006/chart" xmlns:r="http://schemas.openxmlformats.org/officeDocument/2006/relationships" r:id="rId4"/>
          </a:graphicData>
        </a:graphic>
      </p:graphicFrame>
      <p:sp>
        <p:nvSpPr>
          <p:cNvPr id="10" name="9 Rectángulo"/>
          <p:cNvSpPr/>
          <p:nvPr/>
        </p:nvSpPr>
        <p:spPr>
          <a:xfrm>
            <a:off x="0" y="6065912"/>
            <a:ext cx="9144000" cy="7920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i="1" dirty="0" smtClean="0"/>
              <a:t>Líneas Temáticas principales : (i) Promoción </a:t>
            </a:r>
            <a:r>
              <a:rPr lang="es-CO" sz="1600" i="1" dirty="0"/>
              <a:t>y Protección Social, </a:t>
            </a:r>
            <a:r>
              <a:rPr lang="es-CO" sz="1600" i="1" dirty="0" smtClean="0"/>
              <a:t>(ii) Seguridad</a:t>
            </a:r>
            <a:r>
              <a:rPr lang="es-CO" sz="1600" i="1" dirty="0"/>
              <a:t>, </a:t>
            </a:r>
            <a:r>
              <a:rPr lang="es-CO" sz="1600" i="1" dirty="0" smtClean="0"/>
              <a:t>(iii) Generación </a:t>
            </a:r>
            <a:r>
              <a:rPr lang="es-CO" sz="1600" i="1" dirty="0"/>
              <a:t>de Ingresos, </a:t>
            </a:r>
            <a:r>
              <a:rPr lang="es-CO" sz="1600" i="1" dirty="0" smtClean="0"/>
              <a:t>(iv) Medio </a:t>
            </a:r>
            <a:r>
              <a:rPr lang="es-CO" sz="1600" i="1" dirty="0"/>
              <a:t>Ambiente y Gestión del Riesgo, </a:t>
            </a:r>
            <a:r>
              <a:rPr lang="es-CO" sz="1600" i="1" dirty="0" smtClean="0"/>
              <a:t>(v) Cultura</a:t>
            </a:r>
            <a:r>
              <a:rPr lang="es-CO" sz="1600" i="1" dirty="0"/>
              <a:t>, Educación y Deporte</a:t>
            </a:r>
          </a:p>
        </p:txBody>
      </p:sp>
      <p:sp>
        <p:nvSpPr>
          <p:cNvPr id="2" name="AutoShape 2" descr="Mostrando 20131206_11095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Mostrando 20131206_11095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13" name="10 Gráfico"/>
          <p:cNvGraphicFramePr>
            <a:graphicFrameLocks/>
          </p:cNvGraphicFramePr>
          <p:nvPr>
            <p:extLst>
              <p:ext uri="{D42A27DB-BD31-4B8C-83A1-F6EECF244321}">
                <p14:modId xmlns:p14="http://schemas.microsoft.com/office/powerpoint/2010/main" val="64928653"/>
              </p:ext>
            </p:extLst>
          </p:nvPr>
        </p:nvGraphicFramePr>
        <p:xfrm>
          <a:off x="5141068" y="3789040"/>
          <a:ext cx="3857400" cy="1872208"/>
        </p:xfrm>
        <a:graphic>
          <a:graphicData uri="http://schemas.openxmlformats.org/drawingml/2006/chart">
            <c:chart xmlns:c="http://schemas.openxmlformats.org/drawingml/2006/chart" xmlns:r="http://schemas.openxmlformats.org/officeDocument/2006/relationships" r:id="rId5"/>
          </a:graphicData>
        </a:graphic>
      </p:graphicFrame>
      <p:sp>
        <p:nvSpPr>
          <p:cNvPr id="14" name="2 CuadroTexto"/>
          <p:cNvSpPr txBox="1"/>
          <p:nvPr/>
        </p:nvSpPr>
        <p:spPr>
          <a:xfrm>
            <a:off x="5292080" y="5413598"/>
            <a:ext cx="2028825" cy="2476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CO" sz="1100" b="1"/>
              <a:t>Total: 29 países</a:t>
            </a:r>
          </a:p>
        </p:txBody>
      </p:sp>
      <p:graphicFrame>
        <p:nvGraphicFramePr>
          <p:cNvPr id="15" name="9 Gráfico"/>
          <p:cNvGraphicFramePr>
            <a:graphicFrameLocks/>
          </p:cNvGraphicFramePr>
          <p:nvPr>
            <p:extLst>
              <p:ext uri="{D42A27DB-BD31-4B8C-83A1-F6EECF244321}">
                <p14:modId xmlns:p14="http://schemas.microsoft.com/office/powerpoint/2010/main" val="2742919316"/>
              </p:ext>
            </p:extLst>
          </p:nvPr>
        </p:nvGraphicFramePr>
        <p:xfrm>
          <a:off x="5141068" y="1196752"/>
          <a:ext cx="3830409" cy="2164080"/>
        </p:xfrm>
        <a:graphic>
          <a:graphicData uri="http://schemas.openxmlformats.org/drawingml/2006/chart">
            <c:chart xmlns:c="http://schemas.openxmlformats.org/drawingml/2006/chart" xmlns:r="http://schemas.openxmlformats.org/officeDocument/2006/relationships" r:id="rId6"/>
          </a:graphicData>
        </a:graphic>
      </p:graphicFrame>
      <p:sp>
        <p:nvSpPr>
          <p:cNvPr id="16" name="1 CuadroTexto"/>
          <p:cNvSpPr txBox="1"/>
          <p:nvPr/>
        </p:nvSpPr>
        <p:spPr>
          <a:xfrm>
            <a:off x="5141068" y="3068960"/>
            <a:ext cx="1733550" cy="2476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O" sz="1200" b="1"/>
              <a:t>Total: 209 beneficiarios</a:t>
            </a:r>
          </a:p>
        </p:txBody>
      </p:sp>
    </p:spTree>
    <p:extLst>
      <p:ext uri="{BB962C8B-B14F-4D97-AF65-F5344CB8AC3E}">
        <p14:creationId xmlns:p14="http://schemas.microsoft.com/office/powerpoint/2010/main" val="3922187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9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0"/>
            <a:ext cx="90011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val="3444050468"/>
              </p:ext>
            </p:extLst>
          </p:nvPr>
        </p:nvGraphicFramePr>
        <p:xfrm>
          <a:off x="-1476672" y="982663"/>
          <a:ext cx="7380312"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4283968" y="220578"/>
            <a:ext cx="4458989" cy="400110"/>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solidFill>
                  <a:schemeClr val="bg1"/>
                </a:solidFill>
                <a:effectLst>
                  <a:outerShdw blurRad="38100" dist="38100" dir="2700000" algn="tl">
                    <a:srgbClr val="000000">
                      <a:alpha val="43137"/>
                    </a:srgbClr>
                  </a:outerShdw>
                </a:effectLst>
              </a:rPr>
              <a:t>GESTIÓN </a:t>
            </a:r>
            <a:r>
              <a:rPr lang="es-CO" sz="2000" b="1" dirty="0">
                <a:solidFill>
                  <a:schemeClr val="bg1"/>
                </a:solidFill>
                <a:effectLst>
                  <a:outerShdw blurRad="38100" dist="38100" dir="2700000" algn="tl">
                    <a:srgbClr val="000000">
                      <a:alpha val="43137"/>
                    </a:srgbClr>
                  </a:outerShdw>
                </a:effectLst>
              </a:rPr>
              <a:t>DEL CONOCIMIENTO </a:t>
            </a:r>
            <a:endParaRPr lang="es-CO" sz="2000" b="1" dirty="0">
              <a:solidFill>
                <a:schemeClr val="bg1"/>
              </a:solidFill>
            </a:endParaRPr>
          </a:p>
        </p:txBody>
      </p:sp>
      <p:sp>
        <p:nvSpPr>
          <p:cNvPr id="9" name="8 Proceso alternativo"/>
          <p:cNvSpPr/>
          <p:nvPr/>
        </p:nvSpPr>
        <p:spPr>
          <a:xfrm>
            <a:off x="4572000" y="4588542"/>
            <a:ext cx="2024841" cy="1108626"/>
          </a:xfrm>
          <a:prstGeom prst="flowChartAlternateProcess">
            <a:avLst/>
          </a:pr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s-ES" sz="3200" dirty="0">
                <a:solidFill>
                  <a:schemeClr val="accent3">
                    <a:lumMod val="50000"/>
                  </a:schemeClr>
                </a:solidFill>
              </a:rPr>
              <a:t>21</a:t>
            </a:r>
            <a:r>
              <a:rPr lang="es-ES" sz="2800" dirty="0">
                <a:solidFill>
                  <a:schemeClr val="accent3">
                    <a:lumMod val="50000"/>
                  </a:schemeClr>
                </a:solidFill>
              </a:rPr>
              <a:t> </a:t>
            </a:r>
            <a:endParaRPr lang="es-ES" sz="2800" dirty="0" smtClean="0">
              <a:solidFill>
                <a:schemeClr val="accent3">
                  <a:lumMod val="50000"/>
                </a:schemeClr>
              </a:solidFill>
            </a:endParaRPr>
          </a:p>
          <a:p>
            <a:pPr algn="ctr" fontAlgn="auto">
              <a:spcBef>
                <a:spcPts val="0"/>
              </a:spcBef>
              <a:spcAft>
                <a:spcPts val="0"/>
              </a:spcAft>
              <a:defRPr/>
            </a:pPr>
            <a:r>
              <a:rPr lang="es-ES" sz="1600" dirty="0" smtClean="0">
                <a:solidFill>
                  <a:schemeClr val="accent3">
                    <a:lumMod val="50000"/>
                  </a:schemeClr>
                </a:solidFill>
              </a:rPr>
              <a:t>Buenas </a:t>
            </a:r>
            <a:r>
              <a:rPr lang="es-ES" sz="1600" dirty="0">
                <a:solidFill>
                  <a:schemeClr val="accent3">
                    <a:lumMod val="50000"/>
                  </a:schemeClr>
                </a:solidFill>
              </a:rPr>
              <a:t>P</a:t>
            </a:r>
            <a:r>
              <a:rPr lang="es-ES" sz="1600" dirty="0" smtClean="0">
                <a:solidFill>
                  <a:schemeClr val="accent3">
                    <a:lumMod val="50000"/>
                  </a:schemeClr>
                </a:solidFill>
              </a:rPr>
              <a:t>rácticas </a:t>
            </a:r>
            <a:r>
              <a:rPr lang="es-ES" sz="1600" dirty="0">
                <a:solidFill>
                  <a:schemeClr val="accent3">
                    <a:lumMod val="50000"/>
                  </a:schemeClr>
                </a:solidFill>
              </a:rPr>
              <a:t>(2010) </a:t>
            </a:r>
          </a:p>
        </p:txBody>
      </p:sp>
      <p:sp>
        <p:nvSpPr>
          <p:cNvPr id="10" name="9 Proceso alternativo"/>
          <p:cNvSpPr/>
          <p:nvPr/>
        </p:nvSpPr>
        <p:spPr>
          <a:xfrm>
            <a:off x="4571999" y="5753872"/>
            <a:ext cx="2024842" cy="1023416"/>
          </a:xfrm>
          <a:prstGeom prst="flowChartAlternateProcess">
            <a:avLst/>
          </a:prstGeom>
          <a:solidFill>
            <a:schemeClr val="accent6">
              <a:lumMod val="20000"/>
              <a:lumOff val="80000"/>
            </a:schemeClr>
          </a:solidFill>
          <a:ln>
            <a:solidFill>
              <a:schemeClr val="accent6">
                <a:lumMod val="50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s-ES" sz="3200" dirty="0">
                <a:solidFill>
                  <a:schemeClr val="accent6">
                    <a:lumMod val="50000"/>
                  </a:schemeClr>
                </a:solidFill>
              </a:rPr>
              <a:t>103 </a:t>
            </a:r>
            <a:r>
              <a:rPr lang="es-ES" dirty="0">
                <a:solidFill>
                  <a:schemeClr val="accent6">
                    <a:lumMod val="50000"/>
                  </a:schemeClr>
                </a:solidFill>
              </a:rPr>
              <a:t>D</a:t>
            </a:r>
            <a:r>
              <a:rPr lang="es-ES" dirty="0" smtClean="0">
                <a:solidFill>
                  <a:schemeClr val="accent6">
                    <a:lumMod val="50000"/>
                  </a:schemeClr>
                </a:solidFill>
              </a:rPr>
              <a:t>ocumentadas </a:t>
            </a:r>
            <a:r>
              <a:rPr lang="es-ES" dirty="0">
                <a:solidFill>
                  <a:schemeClr val="accent6">
                    <a:lumMod val="50000"/>
                  </a:schemeClr>
                </a:solidFill>
              </a:rPr>
              <a:t>para selección</a:t>
            </a:r>
          </a:p>
        </p:txBody>
      </p:sp>
      <p:sp>
        <p:nvSpPr>
          <p:cNvPr id="11" name="10 Proceso alternativo"/>
          <p:cNvSpPr/>
          <p:nvPr/>
        </p:nvSpPr>
        <p:spPr>
          <a:xfrm>
            <a:off x="6713136" y="4588542"/>
            <a:ext cx="2269276" cy="1024948"/>
          </a:xfrm>
          <a:prstGeom prst="flowChartAlternateProcess">
            <a:avLst/>
          </a:prstGeom>
          <a:solidFill>
            <a:schemeClr val="accent4">
              <a:lumMod val="20000"/>
              <a:lumOff val="80000"/>
            </a:schemeClr>
          </a:solidFill>
          <a:ln>
            <a:solidFill>
              <a:schemeClr val="accent4">
                <a:lumMod val="50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s-ES" sz="3200" dirty="0">
                <a:solidFill>
                  <a:schemeClr val="accent4">
                    <a:lumMod val="50000"/>
                  </a:schemeClr>
                </a:solidFill>
              </a:rPr>
              <a:t>153</a:t>
            </a:r>
            <a:r>
              <a:rPr lang="es-ES" sz="2800" dirty="0">
                <a:solidFill>
                  <a:schemeClr val="accent4">
                    <a:lumMod val="50000"/>
                  </a:schemeClr>
                </a:solidFill>
              </a:rPr>
              <a:t> </a:t>
            </a:r>
            <a:endParaRPr lang="es-ES" sz="2800" dirty="0" smtClean="0">
              <a:solidFill>
                <a:schemeClr val="accent4">
                  <a:lumMod val="50000"/>
                </a:schemeClr>
              </a:solidFill>
            </a:endParaRPr>
          </a:p>
          <a:p>
            <a:pPr algn="ctr" fontAlgn="auto">
              <a:spcBef>
                <a:spcPts val="0"/>
              </a:spcBef>
              <a:spcAft>
                <a:spcPts val="0"/>
              </a:spcAft>
              <a:defRPr/>
            </a:pPr>
            <a:r>
              <a:rPr lang="es-ES" dirty="0" smtClean="0">
                <a:solidFill>
                  <a:schemeClr val="accent4">
                    <a:lumMod val="50000"/>
                  </a:schemeClr>
                </a:solidFill>
              </a:rPr>
              <a:t>Nuevas identificadas</a:t>
            </a:r>
          </a:p>
          <a:p>
            <a:pPr algn="ctr" fontAlgn="auto">
              <a:spcBef>
                <a:spcPts val="0"/>
              </a:spcBef>
              <a:spcAft>
                <a:spcPts val="0"/>
              </a:spcAft>
              <a:defRPr/>
            </a:pPr>
            <a:r>
              <a:rPr lang="es-ES" dirty="0" smtClean="0">
                <a:solidFill>
                  <a:schemeClr val="accent4">
                    <a:lumMod val="50000"/>
                  </a:schemeClr>
                </a:solidFill>
              </a:rPr>
              <a:t>(2011-2013) </a:t>
            </a:r>
            <a:endParaRPr lang="es-ES" dirty="0">
              <a:solidFill>
                <a:schemeClr val="accent4">
                  <a:lumMod val="50000"/>
                </a:schemeClr>
              </a:solidFill>
            </a:endParaRPr>
          </a:p>
        </p:txBody>
      </p:sp>
      <p:sp>
        <p:nvSpPr>
          <p:cNvPr id="12" name="11 Proceso alternativo"/>
          <p:cNvSpPr/>
          <p:nvPr/>
        </p:nvSpPr>
        <p:spPr>
          <a:xfrm>
            <a:off x="6786169" y="5702865"/>
            <a:ext cx="2196244" cy="1074423"/>
          </a:xfrm>
          <a:prstGeom prst="flowChartAlternateProcess">
            <a:avLst/>
          </a:prstGeom>
          <a:solidFill>
            <a:schemeClr val="accent2">
              <a:lumMod val="20000"/>
              <a:lumOff val="80000"/>
            </a:schemeClr>
          </a:solidFill>
          <a:ln>
            <a:solidFill>
              <a:schemeClr val="accent2"/>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s-ES" sz="3200" dirty="0">
                <a:solidFill>
                  <a:schemeClr val="accent2"/>
                </a:solidFill>
              </a:rPr>
              <a:t>50 </a:t>
            </a:r>
            <a:endParaRPr lang="es-ES" sz="3200" dirty="0" smtClean="0">
              <a:solidFill>
                <a:schemeClr val="accent2"/>
              </a:solidFill>
            </a:endParaRPr>
          </a:p>
          <a:p>
            <a:pPr algn="ctr" fontAlgn="auto">
              <a:spcBef>
                <a:spcPts val="0"/>
              </a:spcBef>
              <a:spcAft>
                <a:spcPts val="0"/>
              </a:spcAft>
              <a:defRPr/>
            </a:pPr>
            <a:r>
              <a:rPr lang="es-ES" sz="1600" dirty="0" smtClean="0">
                <a:solidFill>
                  <a:schemeClr val="accent2"/>
                </a:solidFill>
              </a:rPr>
              <a:t>Evaluadas</a:t>
            </a:r>
            <a:endParaRPr lang="es-ES" sz="1600" dirty="0">
              <a:solidFill>
                <a:schemeClr val="accent2"/>
              </a:solidFill>
            </a:endParaRPr>
          </a:p>
        </p:txBody>
      </p:sp>
      <p:sp>
        <p:nvSpPr>
          <p:cNvPr id="3" name="2 Rectángulo"/>
          <p:cNvSpPr/>
          <p:nvPr/>
        </p:nvSpPr>
        <p:spPr>
          <a:xfrm>
            <a:off x="4589924" y="1003360"/>
            <a:ext cx="4392488"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CO" sz="1200" b="1" dirty="0"/>
              <a:t>Durante el 2013, se avanzó en el propósito de Colombia de asumir un rol visible como país oferente de cooperación a través de la identificación y selección de buenas prácticas de desarrollo tipo exportación, para difundir y promocionar el </a:t>
            </a:r>
            <a:r>
              <a:rPr lang="es-CO" sz="1200" b="1" i="1" dirty="0"/>
              <a:t>saber hacer colombiano</a:t>
            </a:r>
            <a:r>
              <a:rPr lang="es-CO" sz="1200" b="1" dirty="0"/>
              <a:t> y contribuir a un portafolio del saber del sur. </a:t>
            </a:r>
            <a:endParaRPr lang="es-CO" sz="1200" b="1" dirty="0" smtClean="0"/>
          </a:p>
        </p:txBody>
      </p:sp>
      <p:sp>
        <p:nvSpPr>
          <p:cNvPr id="4" name="3 CuadroTexto"/>
          <p:cNvSpPr txBox="1"/>
          <p:nvPr/>
        </p:nvSpPr>
        <p:spPr>
          <a:xfrm>
            <a:off x="4572000" y="2132856"/>
            <a:ext cx="4302556" cy="2462213"/>
          </a:xfrm>
          <a:prstGeom prst="rect">
            <a:avLst/>
          </a:prstGeom>
          <a:noFill/>
        </p:spPr>
        <p:txBody>
          <a:bodyPr wrap="square" rtlCol="0">
            <a:spAutoFit/>
          </a:bodyPr>
          <a:lstStyle/>
          <a:p>
            <a:r>
              <a:rPr lang="es-ES" sz="1100" b="1" dirty="0" smtClean="0">
                <a:latin typeface="Arial" panose="020B0604020202020204" pitchFamily="34" charset="0"/>
                <a:cs typeface="Arial" panose="020B0604020202020204" pitchFamily="34" charset="0"/>
              </a:rPr>
              <a:t>Logros:</a:t>
            </a:r>
          </a:p>
          <a:p>
            <a:endParaRPr lang="es-ES" sz="11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s-ES" sz="1100" b="1" dirty="0" smtClean="0">
                <a:latin typeface="Arial" panose="020B0604020202020204" pitchFamily="34" charset="0"/>
                <a:cs typeface="Arial" panose="020B0604020202020204" pitchFamily="34" charset="0"/>
              </a:rPr>
              <a:t>Validación de los criterios de identificación y selección de buenas prácticas</a:t>
            </a:r>
          </a:p>
          <a:p>
            <a:pPr marL="171450" indent="-171450">
              <a:buFont typeface="Wingdings" panose="05000000000000000000" pitchFamily="2" charset="2"/>
              <a:buChar char="ü"/>
            </a:pPr>
            <a:endParaRPr lang="es-ES" sz="1100" b="1"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s-ES" sz="1100" b="1" dirty="0" smtClean="0">
                <a:latin typeface="Arial" panose="020B0604020202020204" pitchFamily="34" charset="0"/>
                <a:cs typeface="Arial" panose="020B0604020202020204" pitchFamily="34" charset="0"/>
              </a:rPr>
              <a:t>Posicionamiento de la metodología en escenarios internacionales como lo fue la Cumbre Mundial de Mandatarios Afrodescendientes y en la VIII Comisión Interamericana de Puertos en el marco de la OEA. </a:t>
            </a:r>
          </a:p>
          <a:p>
            <a:pPr marL="171450" indent="-171450">
              <a:buFont typeface="Wingdings" panose="05000000000000000000" pitchFamily="2" charset="2"/>
              <a:buChar char="ü"/>
            </a:pPr>
            <a:endParaRPr lang="es-ES" sz="1100" b="1"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s-ES" sz="1100" b="1" dirty="0" smtClean="0">
                <a:latin typeface="Arial" panose="020B0604020202020204" pitchFamily="34" charset="0"/>
                <a:cs typeface="Arial" panose="020B0604020202020204" pitchFamily="34" charset="0"/>
              </a:rPr>
              <a:t>Conformación del Grupo de Trabajo de Buenas Prácticas con la participación del Departamento Nacional de Planeación (DNP) y la Cancillería, y miembros de las diferentes Direcciones de APC-Colombia.</a:t>
            </a:r>
            <a:endParaRPr lang="en-US" dirty="0"/>
          </a:p>
        </p:txBody>
      </p:sp>
    </p:spTree>
    <p:extLst>
      <p:ext uri="{BB962C8B-B14F-4D97-AF65-F5344CB8AC3E}">
        <p14:creationId xmlns:p14="http://schemas.microsoft.com/office/powerpoint/2010/main" val="288904387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Respaldo\Mis imágenes\Mundo.jpg"/>
          <p:cNvPicPr>
            <a:picLocks noChangeAspect="1" noChangeArrowheads="1"/>
          </p:cNvPicPr>
          <p:nvPr/>
        </p:nvPicPr>
        <p:blipFill>
          <a:blip r:embed="rId3" cstate="print">
            <a:duotone>
              <a:schemeClr val="accent5">
                <a:shade val="45000"/>
                <a:satMod val="135000"/>
              </a:schemeClr>
              <a:prstClr val="white"/>
            </a:duotone>
          </a:blip>
          <a:srcRect l="45446" t="29546" b="8289"/>
          <a:stretch>
            <a:fillRect/>
          </a:stretch>
        </p:blipFill>
        <p:spPr bwMode="auto">
          <a:xfrm>
            <a:off x="4354996" y="505483"/>
            <a:ext cx="4752528" cy="3240360"/>
          </a:xfrm>
          <a:prstGeom prst="rect">
            <a:avLst/>
          </a:prstGeom>
          <a:noFill/>
        </p:spPr>
      </p:pic>
      <p:pic>
        <p:nvPicPr>
          <p:cNvPr id="8" name="Picture 2" descr="C:\Respaldo\Mis imágenes\Mundo.jpg"/>
          <p:cNvPicPr>
            <a:picLocks noChangeAspect="1" noChangeArrowheads="1"/>
          </p:cNvPicPr>
          <p:nvPr/>
        </p:nvPicPr>
        <p:blipFill>
          <a:blip r:embed="rId3" cstate="print">
            <a:duotone>
              <a:schemeClr val="accent5">
                <a:shade val="45000"/>
                <a:satMod val="135000"/>
              </a:schemeClr>
              <a:prstClr val="white"/>
            </a:duotone>
          </a:blip>
          <a:srcRect l="9400" t="40437" r="62089" b="3449"/>
          <a:stretch>
            <a:fillRect/>
          </a:stretch>
        </p:blipFill>
        <p:spPr bwMode="auto">
          <a:xfrm>
            <a:off x="-396552" y="3645024"/>
            <a:ext cx="2911796" cy="3429000"/>
          </a:xfrm>
          <a:prstGeom prst="rect">
            <a:avLst/>
          </a:prstGeom>
          <a:noFill/>
        </p:spPr>
      </p:pic>
      <p:pic>
        <p:nvPicPr>
          <p:cNvPr id="8196"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4" y="291276"/>
            <a:ext cx="4305279" cy="400110"/>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COOPERACIÓN SUR-SUR-SNCI</a:t>
            </a:r>
          </a:p>
        </p:txBody>
      </p:sp>
      <p:sp>
        <p:nvSpPr>
          <p:cNvPr id="5" name="3 Título"/>
          <p:cNvSpPr txBox="1">
            <a:spLocks/>
          </p:cNvSpPr>
          <p:nvPr/>
        </p:nvSpPr>
        <p:spPr bwMode="auto">
          <a:xfrm>
            <a:off x="395537" y="1052736"/>
            <a:ext cx="8352926" cy="1143000"/>
          </a:xfrm>
          <a:prstGeom prst="rect">
            <a:avLst/>
          </a:prstGeom>
          <a:solidFill>
            <a:schemeClr val="tx2">
              <a:lumMod val="20000"/>
              <a:lumOff val="80000"/>
              <a:alpha val="76000"/>
            </a:schemeClr>
          </a:solid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CO" sz="2700" dirty="0" smtClean="0"/>
              <a:t>La CSS en la agenda de coordinación del </a:t>
            </a:r>
          </a:p>
          <a:p>
            <a:r>
              <a:rPr lang="es-CO" sz="2700" dirty="0" smtClean="0"/>
              <a:t>Sistema Nacional de Cooperación</a:t>
            </a:r>
            <a:endParaRPr lang="es-CO" sz="2700" dirty="0"/>
          </a:p>
        </p:txBody>
      </p:sp>
      <p:sp>
        <p:nvSpPr>
          <p:cNvPr id="6" name="4 Marcador de contenido"/>
          <p:cNvSpPr txBox="1">
            <a:spLocks/>
          </p:cNvSpPr>
          <p:nvPr/>
        </p:nvSpPr>
        <p:spPr bwMode="auto">
          <a:xfrm>
            <a:off x="1331640" y="2420888"/>
            <a:ext cx="7643192" cy="3845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CO" dirty="0" smtClean="0"/>
          </a:p>
          <a:p>
            <a:pPr algn="l"/>
            <a:r>
              <a:rPr lang="es-CO" dirty="0" smtClean="0">
                <a:solidFill>
                  <a:schemeClr val="tx1"/>
                </a:solidFill>
              </a:rPr>
              <a:t>Líneas de trabajo 2014:</a:t>
            </a:r>
          </a:p>
          <a:p>
            <a:pPr algn="l"/>
            <a:endParaRPr lang="es-CO" dirty="0" smtClean="0">
              <a:solidFill>
                <a:schemeClr val="tx1"/>
              </a:solidFill>
            </a:endParaRPr>
          </a:p>
          <a:p>
            <a:pPr marL="514350" indent="-514350" algn="l">
              <a:buFont typeface="+mj-lt"/>
              <a:buAutoNum type="arabicPeriod"/>
            </a:pPr>
            <a:r>
              <a:rPr lang="es-CO" dirty="0" smtClean="0">
                <a:solidFill>
                  <a:schemeClr val="tx1"/>
                </a:solidFill>
              </a:rPr>
              <a:t>Atender solicitudes de cooperación técnica </a:t>
            </a:r>
          </a:p>
          <a:p>
            <a:pPr marL="514350" indent="-514350" algn="l">
              <a:buFont typeface="+mj-lt"/>
              <a:buAutoNum type="arabicPeriod"/>
            </a:pPr>
            <a:r>
              <a:rPr lang="es-CO" dirty="0" smtClean="0">
                <a:solidFill>
                  <a:schemeClr val="tx1"/>
                </a:solidFill>
              </a:rPr>
              <a:t>Intercambio de experiencias y conocimiento en beneficio de las entidades nacionales </a:t>
            </a:r>
          </a:p>
          <a:p>
            <a:pPr marL="514350" indent="-514350" algn="l">
              <a:buFont typeface="+mj-lt"/>
              <a:buAutoNum type="arabicPeriod"/>
            </a:pPr>
            <a:r>
              <a:rPr lang="es-CO" dirty="0" smtClean="0">
                <a:solidFill>
                  <a:schemeClr val="tx1"/>
                </a:solidFill>
              </a:rPr>
              <a:t>Identificación y documentación de buenas prácticas</a:t>
            </a:r>
          </a:p>
          <a:p>
            <a:pPr marL="514350" indent="-514350" algn="l">
              <a:buFont typeface="+mj-lt"/>
              <a:buAutoNum type="arabicPeriod"/>
            </a:pPr>
            <a:r>
              <a:rPr lang="es-CO" dirty="0" smtClean="0">
                <a:solidFill>
                  <a:schemeClr val="tx1"/>
                </a:solidFill>
              </a:rPr>
              <a:t>Seguimiento a las actividades de CSS</a:t>
            </a:r>
            <a:endParaRPr lang="es-CO" dirty="0">
              <a:solidFill>
                <a:schemeClr val="tx1"/>
              </a:solidFill>
            </a:endParaRPr>
          </a:p>
        </p:txBody>
      </p:sp>
    </p:spTree>
    <p:extLst>
      <p:ext uri="{BB962C8B-B14F-4D97-AF65-F5344CB8AC3E}">
        <p14:creationId xmlns:p14="http://schemas.microsoft.com/office/powerpoint/2010/main" val="3828996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4" y="291276"/>
            <a:ext cx="4305279" cy="400110"/>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COOPERACIÓN SUR-SUR-SNCI</a:t>
            </a:r>
          </a:p>
        </p:txBody>
      </p:sp>
      <p:sp>
        <p:nvSpPr>
          <p:cNvPr id="7" name="6 CuadroTexto"/>
          <p:cNvSpPr txBox="1"/>
          <p:nvPr/>
        </p:nvSpPr>
        <p:spPr>
          <a:xfrm>
            <a:off x="1875192" y="1044025"/>
            <a:ext cx="5472608" cy="461665"/>
          </a:xfrm>
          <a:prstGeom prst="rect">
            <a:avLst/>
          </a:prstGeom>
          <a:noFill/>
        </p:spPr>
        <p:txBody>
          <a:bodyPr wrap="square" rtlCol="0">
            <a:spAutoFit/>
          </a:bodyPr>
          <a:lstStyle/>
          <a:p>
            <a:pPr algn="ctr"/>
            <a:r>
              <a:rPr lang="es-CO" sz="2400" b="1" dirty="0"/>
              <a:t>Roles en el marco de </a:t>
            </a:r>
            <a:r>
              <a:rPr lang="es-CO" sz="2400" b="1" dirty="0" err="1"/>
              <a:t>Comixtas</a:t>
            </a:r>
            <a:endParaRPr lang="en-US" sz="2400" b="1" dirty="0"/>
          </a:p>
        </p:txBody>
      </p:sp>
      <p:sp>
        <p:nvSpPr>
          <p:cNvPr id="5" name="4 Marcador de contenido"/>
          <p:cNvSpPr txBox="1">
            <a:spLocks/>
          </p:cNvSpPr>
          <p:nvPr/>
        </p:nvSpPr>
        <p:spPr bwMode="auto">
          <a:xfrm>
            <a:off x="220534" y="1772815"/>
            <a:ext cx="3271346" cy="3672409"/>
          </a:xfrm>
          <a:prstGeom prst="rect">
            <a:avLst/>
          </a:prstGeom>
          <a:solidFill>
            <a:schemeClr val="tx2">
              <a:lumMod val="20000"/>
              <a:lumOff val="80000"/>
              <a:alpha val="50000"/>
            </a:schemeClr>
          </a:solid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dirty="0" smtClean="0">
                <a:solidFill>
                  <a:schemeClr val="tx1"/>
                </a:solidFill>
              </a:rPr>
              <a:t>APC-Colombia  </a:t>
            </a:r>
          </a:p>
          <a:p>
            <a:endParaRPr lang="es-CO" dirty="0" smtClean="0">
              <a:solidFill>
                <a:schemeClr val="tx1"/>
              </a:solidFill>
            </a:endParaRPr>
          </a:p>
          <a:p>
            <a:pPr marL="514350" indent="-514350" algn="l">
              <a:buFont typeface="+mj-lt"/>
              <a:buAutoNum type="arabicPeriod"/>
            </a:pPr>
            <a:r>
              <a:rPr lang="es-CO" dirty="0" smtClean="0">
                <a:solidFill>
                  <a:schemeClr val="tx1"/>
                </a:solidFill>
              </a:rPr>
              <a:t>Informar fecha, líneas y plazos</a:t>
            </a:r>
          </a:p>
          <a:p>
            <a:pPr marL="514350" indent="-514350" algn="l">
              <a:buFont typeface="+mj-lt"/>
              <a:buAutoNum type="arabicPeriod"/>
            </a:pPr>
            <a:r>
              <a:rPr lang="es-CO" dirty="0" smtClean="0">
                <a:solidFill>
                  <a:schemeClr val="tx1"/>
                </a:solidFill>
              </a:rPr>
              <a:t>Acompañar la formulación de los proyectos</a:t>
            </a:r>
          </a:p>
          <a:p>
            <a:pPr marL="514350" indent="-514350" algn="l">
              <a:buFont typeface="+mj-lt"/>
              <a:buAutoNum type="arabicPeriod"/>
            </a:pPr>
            <a:r>
              <a:rPr lang="es-CO" dirty="0" smtClean="0">
                <a:solidFill>
                  <a:schemeClr val="tx1"/>
                </a:solidFill>
              </a:rPr>
              <a:t>Revisión preliminar de los proyectos</a:t>
            </a:r>
          </a:p>
          <a:p>
            <a:pPr marL="514350" indent="-514350" algn="l">
              <a:buFont typeface="+mj-lt"/>
              <a:buAutoNum type="arabicPeriod"/>
            </a:pPr>
            <a:r>
              <a:rPr lang="es-CO" dirty="0" smtClean="0">
                <a:solidFill>
                  <a:schemeClr val="tx1"/>
                </a:solidFill>
              </a:rPr>
              <a:t>Compartir el Acta de la </a:t>
            </a:r>
            <a:r>
              <a:rPr lang="es-CO" dirty="0" err="1" smtClean="0">
                <a:solidFill>
                  <a:schemeClr val="tx1"/>
                </a:solidFill>
              </a:rPr>
              <a:t>Comixta</a:t>
            </a:r>
            <a:endParaRPr lang="es-CO" dirty="0" smtClean="0">
              <a:solidFill>
                <a:schemeClr val="tx1"/>
              </a:solidFill>
            </a:endParaRPr>
          </a:p>
          <a:p>
            <a:pPr marL="514350" indent="-514350" algn="l">
              <a:buFont typeface="+mj-lt"/>
              <a:buAutoNum type="arabicPeriod"/>
            </a:pPr>
            <a:r>
              <a:rPr lang="es-CO" dirty="0" smtClean="0">
                <a:solidFill>
                  <a:schemeClr val="tx1"/>
                </a:solidFill>
              </a:rPr>
              <a:t>Seguimiento a las actividades</a:t>
            </a:r>
            <a:endParaRPr lang="es-CO" dirty="0"/>
          </a:p>
        </p:txBody>
      </p:sp>
      <p:sp>
        <p:nvSpPr>
          <p:cNvPr id="6" name="5 Marcador de contenido"/>
          <p:cNvSpPr txBox="1">
            <a:spLocks/>
          </p:cNvSpPr>
          <p:nvPr/>
        </p:nvSpPr>
        <p:spPr>
          <a:xfrm>
            <a:off x="5585539" y="1791329"/>
            <a:ext cx="3483649" cy="4353347"/>
          </a:xfrm>
          <a:prstGeom prst="rect">
            <a:avLst/>
          </a:prstGeom>
          <a:solidFill>
            <a:schemeClr val="accent4">
              <a:lumMod val="40000"/>
              <a:lumOff val="60000"/>
              <a:alpha val="52000"/>
            </a:schemeClr>
          </a:solidFill>
        </p:spPr>
        <p:txBody>
          <a:bodyPr>
            <a:normAutofit fontScale="70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s-CO" dirty="0" smtClean="0"/>
              <a:t>Oficinas de Cooperación</a:t>
            </a:r>
          </a:p>
          <a:p>
            <a:pPr marL="0" indent="0">
              <a:buFont typeface="Arial" charset="0"/>
              <a:buNone/>
            </a:pPr>
            <a:endParaRPr lang="es-CO" dirty="0" smtClean="0"/>
          </a:p>
          <a:p>
            <a:pPr marL="514350" indent="-514350">
              <a:buFont typeface="+mj-lt"/>
              <a:buAutoNum type="arabicPeriod"/>
            </a:pPr>
            <a:r>
              <a:rPr lang="es-CO" dirty="0" smtClean="0"/>
              <a:t>Indagar posibles intereses en las áreas técnicas</a:t>
            </a:r>
          </a:p>
          <a:p>
            <a:pPr marL="514350" indent="-514350">
              <a:buFont typeface="+mj-lt"/>
              <a:buAutoNum type="arabicPeriod"/>
            </a:pPr>
            <a:r>
              <a:rPr lang="es-CO" dirty="0" smtClean="0"/>
              <a:t>Apoyar la formulación de los proyectos</a:t>
            </a:r>
          </a:p>
          <a:p>
            <a:pPr marL="514350" indent="-514350">
              <a:buFont typeface="+mj-lt"/>
              <a:buAutoNum type="arabicPeriod"/>
            </a:pPr>
            <a:r>
              <a:rPr lang="es-CO" dirty="0" smtClean="0"/>
              <a:t>Revisión y ajuste de los proyectos</a:t>
            </a:r>
          </a:p>
          <a:p>
            <a:pPr marL="514350" indent="-514350">
              <a:buFont typeface="+mj-lt"/>
              <a:buAutoNum type="arabicPeriod"/>
            </a:pPr>
            <a:r>
              <a:rPr lang="es-CO" dirty="0" smtClean="0"/>
              <a:t>Participar en las </a:t>
            </a:r>
            <a:r>
              <a:rPr lang="es-CO" dirty="0" err="1" smtClean="0"/>
              <a:t>Comixtas</a:t>
            </a:r>
            <a:endParaRPr lang="es-CO" dirty="0" smtClean="0"/>
          </a:p>
          <a:p>
            <a:pPr marL="514350" indent="-514350">
              <a:buFont typeface="+mj-lt"/>
              <a:buAutoNum type="arabicPeriod"/>
            </a:pPr>
            <a:r>
              <a:rPr lang="es-CO" dirty="0" smtClean="0"/>
              <a:t>Coordinar el desarrollo de las actividades</a:t>
            </a:r>
            <a:endParaRPr lang="es-CO" dirty="0"/>
          </a:p>
        </p:txBody>
      </p:sp>
      <p:pic>
        <p:nvPicPr>
          <p:cNvPr id="4098" name="Picture 2" descr="https://encrypted-tbn1.gstatic.com/images?q=tbn:ANd9GcTTzoZOKjzggXRk0Yh8OLmxUbXknrxi3tGUpt8TqH6vy2oIbG17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79" y="2636912"/>
            <a:ext cx="209365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536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dustriashoy.com.ar/wp-content/uploads/2012/10/IH-Trabajo-en-equipo-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776" y="-1539552"/>
            <a:ext cx="15371035" cy="115282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4" y="291276"/>
            <a:ext cx="4305279" cy="400110"/>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COOPERACIÓN SUR-SUR-SNCI</a:t>
            </a:r>
          </a:p>
        </p:txBody>
      </p:sp>
      <p:sp>
        <p:nvSpPr>
          <p:cNvPr id="5" name="3 Título"/>
          <p:cNvSpPr txBox="1">
            <a:spLocks/>
          </p:cNvSpPr>
          <p:nvPr/>
        </p:nvSpPr>
        <p:spPr bwMode="auto">
          <a:xfrm>
            <a:off x="427493" y="995157"/>
            <a:ext cx="8229600" cy="849667"/>
          </a:xfrm>
          <a:prstGeom prst="rect">
            <a:avLst/>
          </a:prstGeom>
          <a:solidFill>
            <a:schemeClr val="accent4">
              <a:lumMod val="40000"/>
              <a:lumOff val="60000"/>
              <a:alpha val="72000"/>
            </a:schemeClr>
          </a:solid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CO" sz="3200" dirty="0" smtClean="0"/>
              <a:t>Roles en el marco de Estrategias y Mecanismos Regionales</a:t>
            </a:r>
            <a:endParaRPr lang="es-CO" sz="3200" dirty="0"/>
          </a:p>
        </p:txBody>
      </p:sp>
      <p:sp>
        <p:nvSpPr>
          <p:cNvPr id="6" name="4 Marcador de contenido"/>
          <p:cNvSpPr txBox="1">
            <a:spLocks/>
          </p:cNvSpPr>
          <p:nvPr/>
        </p:nvSpPr>
        <p:spPr bwMode="auto">
          <a:xfrm>
            <a:off x="432472" y="2060848"/>
            <a:ext cx="4038600" cy="4525963"/>
          </a:xfrm>
          <a:prstGeom prst="rect">
            <a:avLst/>
          </a:prstGeom>
          <a:solidFill>
            <a:schemeClr val="tx2">
              <a:lumMod val="20000"/>
              <a:lumOff val="80000"/>
              <a:alpha val="80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sz="2600" dirty="0" smtClean="0">
                <a:solidFill>
                  <a:schemeClr val="tx1"/>
                </a:solidFill>
              </a:rPr>
              <a:t>APC- Colombia</a:t>
            </a:r>
          </a:p>
          <a:p>
            <a:endParaRPr lang="es-CO" sz="2600" dirty="0" smtClean="0"/>
          </a:p>
          <a:p>
            <a:pPr marL="514350" indent="-514350">
              <a:buFont typeface="+mj-lt"/>
              <a:buAutoNum type="arabicPeriod"/>
            </a:pPr>
            <a:r>
              <a:rPr lang="es-CO" sz="2400" dirty="0" smtClean="0">
                <a:solidFill>
                  <a:schemeClr val="tx1"/>
                </a:solidFill>
              </a:rPr>
              <a:t>Convocar a las entidades competentes</a:t>
            </a:r>
          </a:p>
          <a:p>
            <a:pPr marL="514350" indent="-514350">
              <a:buFont typeface="+mj-lt"/>
              <a:buAutoNum type="arabicPeriod"/>
            </a:pPr>
            <a:r>
              <a:rPr lang="es-CO" sz="2400" dirty="0" smtClean="0">
                <a:solidFill>
                  <a:schemeClr val="tx1"/>
                </a:solidFill>
              </a:rPr>
              <a:t>Organizar misiones y agendas exploratorias</a:t>
            </a:r>
          </a:p>
          <a:p>
            <a:pPr marL="514350" indent="-514350">
              <a:buFont typeface="+mj-lt"/>
              <a:buAutoNum type="arabicPeriod"/>
            </a:pPr>
            <a:r>
              <a:rPr lang="es-CO" sz="2400" dirty="0" smtClean="0">
                <a:solidFill>
                  <a:schemeClr val="tx1"/>
                </a:solidFill>
              </a:rPr>
              <a:t>Apoyar la formulación de iniciativas concretas</a:t>
            </a:r>
          </a:p>
          <a:p>
            <a:pPr marL="514350" indent="-514350">
              <a:buFont typeface="+mj-lt"/>
              <a:buAutoNum type="arabicPeriod"/>
            </a:pPr>
            <a:r>
              <a:rPr lang="es-CO" sz="2400" dirty="0" smtClean="0">
                <a:solidFill>
                  <a:schemeClr val="tx1"/>
                </a:solidFill>
              </a:rPr>
              <a:t>Seguimiento al desarrollo de los proyectos</a:t>
            </a:r>
          </a:p>
          <a:p>
            <a:pPr marL="514350" indent="-514350">
              <a:buFont typeface="+mj-lt"/>
              <a:buAutoNum type="arabicPeriod"/>
            </a:pPr>
            <a:endParaRPr lang="es-CO" dirty="0"/>
          </a:p>
        </p:txBody>
      </p:sp>
      <p:sp>
        <p:nvSpPr>
          <p:cNvPr id="8" name="5 Marcador de contenido"/>
          <p:cNvSpPr txBox="1">
            <a:spLocks/>
          </p:cNvSpPr>
          <p:nvPr/>
        </p:nvSpPr>
        <p:spPr>
          <a:xfrm>
            <a:off x="4648200" y="2132856"/>
            <a:ext cx="4038600" cy="4525963"/>
          </a:xfrm>
          <a:prstGeom prst="rect">
            <a:avLst/>
          </a:prstGeom>
          <a:solidFill>
            <a:schemeClr val="accent4">
              <a:lumMod val="40000"/>
              <a:lumOff val="60000"/>
              <a:alpha val="80000"/>
            </a:schemeClr>
          </a:solidFill>
        </p:spPr>
        <p:txBody>
          <a:bodyPr>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s-CO" sz="2600" dirty="0" smtClean="0"/>
              <a:t>Oficinas de Cooperación</a:t>
            </a:r>
          </a:p>
          <a:p>
            <a:pPr marL="0" indent="0">
              <a:buFont typeface="Arial" charset="0"/>
              <a:buNone/>
            </a:pPr>
            <a:endParaRPr lang="es-CO" sz="2200" dirty="0" smtClean="0"/>
          </a:p>
          <a:p>
            <a:pPr marL="514350" indent="-514350">
              <a:buFont typeface="+mj-lt"/>
              <a:buAutoNum type="arabicPeriod"/>
            </a:pPr>
            <a:r>
              <a:rPr lang="es-CO" sz="2200" dirty="0" smtClean="0"/>
              <a:t>Participar con el área técnica desde el inicio</a:t>
            </a:r>
          </a:p>
          <a:p>
            <a:pPr marL="514350" indent="-514350">
              <a:buFont typeface="+mj-lt"/>
              <a:buAutoNum type="arabicPeriod"/>
            </a:pPr>
            <a:r>
              <a:rPr lang="es-CO" sz="2200" dirty="0" smtClean="0"/>
              <a:t>Coordinar la participación de la entidad en las misiones</a:t>
            </a:r>
          </a:p>
          <a:p>
            <a:pPr marL="514350" indent="-514350">
              <a:buFont typeface="+mj-lt"/>
              <a:buAutoNum type="arabicPeriod"/>
            </a:pPr>
            <a:r>
              <a:rPr lang="es-CO" sz="2200" dirty="0" smtClean="0"/>
              <a:t>Formular iniciativas concretas en el marco de las líneas de interés </a:t>
            </a:r>
          </a:p>
          <a:p>
            <a:pPr marL="514350" indent="-514350">
              <a:buFont typeface="+mj-lt"/>
              <a:buAutoNum type="arabicPeriod"/>
            </a:pPr>
            <a:r>
              <a:rPr lang="es-CO" sz="2200" dirty="0" smtClean="0"/>
              <a:t>Coordinar el desarrollo de los proyectos</a:t>
            </a:r>
          </a:p>
          <a:p>
            <a:pPr marL="514350" indent="-514350">
              <a:buFont typeface="+mj-lt"/>
              <a:buAutoNum type="arabicPeriod"/>
            </a:pPr>
            <a:r>
              <a:rPr lang="es-CO" sz="2200" dirty="0" smtClean="0"/>
              <a:t>Hacer informes técnicos de los procesos en los que estén involucradas</a:t>
            </a:r>
            <a:endParaRPr lang="es-CO" sz="2200" dirty="0"/>
          </a:p>
        </p:txBody>
      </p:sp>
    </p:spTree>
    <p:extLst>
      <p:ext uri="{BB962C8B-B14F-4D97-AF65-F5344CB8AC3E}">
        <p14:creationId xmlns:p14="http://schemas.microsoft.com/office/powerpoint/2010/main" val="761338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officialtherefromhere.com/blog/wp-content/uploads/2011/07/We-Live-Toge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500" y="1895896"/>
            <a:ext cx="5372100" cy="44672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4" y="291276"/>
            <a:ext cx="4305279" cy="400110"/>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COOPERACIÓN SUR-SUR- SNCI</a:t>
            </a:r>
          </a:p>
        </p:txBody>
      </p:sp>
      <p:sp>
        <p:nvSpPr>
          <p:cNvPr id="5" name="3 Título"/>
          <p:cNvSpPr txBox="1">
            <a:spLocks/>
          </p:cNvSpPr>
          <p:nvPr/>
        </p:nvSpPr>
        <p:spPr bwMode="auto">
          <a:xfrm>
            <a:off x="328384" y="98985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CO" sz="3200" dirty="0" smtClean="0"/>
              <a:t>Roles en la identificación y documentación de buenas prácticas</a:t>
            </a:r>
            <a:endParaRPr lang="es-CO" sz="3200" dirty="0"/>
          </a:p>
        </p:txBody>
      </p:sp>
      <p:sp>
        <p:nvSpPr>
          <p:cNvPr id="6" name="4 Marcador de contenido"/>
          <p:cNvSpPr txBox="1">
            <a:spLocks/>
          </p:cNvSpPr>
          <p:nvPr/>
        </p:nvSpPr>
        <p:spPr bwMode="auto">
          <a:xfrm>
            <a:off x="395536" y="1988840"/>
            <a:ext cx="3024336" cy="4248472"/>
          </a:xfrm>
          <a:prstGeom prst="rect">
            <a:avLst/>
          </a:prstGeom>
          <a:solidFill>
            <a:srgbClr val="FCF1A2">
              <a:alpha val="75000"/>
            </a:srgbClr>
          </a:solid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b="1" dirty="0" smtClean="0">
                <a:solidFill>
                  <a:schemeClr val="tx1"/>
                </a:solidFill>
              </a:rPr>
              <a:t>APC- Colombia</a:t>
            </a:r>
          </a:p>
          <a:p>
            <a:endParaRPr lang="es-CO" b="1" dirty="0" smtClean="0">
              <a:solidFill>
                <a:schemeClr val="tx1"/>
              </a:solidFill>
            </a:endParaRPr>
          </a:p>
          <a:p>
            <a:pPr marL="514350" indent="-514350" algn="l">
              <a:buFont typeface="+mj-lt"/>
              <a:buAutoNum type="arabicPeriod"/>
            </a:pPr>
            <a:r>
              <a:rPr lang="es-CO" dirty="0" smtClean="0">
                <a:solidFill>
                  <a:schemeClr val="tx1"/>
                </a:solidFill>
              </a:rPr>
              <a:t>Socializar el proceso y metodología al Comité/Enlace</a:t>
            </a:r>
          </a:p>
          <a:p>
            <a:pPr marL="514350" indent="-514350" algn="l">
              <a:buFont typeface="+mj-lt"/>
              <a:buAutoNum type="arabicPeriod"/>
            </a:pPr>
            <a:r>
              <a:rPr lang="es-CO" dirty="0" smtClean="0">
                <a:solidFill>
                  <a:schemeClr val="tx1"/>
                </a:solidFill>
              </a:rPr>
              <a:t>Acompañar la documentación de la buena práctica</a:t>
            </a:r>
          </a:p>
          <a:p>
            <a:pPr marL="514350" indent="-514350" algn="l">
              <a:buFont typeface="+mj-lt"/>
              <a:buAutoNum type="arabicPeriod"/>
            </a:pPr>
            <a:r>
              <a:rPr lang="es-CO" dirty="0" smtClean="0">
                <a:solidFill>
                  <a:schemeClr val="tx1"/>
                </a:solidFill>
              </a:rPr>
              <a:t>Acompañar la evaluación de la práctica y solicitar ajustes</a:t>
            </a:r>
          </a:p>
          <a:p>
            <a:pPr marL="514350" indent="-514350" algn="l">
              <a:buFont typeface="+mj-lt"/>
              <a:buAutoNum type="arabicPeriod"/>
            </a:pPr>
            <a:r>
              <a:rPr lang="es-CO" dirty="0" smtClean="0">
                <a:solidFill>
                  <a:schemeClr val="tx1"/>
                </a:solidFill>
              </a:rPr>
              <a:t>Hacer uso de la Guía de cara a las negociaciones</a:t>
            </a:r>
          </a:p>
          <a:p>
            <a:pPr marL="514350" indent="-514350">
              <a:buFont typeface="+mj-lt"/>
              <a:buAutoNum type="arabicPeriod"/>
            </a:pPr>
            <a:endParaRPr lang="es-CO" dirty="0"/>
          </a:p>
        </p:txBody>
      </p:sp>
      <p:sp>
        <p:nvSpPr>
          <p:cNvPr id="8" name="5 Marcador de contenido"/>
          <p:cNvSpPr txBox="1">
            <a:spLocks/>
          </p:cNvSpPr>
          <p:nvPr/>
        </p:nvSpPr>
        <p:spPr>
          <a:xfrm>
            <a:off x="5436096" y="2132856"/>
            <a:ext cx="3250704" cy="4104455"/>
          </a:xfrm>
          <a:prstGeom prst="rect">
            <a:avLst/>
          </a:prstGeom>
          <a:solidFill>
            <a:schemeClr val="accent4">
              <a:lumMod val="40000"/>
              <a:lumOff val="60000"/>
              <a:alpha val="24000"/>
            </a:schemeClr>
          </a:solidFill>
        </p:spPr>
        <p:txBody>
          <a:bodyPr>
            <a:normAutofit fontScale="70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s-CO" b="1" dirty="0" smtClean="0"/>
              <a:t>Oficinas de Cooperación</a:t>
            </a:r>
          </a:p>
          <a:p>
            <a:pPr marL="0" indent="0">
              <a:buFont typeface="Arial" charset="0"/>
              <a:buNone/>
            </a:pPr>
            <a:endParaRPr lang="es-CO" b="1" dirty="0" smtClean="0"/>
          </a:p>
          <a:p>
            <a:pPr marL="514350" indent="-514350">
              <a:buFont typeface="+mj-lt"/>
              <a:buAutoNum type="arabicPeriod"/>
            </a:pPr>
            <a:r>
              <a:rPr lang="es-CO" dirty="0" smtClean="0"/>
              <a:t>Identificar las buenas prácticas de la entidad</a:t>
            </a:r>
          </a:p>
          <a:p>
            <a:pPr marL="514350" indent="-514350">
              <a:buFont typeface="+mj-lt"/>
              <a:buAutoNum type="arabicPeriod"/>
            </a:pPr>
            <a:r>
              <a:rPr lang="es-CO" dirty="0" smtClean="0"/>
              <a:t>Documentar las buenas prácticas en conjunto con las áreas técnicas</a:t>
            </a:r>
          </a:p>
          <a:p>
            <a:pPr marL="514350" indent="-514350">
              <a:buFont typeface="+mj-lt"/>
              <a:buAutoNum type="arabicPeriod"/>
            </a:pPr>
            <a:r>
              <a:rPr lang="es-CO" dirty="0" smtClean="0"/>
              <a:t>Realizar los ajustes necesarios </a:t>
            </a:r>
          </a:p>
          <a:p>
            <a:pPr marL="514350" indent="-514350">
              <a:buFont typeface="+mj-lt"/>
              <a:buAutoNum type="arabicPeriod"/>
            </a:pPr>
            <a:r>
              <a:rPr lang="es-CO" dirty="0" smtClean="0"/>
              <a:t>Actualizar periódicamente la documentación</a:t>
            </a:r>
            <a:endParaRPr lang="es-CO" dirty="0"/>
          </a:p>
        </p:txBody>
      </p:sp>
    </p:spTree>
    <p:extLst>
      <p:ext uri="{BB962C8B-B14F-4D97-AF65-F5344CB8AC3E}">
        <p14:creationId xmlns:p14="http://schemas.microsoft.com/office/powerpoint/2010/main" val="3825406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4" y="291276"/>
            <a:ext cx="4305279" cy="400110"/>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COOPERACIÓN SUR-SUR-SNCI</a:t>
            </a:r>
          </a:p>
        </p:txBody>
      </p:sp>
      <p:sp>
        <p:nvSpPr>
          <p:cNvPr id="5" name="3 Título"/>
          <p:cNvSpPr txBox="1">
            <a:spLocks/>
          </p:cNvSpPr>
          <p:nvPr/>
        </p:nvSpPr>
        <p:spPr bwMode="auto">
          <a:xfrm>
            <a:off x="526423" y="105273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CO" dirty="0" smtClean="0"/>
              <a:t>Recomendaciones a las Oficinas de Cooperación</a:t>
            </a:r>
            <a:endParaRPr lang="es-CO" dirty="0"/>
          </a:p>
        </p:txBody>
      </p:sp>
      <p:sp>
        <p:nvSpPr>
          <p:cNvPr id="6" name="4 Marcador de contenido"/>
          <p:cNvSpPr txBox="1">
            <a:spLocks/>
          </p:cNvSpPr>
          <p:nvPr/>
        </p:nvSpPr>
        <p:spPr bwMode="auto">
          <a:xfrm>
            <a:off x="457200" y="2564904"/>
            <a:ext cx="8229600" cy="3744416"/>
          </a:xfrm>
          <a:prstGeom prst="rect">
            <a:avLst/>
          </a:prstGeom>
          <a:solidFill>
            <a:schemeClr val="accent4">
              <a:lumMod val="40000"/>
              <a:lumOff val="60000"/>
              <a:alpha val="44000"/>
            </a:schemeClr>
          </a:solid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CO" dirty="0" smtClean="0"/>
          </a:p>
          <a:p>
            <a:pPr algn="l"/>
            <a:r>
              <a:rPr lang="es-CO" sz="2800" dirty="0" smtClean="0">
                <a:solidFill>
                  <a:schemeClr val="tx1"/>
                </a:solidFill>
              </a:rPr>
              <a:t>1. Reconocer los compromisos adquiridos </a:t>
            </a:r>
          </a:p>
          <a:p>
            <a:pPr algn="l"/>
            <a:endParaRPr lang="es-CO" sz="2800" dirty="0" smtClean="0">
              <a:solidFill>
                <a:schemeClr val="tx1"/>
              </a:solidFill>
            </a:endParaRPr>
          </a:p>
          <a:p>
            <a:pPr algn="l"/>
            <a:r>
              <a:rPr lang="es-CO" sz="2800" dirty="0" smtClean="0">
                <a:solidFill>
                  <a:schemeClr val="tx1"/>
                </a:solidFill>
              </a:rPr>
              <a:t>2. Priorizar las necesidades de asistencia técnica</a:t>
            </a:r>
          </a:p>
          <a:p>
            <a:pPr algn="l"/>
            <a:endParaRPr lang="es-CO" sz="2800" dirty="0">
              <a:solidFill>
                <a:schemeClr val="tx1"/>
              </a:solidFill>
            </a:endParaRPr>
          </a:p>
          <a:p>
            <a:pPr algn="l"/>
            <a:r>
              <a:rPr lang="es-CO" sz="2800" dirty="0" smtClean="0">
                <a:solidFill>
                  <a:schemeClr val="tx1"/>
                </a:solidFill>
              </a:rPr>
              <a:t>3. Garantizar la calidad y coherencia de los proyectos</a:t>
            </a:r>
          </a:p>
          <a:p>
            <a:pPr algn="l"/>
            <a:endParaRPr lang="es-CO" sz="2800" dirty="0" smtClean="0">
              <a:solidFill>
                <a:schemeClr val="tx1"/>
              </a:solidFill>
            </a:endParaRPr>
          </a:p>
          <a:p>
            <a:pPr algn="l"/>
            <a:r>
              <a:rPr lang="es-CO" sz="2800" dirty="0" smtClean="0">
                <a:solidFill>
                  <a:schemeClr val="tx1"/>
                </a:solidFill>
              </a:rPr>
              <a:t>4. Constatar el compromiso de las áreas técnicas y la capacidad de asumir los costos compartidos</a:t>
            </a:r>
          </a:p>
          <a:p>
            <a:pPr algn="l"/>
            <a:endParaRPr lang="es-CO" sz="2800" dirty="0">
              <a:solidFill>
                <a:schemeClr val="tx1"/>
              </a:solidFill>
            </a:endParaRPr>
          </a:p>
          <a:p>
            <a:pPr algn="l"/>
            <a:r>
              <a:rPr lang="es-CO" sz="2800" dirty="0" smtClean="0">
                <a:solidFill>
                  <a:schemeClr val="tx1"/>
                </a:solidFill>
              </a:rPr>
              <a:t>5. Preservar el liderazgo como punto focal de la gestión</a:t>
            </a:r>
          </a:p>
          <a:p>
            <a:pPr algn="l"/>
            <a:endParaRPr lang="es-CO" sz="2800" dirty="0" smtClean="0">
              <a:solidFill>
                <a:schemeClr val="tx1"/>
              </a:solidFill>
            </a:endParaRPr>
          </a:p>
          <a:p>
            <a:pPr algn="l"/>
            <a:r>
              <a:rPr lang="es-CO" sz="2800" dirty="0" smtClean="0">
                <a:solidFill>
                  <a:schemeClr val="tx1"/>
                </a:solidFill>
              </a:rPr>
              <a:t>6. Realizar un adecuado seguimiento a los compromisos en materia de CSS</a:t>
            </a:r>
            <a:endParaRPr lang="es-CO" sz="2800" dirty="0">
              <a:solidFill>
                <a:schemeClr val="tx1"/>
              </a:solidFill>
            </a:endParaRPr>
          </a:p>
        </p:txBody>
      </p:sp>
      <p:sp>
        <p:nvSpPr>
          <p:cNvPr id="2" name="AutoShape 2" descr="data:image/jpeg;base64,/9j/4AAQSkZJRgABAQAAAQABAAD/2wCEAAkGBhASEBUQEhQVFRQVFBYVEhQUEBIUFBUUFRQWFRUQFRYXHSceFxojGRQUIC8gIyspLCwsFR4xNTAqNSYrLCkBCQoKDgwOFw8PGCkeHCQpNTAxLykqLy8uLS0pLCkvLDUpKSktLi4pNSwqLCktLDUxKik1LCkuKTQpLC40LCksLP/AABEIAMIBAwMBIgACEQEDEQH/xAAcAAEAAgIDAQAAAAAAAAAAAAAABgcDBQIECAH/xABGEAABAwICBwUEBwUGBgMAAAABAAIDBBEFIQYHEjFBUYETImFxkSMyYqEUM0JSgpKxQ3KiwdEVFlNjk+EIJLLS8PE0c8L/xAAaAQEAAgMBAAAAAAAAAAAAAAAAAQUCBAYD/8QALREBAAIBAwMBBQkBAAAAAAAAAAECAwQREiExQQUiMnGx0RMjQlGBkaHh8BX/2gAMAwEAAhEDEQA/ALxXQxqgbNC5jhcFpBHMEWIXfRB5+0M0pbg1ZU0tSXdkHXbZpcbi1iB8TC38qmMuvaF5tS0dTOeGTW/9G2VNMXwrDI9qrqYqduyAHTSsZlnZoLneJsB4qP1Wt7BIBZkm1b7MMD7epAb80Gn/AL8aRVH/AMfDGxA7jMXG3jdzmD5L7/YelVR9bVw07TwjDbjq1l/4lwm18MedmkoaiY8LkD5Rh/6rH/fDSep+ooGQA7nSNNx1kcP+lBnGpeebOsxKpl5tDnbP8bnfotlS6mMHhG1I177bzLOQPQWC0/8AdLSep+vr2wg7xE7ZI/0mt/VZIdRDHnaq62eY7zuHzftFBvYcV0coDdj6ONw4x7EjxzF2Xct3o1ptQ1+39Fl2zGRtAtcx1jueA4Alu8X8Fo6PUzhEY+pLzzkke75Xsq70v0emwWtZX0YtFtWczPZF98bvgd8j0QX6i02iuk0NdTMqIjk4d5p95jh7zHeI/oeK3KAiIgIiICIiAiIgIiiekmn8VO4xRASyDJ2fcYeRI3u8B1IXthwXzW4443l55MlcccrTsliKDYVp9OTtTQgxH9pEHXb4lridoeRv4FTSmqWSMEjHBzXC7XA3BCyz6bJgna8MMWfHm9yWVERa73EREBERAREQEREBERBHtOcF+lUckJOTmkeR3tPQgHoqg1QQ0pqpaaphjdK03YXsa4jZOy9mfI2PUq/ZY7tIXn7T6kfh2LR1sYs1zts24kZSN/E0/qgv6npY2CzGtaPhaB+izLX4HiLZ4WSNNw5ocDzBFwVsEBEWOepYwbT3NaObnBo9SgyLXY7g0dTC+KRoc1zSCDxBWoxLWbhMFw+rjcRwiJmPl7MFRXEf+IChblBDNKeF9iIH1Jd8kEMwyvn0fxIxv2nU0hz+Jl8pB8bL58x5i1+0NayaNssbg5rgHNcDcEEXBCoPSbHcSxloYzDi1u0HNcGyFwPMSO2W7styn2qLAcTpInxVbQ2K4MLS8Oe0m+23LINORtfffmgsZERAREQEREBcXvABJIAAuSTYADeSVwqalkbHSPcGtaLucTYADiSqk0w04fVuMMV2wX3bnS/E/k3k315Dc0mjvqbbV6R5l4Z89cNd57tppdrCMl4KQkM3PlGTn+EfJvxbzwtvMNkkjhbty/hZxPnyC6tVXspxc2dJwHBviVoIYqisnbGwOkkebNaP/MgN5JyC63Fhx6anGnSPM/WVFa19Rbe3++DuzYxV1crYYtolx2Y4mc+QH816A0OwR9JRRU73bT2gl5vcbbnFzgPAE26LV6BavosPj23WfUuHtJLZNH+HHfc3x3n0Aly5v1DWxn+7p7sfyuNNp4xRv5ERFVNwREQEREBERAREQEREBV/rc0a+k0bi0Xez2jOd27x1Fx1VgLHNA142XC4QUFoJrcZQUvYSxvkLSez2XNaNg5gOLt1iTwOVluH65sVqDajoBnuJZNN8xstVmUOg2HQu2o6WFrr3v2YJvvvcrcxwtbk0AeQCCmBRaW1nvSmnaeT44bf6QLvmssGoiomO3WVrnnebBzz+aQn9FaeJ6T0VN9fUQx24PlYHflvf5KJYprvwqK4Y6SY/5cRDfzSbI9LoPmG6kMLjsXtfKf8AMkNvRtgpVh2idDTj2NPEzxEbQfVVbV6/KiU7NHRXPAvc+V35IwLepXW/tLSyt90OgafutjgA6m8nzQXbJIyNu04tY0bySGgdSo5ims3CYLh9VG4j7MRMp8vZg26quIdSWIVB262rueNzJM7y2nmw9FI8P1D4ewe0dJKfifZvo2yDeaL608Pr53U8Je14btM7VoYJAPe2MybjfY2y8jaYLzzrC0EfhsraykuxjXA93fE8HuvHgdx/3Vq6uNO2YhTgmzZmWbMzkeD2/C62XLMcEExREQFiqqpkbHSPcGsaCXOJsABvJXN7wAXEgAC5JNgAN5J4KmdO9NjWSdjESKdhy4dq4ftD8PIdeVtzR6S2pvxjt5l4Z80Yq7z3cdMdM5K2Ts2XbA09xm4vI3SP/kOHnujFbiTYRZuch/hWCsrxELN98/JaWON8jw1oLnuIDQBdznE2AA4m67GmOmGkUpG0Qo55ZbcrM9HSTVMzYo2mSWR1mgbyf5AbyeAC9A6B6CRYfFc2fUPHtZLdezZyaD67zwA62rnQFtBF2kgDqmQe0dv7Nu/sWH9TxPgApmuZ9Q105p+zpPs/NcafBwjlPcREVQ2xERAREQEREBERAREQEREBERBDNaWkFXSURlpCGva5pc4sa+0eYdYOyvmDfwVQYQMZxhzh9MeWggODpntAv/lxgN/9K/NJcMbNA9jhcOaQR4EWK8/6G17sNxUwvNml/YvvyJvG/wCY/MUEywr/AIfme9UVDjzEbWsHqbkqX4XqgwqGx7ASEcZSX/I5fJS6kmDmgrOg6lJhMEQ2Y42MHJrQP0XaAX1EBERBr8Zwpk8To3tBDgQQRkQRYheecRpKnA8RbLFfYudi5Nnx370D/EZZ+RXpZRTTvRCOtp3RuGe9rhva4bnBBtNGNI4a2nZPEbtcN3FpG9jhwIK2682aHaTT4PXOgnv2RcBM0XsPu1DOeXqMt4Ct7TnTtlPRtMLgZZ2+xIIIDSM5/IAi3iRyK9MWK2W8Ur3lje0UrNpR/WhpttONBA7ug2qHA+8f8EeA+145cCq3qKoRt+I7vBYu22QXnM+O8nmtbLKXG5XbafDXT44pVRZLTltylxe8k3KujVJoF2TBX1DfavHsGkfVsI+sI+84buQPjlENVehP0yo7eVt6eEi4Iykk3ti8QMieg4q/VTeqazb7mn6/Rv6XD+Of0ERFzywEREBERAREQEREBERAREQEREBERBxkZcWVB66NHuzmZVNGTu48jmLljv1Hor+US1haPtqaWSPiWmx5OGbT0ICDp6rtJ/pVGwuN3tGxJ+83InqLHqpyvOOqjH3Utcad+QlOyQeErL29cx6L0TTy7TQUGVEWqxbSqipR7eoijP3XSN2ujB3j6INqirXF9fGHR3ELJZzzDezZ+Z+f8JUMxHXriM52KaKOK+7ZY6eT55fwoL8JUfxrTvDaa4mqYg4b2Ndtv8tllyqRdg+kOIn2rpi0/wCNKY2f6bf+1bzCNQshsaie3wxNA6bTv6INDrI0ooK17TTMk7RpsJHNawFpObbX2iOIvay0kLnbLWucSGt2Rck2FydkchcnLxUw0/0SoMOZFBCy88nfc97i5zY25C19207lwaVCpH2Fua6X0nT8KTmt3nt8P7Vmsybzwh8qJrnwCzYRhclTPHTxC75HBreQ5uPgBcnwC6auTUnorsxuxCQd6S8cFxuYD33jzcLeTTzW/q9RGDHN/Pj4vDDj52iqw9H8Dio6aOmiHdY2xPFzjm558SblbFEXGWtNpmZ7rmI26QIiKEiIiAiIgIiICIiAiIgIiICIiAiIgLBVw7TCFnRB5p1l4M6kr+2Z3RIe0aRwkaRf/wDJ6lbSTXnWBgjhiiabAbTy6R1/BosP1VwaSaC0lcAJ2lwa7aFnFudiN4ztmmE6A0FN9VCxp57Iv670FHyYhpFiOW1Ulh4D/l47eTdm49VscK1HVkh2p5Wx33hgL3epsP1V9x0jG7gPRcprhpLRcgHZHM2yHqpFZ4bqVw6EB8xMluMslm+mQU0wfAKKNtoGxWH+GGW/hVRUWIyVT3SVD+/c7ZkNgw3zYAfdA3WHJdauqYo37UNRsyDc6MuafUWKvo9H6bc+vw6fuqv+j7fHj0X62Fo3BclT2Ba1aqCzakdvFu222ErRz4B/Wx8Vix/XxcOjpqcgkECSZ4BFxbaDGXz4+8q3Po8uG0VtHfz4b2PPTJG8Ijp1jv0vEZ5b3aH9nHy2I+6CPMgu/Eo+9yxwuyXJdZjiK0isdoVVp3tMyOeBmdy9Fau9MKWrpGNhb2Ria2N0O1cx7Is3Ow2gQLg258lTuiWgor4ppH3DWENZY2u+20T0Gz6rUYbX1OE11/tMNnt3NliJ/nboQud9Uzc8kUjtHzWOlptXl+b1OHL6tHo5pDFVQMniddrhccweLSOBByIW6a5VLbckRFAIiICIiAiIgIiICIiAiIgIiICIiAiIgL4SvqrjXHilXHSB1NI+LZeDIY3FpMZBaRcZgXLTlyQTfFMfpqdu1PLHEP8AMka30BNz0UHxnXjh0VxF2k7vgZsM/M+3yBVIYVhE9bPsNeC8i7nSOcXb7XvmSrHwXUlGbOnlc/4W9xvyz+akQPSDSdtVVSTNj7ESu2jG15cNo73bhmTn5krplegcH1f0VP8AVxMB57N3epzXW0r1c01YwuaBFMB3ZWjI8myD7Q8d4+SutJ6jNIimXrH5tLNp4nrXuoqOoc3cUn2XtdZrdpzbXIuR3g7aaeByt5Ers4zg01LMYJ27Lx1a4cHtPFp5ro3V3aK5a7d4aMb0nfyxU19nPfxWW6OdfNZqGlMsrIhve9rPzODf5qY9mvUnrK/tXmECDDYGkd57e1f5y94fw7A6KPaytCBUx9pGAJWXLDz5sPgf6KwYQAA0bgAB5DIJPCHCxXHZLc7TafMrisbREPPur3TR+H1BZLcQvdsytO+N4y7QDw3EcR5BeiqKsa9oc0gggEEG4IOYIKpDWloSWONXE3/7WgbwP2g8Rx8PJZ9UmnvZubQzu7hP/LuJ3E/sSeR4enELyZr1aV9XXgmuFnBUD6iIgIiICIiAiIgIiICIiAiIgIiICIiAVHdKcLbNC9jhcOaQfIiykS61XHcFB5Yo5n0Fdc74pC1/xM3H1aQfRei8FrmyRtcDcEAg8weKp/W9gHZztqWjJ/cf+8M2n0uOgW/1SaQ7cPYOPeiNh+4fd9Mx0UwLULlie9fWuuFwkas4Yo9pdo7DWwmOTJwuYpLd5jv5tPEcfOyofEsPkgldDKLPYbHkeTgeIIzBXomqNlXGn2C/SLSNFpGCwP3m79k9d3mVZ6LV/ZTxt7vya2bFyjeO6s7re6CxbWI0/Jsm2fwAuv6gLXf2NUX2eydfwH81PdAtFHxOM0gs8iwH3Rx6lWWo1WOMc7TEzMeGtjxWm0bwtannuu2w3WrpBZd+Ny5uYWTDidA2RpaRe4XnzTnRR1FPtNB7F7u6R9h2/Y8BxHovRyj+lWj0dTC6N4uHC3+48VhMJaDVbp99Jj+jzO9vGN5/aMGW3+8OPrxVlxyXXlaqpqjD6sAEtkjdtRP+83gfHkR/VX7oNpjHW04kGTx3ZWXza7+h3g/0KhKY3X1Y2PXMKB9REQEREBERAREQEREBERAREQEREBcJGrmiCDawdHxUU0jLZkXaeThm0+oCo3RHFzS1jHOyBPZyDkCbZ+Rt816cxGn2mkLzlrGwP6PWucB3ZbvH7254/Q/iQX5h1SHMBXZe1QHVhpD21M1rj32dx3PLceot81YANwskOlNBda2fD2ngt25ixOhWcIaH+y28vku3T0dlsRAuTYllujZwijXZYFxa1fTMAsZSzBfJALKO41p1R01xJK3a+43vP/K3MdbKBY1rmkddtNFs/HKbnzDG5epWMylvdY+ijKiIuFmyM7zHcjyPgdxVV6LaRy0NQJm8Dsysvk9t8xfd4grHiWkVXVv2ZJJJXHdGwEjoxuS2+Data+osXNELTxf3n/lGQ6lYpX9o/jMdTCyaN2014uD+oI4EHIjwW4CiWgOiYoKfsQ5z7uL3F1veIANgNwyGSloQfURFAIiICIiAiIgIiICIiAiIgIiICIiDFMzJVhrY0e7Wmc9ou6Pvt52HvDq2/oFabgtNjVFtsIPJB581e419Hq2tJ7ktmnltfZP6jqvQFFOHNBXm/SPCjS1UkQyAdtRn4Sbtt5bvwq59AtIRPTMeT3rWd4OGR/r1UwhM7LiWrrVGKRxtLnua1o3lzg0DqclC8b1uUcVxFtTO+AWZ1e7+QKy3E5c4Ba3FNIaenbtSyMYPicAT5DeeiprGtaNdNcNcIG/B73V7s/SyjdNTVNU+8TJJnHe/Mjq92SjkbLPxnXFE27aeN0h+8/uM87e8fkoHjen1bPcSTFjT9iPuDyy7x6lb7BdUFVLY1Egjb9yMXd5FxyHQFWFgGrKiprFsYLvvu7zvU7uijeZFL4TopXVJ9lC4NP25Lsb523n0U6wTUsDZ1TI5/wADe4z+p+StuDDmt3ALttiCbJR3BtDKanbsxxtaPBoF/M8VvoaMDcF2QxcrIhxaxZF8C+3UJEXy6+oCIiAiIgIiICIiAiIgIiICIiAiIgLBUR3Czr44IKT1v4Bk2paPcOy791xyPR1vUqBYPpJUUrXNhcG7WdyL2O64vl/6XovSPR5tTE6J25zS0+RFlWuF6jQHXqZXSZ+63uN62zPqEFZ1eKT1L+++Sd/BveeejRkOi32Dat8QqLEtELTxf3n/AJRu6lXbguhNLTttFG1vk0Z+Z4rfRUQG4KRWeBam6WOzpbzO5yG7ejd3rdT2hwGKMBrWgAbgAAts2ILkGoh12UwCytjWSyWQcdlfbIuBlCkcg5ci4LoVWIsYCSQAN5JsB5lQnHda1LFdsZMzuTPd6vOXpdQJ/JVAcVHcd06pKb6yQB33B3nn8IzHVVBjesOtqLjb7Jn3YyQbeL9/pZRmmjkmdswsfK6+eyMgfiecgm6Vi4vroqCbU0bWC/vy95x/CMh6lWPojphHXQCVuTt0jL5sfxHlxB4hUPV6DV7Iu2OzdufZNF7jiNo7zZfdEdJ30kzZ2XLDlIz7zb5jwcOH+6D0yCvq1mC4vHPE2WNwc1wuD/5uPgtmoBERAREQEREBERAREQEREBERAREQFxLAuSIPgC+2REHxFxfJZdeWsA4qR2S5Yn1ACh+Pax6SC7dvbePsR949TuHUqvMa1n1c12xWhbzHef8AmOQ6DqgtrGNKKenbtSyNYOFzmfIbz0VfY5rdvdtNHf45Mh5hgzPUhVpU1xe/vOdJI7gNqSQn9VvMH0Dr6mxLRAw8XDakt+7ub1UDX41pJPP3qiYkcGk2YPJoyXHC8Bq6ojsIiGn9pJdjfMDe5Wro7qnpoSHub2j/AL8nePTgOgU6pMIYwZBBVeA6nWmzqlxlP3fdjH4Rv6qxsM0XhiaGsY1oG4AAAdAt62EBcwEGrq8Ka5pFlRusHRM0kxqGD2Lz7UAe44/tB4HivQxC0mkOCMmjc1wBBBBBFwQd4QU/q90xNJL2Uh9hId/CNx+3+6ePqr1pagOAIXmnHMDfRVBgdfs3EmBx5cYieY+YVh6stNCLUczt2ULid4/wj4jh4ZcAgtpFwjkuLrmgIiICIiAiIgIiICIiAiIgIiICIiAuLkRB0KkqrtalZI1rGte4BxO0A9wB8wN6IplCtguni7yI8iR5GyIoSszVjRRCnY8MZtO952w258za5VrUMYtuHoiINjGFkREBERAXCXciIKj1zRj6I42Fw5hBsLg7YFweBzKruJ5FiCQRYgg5g8wURB6RwdxLG35D9FskRAREQERE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data:image/jpeg;base64,/9j/4AAQSkZJRgABAQAAAQABAAD/2wCEAAkGBhASEBUQEhQVFRQVFBYVEhQUEBIUFBUUFRQWFRUQFRYXHSceFxojGRQUIC8gIyspLCwsFR4xNTAqNSYrLCkBCQoKDgwOFw8PGCkeHCQpNTAxLykqLy8uLS0pLCkvLDUpKSktLi4pNSwqLCktLDUxKik1LCkuKTQpLC40LCksLP/AABEIAMIBAwMBIgACEQEDEQH/xAAcAAEAAgIDAQAAAAAAAAAAAAAABgcDBQIECAH/xABGEAABAwICBwUEBwUGBgMAAAABAAIDBBEFIQYHEjFBUYETImFxkSMyYqEUM0JSgpKxQ3KiwdEVFlNjk+EIJLLS8PE0c8L/xAAaAQEAAgMBAAAAAAAAAAAAAAAAAQUCBAYD/8QALREBAAIBAwMBBQkBAAAAAAAAAAECAwQREiExQQUiMnGx0RMjQlGBkaHh8BX/2gAMAwEAAhEDEQA/ALxXQxqgbNC5jhcFpBHMEWIXfRB5+0M0pbg1ZU0tSXdkHXbZpcbi1iB8TC38qmMuvaF5tS0dTOeGTW/9G2VNMXwrDI9qrqYqduyAHTSsZlnZoLneJsB4qP1Wt7BIBZkm1b7MMD7epAb80Gn/AL8aRVH/AMfDGxA7jMXG3jdzmD5L7/YelVR9bVw07TwjDbjq1l/4lwm18MedmkoaiY8LkD5Rh/6rH/fDSep+ooGQA7nSNNx1kcP+lBnGpeebOsxKpl5tDnbP8bnfotlS6mMHhG1I177bzLOQPQWC0/8AdLSep+vr2wg7xE7ZI/0mt/VZIdRDHnaq62eY7zuHzftFBvYcV0coDdj6ONw4x7EjxzF2Xct3o1ptQ1+39Fl2zGRtAtcx1jueA4Alu8X8Fo6PUzhEY+pLzzkke75Xsq70v0emwWtZX0YtFtWczPZF98bvgd8j0QX6i02iuk0NdTMqIjk4d5p95jh7zHeI/oeK3KAiIgIiICIiAiIgIiiekmn8VO4xRASyDJ2fcYeRI3u8B1IXthwXzW4443l55MlcccrTsliKDYVp9OTtTQgxH9pEHXb4lridoeRv4FTSmqWSMEjHBzXC7XA3BCyz6bJgna8MMWfHm9yWVERa73EREBERAREQEREBERBHtOcF+lUckJOTmkeR3tPQgHoqg1QQ0pqpaaphjdK03YXsa4jZOy9mfI2PUq/ZY7tIXn7T6kfh2LR1sYs1zts24kZSN/E0/qgv6npY2CzGtaPhaB+izLX4HiLZ4WSNNw5ocDzBFwVsEBEWOepYwbT3NaObnBo9SgyLXY7g0dTC+KRoc1zSCDxBWoxLWbhMFw+rjcRwiJmPl7MFRXEf+IChblBDNKeF9iIH1Jd8kEMwyvn0fxIxv2nU0hz+Jl8pB8bL58x5i1+0NayaNssbg5rgHNcDcEEXBCoPSbHcSxloYzDi1u0HNcGyFwPMSO2W7styn2qLAcTpInxVbQ2K4MLS8Oe0m+23LINORtfffmgsZERAREQEREBcXvABJIAAuSTYADeSVwqalkbHSPcGtaLucTYADiSqk0w04fVuMMV2wX3bnS/E/k3k315Dc0mjvqbbV6R5l4Z89cNd57tppdrCMl4KQkM3PlGTn+EfJvxbzwtvMNkkjhbty/hZxPnyC6tVXspxc2dJwHBviVoIYqisnbGwOkkebNaP/MgN5JyC63Fhx6anGnSPM/WVFa19Rbe3++DuzYxV1crYYtolx2Y4mc+QH816A0OwR9JRRU73bT2gl5vcbbnFzgPAE26LV6BavosPj23WfUuHtJLZNH+HHfc3x3n0Aly5v1DWxn+7p7sfyuNNp4xRv5ERFVNwREQEREBERAREQEREBV/rc0a+k0bi0Xez2jOd27x1Fx1VgLHNA142XC4QUFoJrcZQUvYSxvkLSez2XNaNg5gOLt1iTwOVluH65sVqDajoBnuJZNN8xstVmUOg2HQu2o6WFrr3v2YJvvvcrcxwtbk0AeQCCmBRaW1nvSmnaeT44bf6QLvmssGoiomO3WVrnnebBzz+aQn9FaeJ6T0VN9fUQx24PlYHflvf5KJYprvwqK4Y6SY/5cRDfzSbI9LoPmG6kMLjsXtfKf8AMkNvRtgpVh2idDTj2NPEzxEbQfVVbV6/KiU7NHRXPAvc+V35IwLepXW/tLSyt90OgafutjgA6m8nzQXbJIyNu04tY0bySGgdSo5ims3CYLh9VG4j7MRMp8vZg26quIdSWIVB262rueNzJM7y2nmw9FI8P1D4ewe0dJKfifZvo2yDeaL608Pr53U8Je14btM7VoYJAPe2MybjfY2y8jaYLzzrC0EfhsraykuxjXA93fE8HuvHgdx/3Vq6uNO2YhTgmzZmWbMzkeD2/C62XLMcEExREQFiqqpkbHSPcGsaCXOJsABvJXN7wAXEgAC5JNgAN5J4KmdO9NjWSdjESKdhy4dq4ftD8PIdeVtzR6S2pvxjt5l4Z80Yq7z3cdMdM5K2Ts2XbA09xm4vI3SP/kOHnujFbiTYRZuch/hWCsrxELN98/JaWON8jw1oLnuIDQBdznE2AA4m67GmOmGkUpG0Qo55ZbcrM9HSTVMzYo2mSWR1mgbyf5AbyeAC9A6B6CRYfFc2fUPHtZLdezZyaD67zwA62rnQFtBF2kgDqmQe0dv7Nu/sWH9TxPgApmuZ9Q105p+zpPs/NcafBwjlPcREVQ2xERAREQEREBERAREQEREBERBDNaWkFXSURlpCGva5pc4sa+0eYdYOyvmDfwVQYQMZxhzh9MeWggODpntAv/lxgN/9K/NJcMbNA9jhcOaQR4EWK8/6G17sNxUwvNml/YvvyJvG/wCY/MUEywr/AIfme9UVDjzEbWsHqbkqX4XqgwqGx7ASEcZSX/I5fJS6kmDmgrOg6lJhMEQ2Y42MHJrQP0XaAX1EBERBr8Zwpk8To3tBDgQQRkQRYheecRpKnA8RbLFfYudi5Nnx370D/EZZ+RXpZRTTvRCOtp3RuGe9rhva4bnBBtNGNI4a2nZPEbtcN3FpG9jhwIK2682aHaTT4PXOgnv2RcBM0XsPu1DOeXqMt4Ct7TnTtlPRtMLgZZ2+xIIIDSM5/IAi3iRyK9MWK2W8Ur3lje0UrNpR/WhpttONBA7ug2qHA+8f8EeA+145cCq3qKoRt+I7vBYu22QXnM+O8nmtbLKXG5XbafDXT44pVRZLTltylxe8k3KujVJoF2TBX1DfavHsGkfVsI+sI+84buQPjlENVehP0yo7eVt6eEi4Iykk3ti8QMieg4q/VTeqazb7mn6/Rv6XD+Of0ERFzywEREBERAREQEREBERAREQEREBERBxkZcWVB66NHuzmZVNGTu48jmLljv1Hor+US1haPtqaWSPiWmx5OGbT0ICDp6rtJ/pVGwuN3tGxJ+83InqLHqpyvOOqjH3Utcad+QlOyQeErL29cx6L0TTy7TQUGVEWqxbSqipR7eoijP3XSN2ujB3j6INqirXF9fGHR3ELJZzzDezZ+Z+f8JUMxHXriM52KaKOK+7ZY6eT55fwoL8JUfxrTvDaa4mqYg4b2Ndtv8tllyqRdg+kOIn2rpi0/wCNKY2f6bf+1bzCNQshsaie3wxNA6bTv6INDrI0ooK17TTMk7RpsJHNawFpObbX2iOIvay0kLnbLWucSGt2Rck2FydkchcnLxUw0/0SoMOZFBCy88nfc97i5zY25C19207lwaVCpH2Fua6X0nT8KTmt3nt8P7Vmsybzwh8qJrnwCzYRhclTPHTxC75HBreQ5uPgBcnwC6auTUnorsxuxCQd6S8cFxuYD33jzcLeTTzW/q9RGDHN/Pj4vDDj52iqw9H8Dio6aOmiHdY2xPFzjm558SblbFEXGWtNpmZ7rmI26QIiKEiIiAiIgIiICIiAiIgIiICIiAiIgLBVw7TCFnRB5p1l4M6kr+2Z3RIe0aRwkaRf/wDJ6lbSTXnWBgjhiiabAbTy6R1/BosP1VwaSaC0lcAJ2lwa7aFnFudiN4ztmmE6A0FN9VCxp57Iv670FHyYhpFiOW1Ulh4D/l47eTdm49VscK1HVkh2p5Wx33hgL3epsP1V9x0jG7gPRcprhpLRcgHZHM2yHqpFZ4bqVw6EB8xMluMslm+mQU0wfAKKNtoGxWH+GGW/hVRUWIyVT3SVD+/c7ZkNgw3zYAfdA3WHJdauqYo37UNRsyDc6MuafUWKvo9H6bc+vw6fuqv+j7fHj0X62Fo3BclT2Ba1aqCzakdvFu222ErRz4B/Wx8Vix/XxcOjpqcgkECSZ4BFxbaDGXz4+8q3Po8uG0VtHfz4b2PPTJG8Ijp1jv0vEZ5b3aH9nHy2I+6CPMgu/Eo+9yxwuyXJdZjiK0isdoVVp3tMyOeBmdy9Fau9MKWrpGNhb2Ria2N0O1cx7Is3Ow2gQLg258lTuiWgor4ppH3DWENZY2u+20T0Gz6rUYbX1OE11/tMNnt3NliJ/nboQud9Uzc8kUjtHzWOlptXl+b1OHL6tHo5pDFVQMniddrhccweLSOBByIW6a5VLbckRFAIiICIiAiIgIiICIiAiIgIiICIiAiIgL4SvqrjXHilXHSB1NI+LZeDIY3FpMZBaRcZgXLTlyQTfFMfpqdu1PLHEP8AMka30BNz0UHxnXjh0VxF2k7vgZsM/M+3yBVIYVhE9bPsNeC8i7nSOcXb7XvmSrHwXUlGbOnlc/4W9xvyz+akQPSDSdtVVSTNj7ESu2jG15cNo73bhmTn5krplegcH1f0VP8AVxMB57N3epzXW0r1c01YwuaBFMB3ZWjI8myD7Q8d4+SutJ6jNIimXrH5tLNp4nrXuoqOoc3cUn2XtdZrdpzbXIuR3g7aaeByt5Ers4zg01LMYJ27Lx1a4cHtPFp5ro3V3aK5a7d4aMb0nfyxU19nPfxWW6OdfNZqGlMsrIhve9rPzODf5qY9mvUnrK/tXmECDDYGkd57e1f5y94fw7A6KPaytCBUx9pGAJWXLDz5sPgf6KwYQAA0bgAB5DIJPCHCxXHZLc7TafMrisbREPPur3TR+H1BZLcQvdsytO+N4y7QDw3EcR5BeiqKsa9oc0gggEEG4IOYIKpDWloSWONXE3/7WgbwP2g8Rx8PJZ9UmnvZubQzu7hP/LuJ3E/sSeR4enELyZr1aV9XXgmuFnBUD6iIgIiICIiAiIgIiICIiAiIgIiICIiAVHdKcLbNC9jhcOaQfIiykS61XHcFB5Yo5n0Fdc74pC1/xM3H1aQfRei8FrmyRtcDcEAg8weKp/W9gHZztqWjJ/cf+8M2n0uOgW/1SaQ7cPYOPeiNh+4fd9Mx0UwLULlie9fWuuFwkas4Yo9pdo7DWwmOTJwuYpLd5jv5tPEcfOyofEsPkgldDKLPYbHkeTgeIIzBXomqNlXGn2C/SLSNFpGCwP3m79k9d3mVZ6LV/ZTxt7vya2bFyjeO6s7re6CxbWI0/Jsm2fwAuv6gLXf2NUX2eydfwH81PdAtFHxOM0gs8iwH3Rx6lWWo1WOMc7TEzMeGtjxWm0bwtannuu2w3WrpBZd+Ny5uYWTDidA2RpaRe4XnzTnRR1FPtNB7F7u6R9h2/Y8BxHovRyj+lWj0dTC6N4uHC3+48VhMJaDVbp99Jj+jzO9vGN5/aMGW3+8OPrxVlxyXXlaqpqjD6sAEtkjdtRP+83gfHkR/VX7oNpjHW04kGTx3ZWXza7+h3g/0KhKY3X1Y2PXMKB9REQEREBERAREQEREBERAREQEREBcJGrmiCDawdHxUU0jLZkXaeThm0+oCo3RHFzS1jHOyBPZyDkCbZ+Rt816cxGn2mkLzlrGwP6PWucB3ZbvH7254/Q/iQX5h1SHMBXZe1QHVhpD21M1rj32dx3PLceot81YANwskOlNBda2fD2ngt25ixOhWcIaH+y28vku3T0dlsRAuTYllujZwijXZYFxa1fTMAsZSzBfJALKO41p1R01xJK3a+43vP/K3MdbKBY1rmkddtNFs/HKbnzDG5epWMylvdY+ijKiIuFmyM7zHcjyPgdxVV6LaRy0NQJm8Dsysvk9t8xfd4grHiWkVXVv2ZJJJXHdGwEjoxuS2+Data+osXNELTxf3n/lGQ6lYpX9o/jMdTCyaN2014uD+oI4EHIjwW4CiWgOiYoKfsQ5z7uL3F1veIANgNwyGSloQfURFAIiICIiAiIgIiICIiAiIgIiICIiDFMzJVhrY0e7Wmc9ou6Pvt52HvDq2/oFabgtNjVFtsIPJB581e419Hq2tJ7ktmnltfZP6jqvQFFOHNBXm/SPCjS1UkQyAdtRn4Sbtt5bvwq59AtIRPTMeT3rWd4OGR/r1UwhM7LiWrrVGKRxtLnua1o3lzg0DqclC8b1uUcVxFtTO+AWZ1e7+QKy3E5c4Ba3FNIaenbtSyMYPicAT5DeeiprGtaNdNcNcIG/B73V7s/SyjdNTVNU+8TJJnHe/Mjq92SjkbLPxnXFE27aeN0h+8/uM87e8fkoHjen1bPcSTFjT9iPuDyy7x6lb7BdUFVLY1Egjb9yMXd5FxyHQFWFgGrKiprFsYLvvu7zvU7uijeZFL4TopXVJ9lC4NP25Lsb523n0U6wTUsDZ1TI5/wADe4z+p+StuDDmt3ALttiCbJR3BtDKanbsxxtaPBoF/M8VvoaMDcF2QxcrIhxaxZF8C+3UJEXy6+oCIiAiIgIiICIiAiIgIiICIiAiIgLBUR3Czr44IKT1v4Bk2paPcOy791xyPR1vUqBYPpJUUrXNhcG7WdyL2O64vl/6XovSPR5tTE6J25zS0+RFlWuF6jQHXqZXSZ+63uN62zPqEFZ1eKT1L+++Sd/BveeejRkOi32Dat8QqLEtELTxf3n/AJRu6lXbguhNLTttFG1vk0Z+Z4rfRUQG4KRWeBam6WOzpbzO5yG7ejd3rdT2hwGKMBrWgAbgAAts2ILkGoh12UwCytjWSyWQcdlfbIuBlCkcg5ci4LoVWIsYCSQAN5JsB5lQnHda1LFdsZMzuTPd6vOXpdQJ/JVAcVHcd06pKb6yQB33B3nn8IzHVVBjesOtqLjb7Jn3YyQbeL9/pZRmmjkmdswsfK6+eyMgfiecgm6Vi4vroqCbU0bWC/vy95x/CMh6lWPojphHXQCVuTt0jL5sfxHlxB4hUPV6DV7Iu2OzdufZNF7jiNo7zZfdEdJ30kzZ2XLDlIz7zb5jwcOH+6D0yCvq1mC4vHPE2WNwc1wuD/5uPgtmoBERAREQEREBERAREQEREBERAREQFxLAuSIPgC+2REHxFxfJZdeWsA4qR2S5Yn1ACh+Pax6SC7dvbePsR949TuHUqvMa1n1c12xWhbzHef8AmOQ6DqgtrGNKKenbtSyNYOFzmfIbz0VfY5rdvdtNHf45Mh5hgzPUhVpU1xe/vOdJI7gNqSQn9VvMH0Dr6mxLRAw8XDakt+7ub1UDX41pJPP3qiYkcGk2YPJoyXHC8Bq6ojsIiGn9pJdjfMDe5Wro7qnpoSHub2j/AL8nePTgOgU6pMIYwZBBVeA6nWmzqlxlP3fdjH4Rv6qxsM0XhiaGsY1oG4AAAdAt62EBcwEGrq8Ka5pFlRusHRM0kxqGD2Lz7UAe44/tB4HivQxC0mkOCMmjc1wBBBBBFwQd4QU/q90xNJL2Uh9hId/CNx+3+6ePqr1pagOAIXmnHMDfRVBgdfs3EmBx5cYieY+YVh6stNCLUczt2ULid4/wj4jh4ZcAgtpFwjkuLrmgIiICIiAiIgIiICIiAiIgIiICIiAuLkRB0KkqrtalZI1rGte4BxO0A9wB8wN6IplCtguni7yI8iR5GyIoSszVjRRCnY8MZtO952w258za5VrUMYtuHoiINjGFkREBERAXCXciIKj1zRj6I42Fw5hBsLg7YFweBzKruJ5FiCQRYgg5g8wURB6RwdxLG35D9FskRAREQERE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198" name="Picture 6" descr="https://encrypted-tbn3.gstatic.com/images?q=tbn:ANd9GcRyLONkVrfOhYWOkNh1KV31wr5oIC467df8wexCOckxUX990OLFJ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675" y="2158646"/>
            <a:ext cx="2143125" cy="2133601"/>
          </a:xfrm>
          <a:prstGeom prst="rect">
            <a:avLst/>
          </a:prstGeom>
          <a:solidFill>
            <a:schemeClr val="accent4">
              <a:lumMod val="40000"/>
              <a:lumOff val="60000"/>
              <a:alpha val="28000"/>
            </a:schemeClr>
          </a:solidFill>
        </p:spPr>
      </p:pic>
    </p:spTree>
    <p:extLst>
      <p:ext uri="{BB962C8B-B14F-4D97-AF65-F5344CB8AC3E}">
        <p14:creationId xmlns:p14="http://schemas.microsoft.com/office/powerpoint/2010/main" val="2645334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5" name="5 Rectángulo"/>
          <p:cNvSpPr>
            <a:spLocks noChangeArrowheads="1"/>
          </p:cNvSpPr>
          <p:nvPr/>
        </p:nvSpPr>
        <p:spPr bwMode="auto">
          <a:xfrm>
            <a:off x="2951609" y="4429132"/>
            <a:ext cx="5940871" cy="584775"/>
          </a:xfrm>
          <a:prstGeom prst="rect">
            <a:avLst/>
          </a:prstGeom>
          <a:noFill/>
          <a:ln w="9525">
            <a:noFill/>
            <a:miter lim="800000"/>
            <a:headEnd/>
            <a:tailEnd/>
          </a:ln>
        </p:spPr>
        <p:txBody>
          <a:bodyPr wrap="square">
            <a:spAutoFit/>
          </a:bodyPr>
          <a:lstStyle/>
          <a:p>
            <a:pPr algn="r"/>
            <a:r>
              <a:rPr lang="en-US" sz="3200" b="1" dirty="0" smtClean="0">
                <a:solidFill>
                  <a:schemeClr val="bg1"/>
                </a:solidFill>
                <a:effectLst>
                  <a:outerShdw blurRad="38100" dist="38100" dir="2700000" algn="tl">
                    <a:srgbClr val="000000">
                      <a:alpha val="43137"/>
                    </a:srgbClr>
                  </a:outerShdw>
                </a:effectLst>
              </a:rPr>
              <a:t>MUCHAS GRACIAS</a:t>
            </a:r>
            <a:endParaRPr lang="es-CO" sz="3200" b="1" dirty="0">
              <a:solidFill>
                <a:schemeClr val="bg1"/>
              </a:solidFill>
              <a:effectLst>
                <a:outerShdw blurRad="38100" dist="38100" dir="2700000" algn="tl">
                  <a:srgbClr val="000000">
                    <a:alpha val="43137"/>
                  </a:srgbClr>
                </a:outerShdw>
              </a:effectLst>
            </a:endParaRPr>
          </a:p>
        </p:txBody>
      </p:sp>
      <p:sp>
        <p:nvSpPr>
          <p:cNvPr id="4" name="2 CuadroTexto"/>
          <p:cNvSpPr txBox="1">
            <a:spLocks noChangeArrowheads="1"/>
          </p:cNvSpPr>
          <p:nvPr/>
        </p:nvSpPr>
        <p:spPr bwMode="auto">
          <a:xfrm>
            <a:off x="5642868" y="6237311"/>
            <a:ext cx="3249612" cy="461963"/>
          </a:xfrm>
          <a:prstGeom prst="rect">
            <a:avLst/>
          </a:prstGeom>
          <a:noFill/>
          <a:ln w="9525">
            <a:noFill/>
            <a:miter lim="800000"/>
            <a:headEnd/>
            <a:tailEnd/>
          </a:ln>
        </p:spPr>
        <p:txBody>
          <a:bodyPr wrap="none">
            <a:spAutoFit/>
          </a:bodyPr>
          <a:lstStyle/>
          <a:p>
            <a:pPr algn="r"/>
            <a:r>
              <a:rPr lang="es-CO" sz="2400" b="1" dirty="0">
                <a:solidFill>
                  <a:srgbClr val="134B8F"/>
                </a:solidFill>
                <a:latin typeface="Arial Narrow" pitchFamily="34" charset="0"/>
              </a:rPr>
              <a:t>www.apccolombia.gov.co</a:t>
            </a:r>
          </a:p>
        </p:txBody>
      </p:sp>
    </p:spTree>
    <p:extLst>
      <p:ext uri="{BB962C8B-B14F-4D97-AF65-F5344CB8AC3E}">
        <p14:creationId xmlns:p14="http://schemas.microsoft.com/office/powerpoint/2010/main" val="899412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Elipse"/>
          <p:cNvSpPr/>
          <p:nvPr/>
        </p:nvSpPr>
        <p:spPr>
          <a:xfrm>
            <a:off x="395536" y="3573016"/>
            <a:ext cx="8352928" cy="3384376"/>
          </a:xfrm>
          <a:prstGeom prst="ellipse">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194" name="9 Imagen"/>
          <p:cNvPicPr>
            <a:picLocks noChangeAspect="1"/>
          </p:cNvPicPr>
          <p:nvPr/>
        </p:nvPicPr>
        <p:blipFill>
          <a:blip r:embed="rId3"/>
          <a:srcRect/>
          <a:stretch>
            <a:fillRect/>
          </a:stretch>
        </p:blipFill>
        <p:spPr bwMode="auto">
          <a:xfrm>
            <a:off x="71438" y="0"/>
            <a:ext cx="9001125" cy="982663"/>
          </a:xfrm>
          <a:prstGeom prst="rect">
            <a:avLst/>
          </a:prstGeom>
          <a:noFill/>
          <a:ln w="9525">
            <a:noFill/>
            <a:miter lim="800000"/>
            <a:headEnd/>
            <a:tailEnd/>
          </a:ln>
        </p:spPr>
      </p:pic>
      <p:pic>
        <p:nvPicPr>
          <p:cNvPr id="8195" name="11 Imagen" descr="Franja-Titulos.png"/>
          <p:cNvPicPr>
            <a:picLocks noChangeAspect="1"/>
          </p:cNvPicPr>
          <p:nvPr/>
        </p:nvPicPr>
        <p:blipFill>
          <a:blip r:embed="rId4"/>
          <a:srcRect/>
          <a:stretch>
            <a:fillRect/>
          </a:stretch>
        </p:blipFill>
        <p:spPr bwMode="auto">
          <a:xfrm>
            <a:off x="0" y="908050"/>
            <a:ext cx="9144000" cy="701675"/>
          </a:xfrm>
          <a:prstGeom prst="rect">
            <a:avLst/>
          </a:prstGeom>
          <a:noFill/>
          <a:ln w="9525">
            <a:noFill/>
            <a:miter lim="800000"/>
            <a:headEnd/>
            <a:tailEnd/>
          </a:ln>
        </p:spPr>
      </p:pic>
      <p:sp>
        <p:nvSpPr>
          <p:cNvPr id="9" name="5 Rectángulo"/>
          <p:cNvSpPr>
            <a:spLocks noChangeArrowheads="1"/>
          </p:cNvSpPr>
          <p:nvPr/>
        </p:nvSpPr>
        <p:spPr bwMode="auto">
          <a:xfrm>
            <a:off x="828675" y="1028699"/>
            <a:ext cx="8315325" cy="460375"/>
          </a:xfrm>
          <a:prstGeom prst="rect">
            <a:avLst/>
          </a:prstGeom>
          <a:noFill/>
          <a:ln w="9525">
            <a:noFill/>
            <a:miter lim="800000"/>
            <a:headEnd/>
            <a:tailEnd/>
          </a:ln>
        </p:spPr>
        <p:txBody>
          <a:bodyPr>
            <a:spAutoFit/>
          </a:bodyPr>
          <a:lstStyle/>
          <a:p>
            <a:pPr>
              <a:defRPr/>
            </a:pPr>
            <a:r>
              <a:rPr lang="es-ES_tradnl" sz="2400" b="1" dirty="0" smtClean="0">
                <a:solidFill>
                  <a:schemeClr val="bg1"/>
                </a:solidFill>
                <a:effectLst>
                  <a:outerShdw blurRad="38100" dist="38100" dir="2700000" algn="tl">
                    <a:srgbClr val="000000">
                      <a:alpha val="43137"/>
                    </a:srgbClr>
                  </a:outerShdw>
                </a:effectLst>
              </a:rPr>
              <a:t>Institucionalidad de la Cooperación Sur-Sur</a:t>
            </a:r>
            <a:endParaRPr lang="es-CO" sz="2400" dirty="0">
              <a:solidFill>
                <a:schemeClr val="bg1"/>
              </a:solidFill>
              <a:effectLst>
                <a:outerShdw blurRad="38100" dist="38100" dir="2700000" algn="tl">
                  <a:srgbClr val="000000">
                    <a:alpha val="43137"/>
                  </a:srgbClr>
                </a:outerShdw>
              </a:effectLst>
            </a:endParaRPr>
          </a:p>
        </p:txBody>
      </p:sp>
      <p:grpSp>
        <p:nvGrpSpPr>
          <p:cNvPr id="6" name="10 Grupo"/>
          <p:cNvGrpSpPr>
            <a:grpSpLocks/>
          </p:cNvGrpSpPr>
          <p:nvPr/>
        </p:nvGrpSpPr>
        <p:grpSpPr bwMode="auto">
          <a:xfrm>
            <a:off x="179512" y="1357088"/>
            <a:ext cx="9026401" cy="4544654"/>
            <a:chOff x="509841" y="1775461"/>
            <a:chExt cx="9973935" cy="4064000"/>
          </a:xfrm>
        </p:grpSpPr>
        <p:graphicFrame>
          <p:nvGraphicFramePr>
            <p:cNvPr id="7" name="6 Diagrama"/>
            <p:cNvGraphicFramePr/>
            <p:nvPr>
              <p:extLst>
                <p:ext uri="{D42A27DB-BD31-4B8C-83A1-F6EECF244321}">
                  <p14:modId xmlns:p14="http://schemas.microsoft.com/office/powerpoint/2010/main" val="800508504"/>
                </p:ext>
              </p:extLst>
            </p:nvPr>
          </p:nvGraphicFramePr>
          <p:xfrm>
            <a:off x="1485126" y="1775461"/>
            <a:ext cx="650400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53 Rectángulo"/>
            <p:cNvSpPr>
              <a:spLocks noChangeArrowheads="1"/>
            </p:cNvSpPr>
            <p:nvPr/>
          </p:nvSpPr>
          <p:spPr bwMode="auto">
            <a:xfrm>
              <a:off x="7193464" y="2378471"/>
              <a:ext cx="3290312" cy="74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s-CO" sz="1600" i="1" dirty="0" smtClean="0">
                  <a:solidFill>
                    <a:schemeClr val="tx2"/>
                  </a:solidFill>
                </a:rPr>
                <a:t>Trabajo </a:t>
              </a:r>
              <a:r>
                <a:rPr lang="en-US" altLang="es-CO" sz="1600" i="1" dirty="0" err="1" smtClean="0">
                  <a:solidFill>
                    <a:schemeClr val="tx2"/>
                  </a:solidFill>
                </a:rPr>
                <a:t>conjunto</a:t>
              </a:r>
              <a:r>
                <a:rPr lang="en-US" altLang="es-CO" sz="1600" i="1" dirty="0" smtClean="0">
                  <a:solidFill>
                    <a:schemeClr val="tx2"/>
                  </a:solidFill>
                </a:rPr>
                <a:t>, </a:t>
              </a:r>
              <a:r>
                <a:rPr lang="en-US" altLang="es-CO" sz="1600" i="1" dirty="0" err="1" smtClean="0">
                  <a:solidFill>
                    <a:schemeClr val="tx2"/>
                  </a:solidFill>
                </a:rPr>
                <a:t>basado</a:t>
              </a:r>
              <a:r>
                <a:rPr lang="en-US" altLang="es-CO" sz="1600" i="1" dirty="0" smtClean="0">
                  <a:solidFill>
                    <a:schemeClr val="tx2"/>
                  </a:solidFill>
                </a:rPr>
                <a:t> en </a:t>
              </a:r>
              <a:r>
                <a:rPr lang="en-US" altLang="es-CO" sz="1600" i="1" dirty="0" err="1" smtClean="0">
                  <a:solidFill>
                    <a:schemeClr val="tx2"/>
                  </a:solidFill>
                </a:rPr>
                <a:t>responsabilidades</a:t>
              </a:r>
              <a:r>
                <a:rPr lang="en-US" altLang="es-CO" sz="1600" i="1" dirty="0" smtClean="0">
                  <a:solidFill>
                    <a:schemeClr val="tx2"/>
                  </a:solidFill>
                </a:rPr>
                <a:t> </a:t>
              </a:r>
              <a:r>
                <a:rPr lang="en-US" altLang="es-CO" sz="1600" i="1" dirty="0" err="1" smtClean="0">
                  <a:solidFill>
                    <a:schemeClr val="tx2"/>
                  </a:solidFill>
                </a:rPr>
                <a:t>diferenciadas</a:t>
              </a:r>
              <a:r>
                <a:rPr lang="en-US" altLang="es-CO" sz="1600" i="1" dirty="0" smtClean="0">
                  <a:solidFill>
                    <a:schemeClr val="tx2"/>
                  </a:solidFill>
                </a:rPr>
                <a:t> y </a:t>
              </a:r>
              <a:r>
                <a:rPr lang="en-US" altLang="es-CO" sz="1600" i="1" dirty="0" err="1" smtClean="0">
                  <a:solidFill>
                    <a:schemeClr val="tx2"/>
                  </a:solidFill>
                </a:rPr>
                <a:t>complementarias</a:t>
              </a:r>
              <a:r>
                <a:rPr lang="en-US" altLang="es-CO" sz="1600" i="1" dirty="0" smtClean="0">
                  <a:solidFill>
                    <a:schemeClr val="tx2"/>
                  </a:solidFill>
                </a:rPr>
                <a:t>. </a:t>
              </a:r>
              <a:endParaRPr lang="es-CO" altLang="es-CO" sz="1600" i="1" dirty="0">
                <a:solidFill>
                  <a:schemeClr val="tx2"/>
                </a:solidFill>
              </a:endParaRPr>
            </a:p>
          </p:txBody>
        </p:sp>
        <p:sp>
          <p:nvSpPr>
            <p:cNvPr id="12" name="54 Rectángulo"/>
            <p:cNvSpPr>
              <a:spLocks noChangeArrowheads="1"/>
            </p:cNvSpPr>
            <p:nvPr/>
          </p:nvSpPr>
          <p:spPr bwMode="auto">
            <a:xfrm>
              <a:off x="509841" y="2292237"/>
              <a:ext cx="2606065" cy="71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s-CO" sz="1600" i="1" dirty="0" err="1" smtClean="0">
                  <a:solidFill>
                    <a:schemeClr val="tx2"/>
                  </a:solidFill>
                </a:rPr>
                <a:t>Trabajo</a:t>
              </a:r>
              <a:r>
                <a:rPr lang="en-US" altLang="es-CO" sz="1600" i="1" dirty="0" smtClean="0">
                  <a:solidFill>
                    <a:schemeClr val="tx2"/>
                  </a:solidFill>
                </a:rPr>
                <a:t> </a:t>
              </a:r>
              <a:r>
                <a:rPr lang="en-US" altLang="es-CO" sz="1600" i="1" dirty="0" err="1" smtClean="0">
                  <a:solidFill>
                    <a:schemeClr val="tx2"/>
                  </a:solidFill>
                </a:rPr>
                <a:t>alineado</a:t>
              </a:r>
              <a:r>
                <a:rPr lang="en-US" altLang="es-CO" sz="1600" i="1" dirty="0" smtClean="0">
                  <a:solidFill>
                    <a:schemeClr val="tx2"/>
                  </a:solidFill>
                </a:rPr>
                <a:t> a los </a:t>
              </a:r>
              <a:r>
                <a:rPr lang="en-US" altLang="es-CO" sz="1600" i="1" dirty="0" err="1" smtClean="0">
                  <a:solidFill>
                    <a:schemeClr val="tx2"/>
                  </a:solidFill>
                </a:rPr>
                <a:t>intereses</a:t>
              </a:r>
              <a:r>
                <a:rPr lang="en-US" altLang="es-CO" sz="1600" i="1" dirty="0" smtClean="0">
                  <a:solidFill>
                    <a:schemeClr val="tx2"/>
                  </a:solidFill>
                </a:rPr>
                <a:t> de Colombia</a:t>
              </a:r>
              <a:endParaRPr lang="es-CO" altLang="es-CO" sz="1600" i="1" dirty="0">
                <a:solidFill>
                  <a:schemeClr val="tx2"/>
                </a:solidFill>
              </a:endParaRPr>
            </a:p>
          </p:txBody>
        </p:sp>
      </p:grpSp>
      <p:sp>
        <p:nvSpPr>
          <p:cNvPr id="2" name="1 Rectángulo redondeado"/>
          <p:cNvSpPr/>
          <p:nvPr/>
        </p:nvSpPr>
        <p:spPr>
          <a:xfrm>
            <a:off x="672061" y="5108819"/>
            <a:ext cx="3312368" cy="1476758"/>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CuadroTexto"/>
          <p:cNvSpPr txBox="1"/>
          <p:nvPr/>
        </p:nvSpPr>
        <p:spPr>
          <a:xfrm>
            <a:off x="828675" y="5231907"/>
            <a:ext cx="3031193" cy="1169551"/>
          </a:xfrm>
          <a:prstGeom prst="rect">
            <a:avLst/>
          </a:prstGeom>
          <a:solidFill>
            <a:schemeClr val="accent5">
              <a:lumMod val="75000"/>
              <a:alpha val="30000"/>
            </a:schemeClr>
          </a:solidFill>
        </p:spPr>
        <p:txBody>
          <a:bodyPr wrap="square" rtlCol="0">
            <a:spAutoFit/>
          </a:bodyPr>
          <a:lstStyle/>
          <a:p>
            <a:r>
              <a:rPr lang="es-CO" sz="1400" b="1" dirty="0" smtClean="0"/>
              <a:t>Instituciones</a:t>
            </a:r>
          </a:p>
          <a:p>
            <a:pPr marL="285750" indent="-285750">
              <a:buFontTx/>
              <a:buChar char="-"/>
            </a:pPr>
            <a:r>
              <a:rPr lang="es-CO" sz="1400" dirty="0" smtClean="0"/>
              <a:t>Nivel Nacional: Cabezas de Sector</a:t>
            </a:r>
            <a:r>
              <a:rPr lang="es-CO" sz="1400" dirty="0" smtClean="0">
                <a:sym typeface="Wingdings" panose="05000000000000000000" pitchFamily="2" charset="2"/>
              </a:rPr>
              <a:t> Entidades Adscritas</a:t>
            </a:r>
          </a:p>
          <a:p>
            <a:pPr marL="285750" indent="-285750">
              <a:buFontTx/>
              <a:buChar char="-"/>
            </a:pPr>
            <a:r>
              <a:rPr lang="es-CO" sz="1400" dirty="0" smtClean="0">
                <a:sym typeface="Wingdings" panose="05000000000000000000" pitchFamily="2" charset="2"/>
              </a:rPr>
              <a:t>Nivel Territorial: Gobernaciones, alcaldías, otros actores. </a:t>
            </a:r>
            <a:endParaRPr lang="es-CO" sz="1400" dirty="0"/>
          </a:p>
        </p:txBody>
      </p:sp>
      <p:sp>
        <p:nvSpPr>
          <p:cNvPr id="4" name="3 CuadroTexto"/>
          <p:cNvSpPr txBox="1"/>
          <p:nvPr/>
        </p:nvSpPr>
        <p:spPr>
          <a:xfrm>
            <a:off x="3850259" y="6480709"/>
            <a:ext cx="1873867" cy="338554"/>
          </a:xfrm>
          <a:prstGeom prst="rect">
            <a:avLst/>
          </a:prstGeom>
          <a:solidFill>
            <a:schemeClr val="accent5">
              <a:lumMod val="75000"/>
              <a:alpha val="50000"/>
            </a:schemeClr>
          </a:solidFill>
          <a:ln>
            <a:solidFill>
              <a:schemeClr val="bg1"/>
            </a:solidFill>
          </a:ln>
        </p:spPr>
        <p:txBody>
          <a:bodyPr wrap="square" rtlCol="0">
            <a:spAutoFit/>
          </a:bodyPr>
          <a:lstStyle/>
          <a:p>
            <a:pPr algn="ctr"/>
            <a:r>
              <a:rPr lang="es-CO" sz="1600" b="1" dirty="0" smtClean="0"/>
              <a:t>CIUDADANOS</a:t>
            </a:r>
            <a:endParaRPr lang="es-CO" sz="1600" b="1" dirty="0"/>
          </a:p>
        </p:txBody>
      </p:sp>
      <p:sp>
        <p:nvSpPr>
          <p:cNvPr id="5" name="4 Rectángulo redondeado"/>
          <p:cNvSpPr/>
          <p:nvPr/>
        </p:nvSpPr>
        <p:spPr>
          <a:xfrm>
            <a:off x="5688188" y="4978560"/>
            <a:ext cx="3384375" cy="1492147"/>
          </a:xfrm>
          <a:prstGeom prst="round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CuadroTexto"/>
          <p:cNvSpPr txBox="1"/>
          <p:nvPr/>
        </p:nvSpPr>
        <p:spPr>
          <a:xfrm>
            <a:off x="5825852" y="5099350"/>
            <a:ext cx="3109045" cy="1292662"/>
          </a:xfrm>
          <a:prstGeom prst="rect">
            <a:avLst/>
          </a:prstGeom>
          <a:solidFill>
            <a:schemeClr val="accent5">
              <a:lumMod val="75000"/>
              <a:alpha val="30000"/>
            </a:schemeClr>
          </a:solidFill>
        </p:spPr>
        <p:txBody>
          <a:bodyPr wrap="square" rtlCol="0">
            <a:spAutoFit/>
          </a:bodyPr>
          <a:lstStyle/>
          <a:p>
            <a:pPr marL="285750" indent="-285750">
              <a:buFont typeface="Arial" panose="020B0604020202020204" pitchFamily="34" charset="0"/>
              <a:buChar char="•"/>
            </a:pPr>
            <a:r>
              <a:rPr lang="es-CO" sz="1300" dirty="0" smtClean="0"/>
              <a:t>Representaciones de Colombia en el exterior</a:t>
            </a:r>
            <a:r>
              <a:rPr lang="es-CO" sz="1300" dirty="0" smtClean="0">
                <a:sym typeface="Wingdings" panose="05000000000000000000" pitchFamily="2" charset="2"/>
              </a:rPr>
              <a:t> Instituciones y territorios contraparte.</a:t>
            </a:r>
            <a:endParaRPr lang="es-CO" sz="1300" dirty="0" smtClean="0"/>
          </a:p>
          <a:p>
            <a:endParaRPr lang="es-CO" sz="1300" dirty="0" smtClean="0"/>
          </a:p>
          <a:p>
            <a:pPr marL="285750" indent="-285750">
              <a:buFont typeface="Arial" panose="020B0604020202020204" pitchFamily="34" charset="0"/>
              <a:buChar char="•"/>
            </a:pPr>
            <a:r>
              <a:rPr lang="es-CO" sz="1300" dirty="0" smtClean="0"/>
              <a:t>Representaciones de otros países en Colombia</a:t>
            </a:r>
            <a:endParaRPr lang="es-CO" sz="1300" dirty="0"/>
          </a:p>
        </p:txBody>
      </p:sp>
      <p:sp>
        <p:nvSpPr>
          <p:cNvPr id="8" name="7 Elipse"/>
          <p:cNvSpPr/>
          <p:nvPr/>
        </p:nvSpPr>
        <p:spPr>
          <a:xfrm>
            <a:off x="3275856" y="3288149"/>
            <a:ext cx="1962545" cy="1187291"/>
          </a:xfrm>
          <a:prstGeom prst="ellipse">
            <a:avLst/>
          </a:prstGeom>
          <a:solidFill>
            <a:schemeClr val="accent4">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CuadroTexto"/>
          <p:cNvSpPr txBox="1"/>
          <p:nvPr/>
        </p:nvSpPr>
        <p:spPr>
          <a:xfrm>
            <a:off x="3096480" y="3429000"/>
            <a:ext cx="1990842" cy="1046440"/>
          </a:xfrm>
          <a:prstGeom prst="rect">
            <a:avLst/>
          </a:prstGeom>
          <a:noFill/>
        </p:spPr>
        <p:txBody>
          <a:bodyPr wrap="square" rtlCol="0">
            <a:spAutoFit/>
          </a:bodyPr>
          <a:lstStyle/>
          <a:p>
            <a:r>
              <a:rPr lang="es-CO" sz="1400" b="1" dirty="0" smtClean="0"/>
              <a:t>Consejo Directivo</a:t>
            </a:r>
            <a:endParaRPr lang="es-CO" sz="1400" b="1" dirty="0"/>
          </a:p>
          <a:p>
            <a:pPr algn="ctr"/>
            <a:r>
              <a:rPr lang="es-CO" sz="1200" dirty="0" smtClean="0"/>
              <a:t>Lineamientos de política de cooperación internacional</a:t>
            </a:r>
          </a:p>
          <a:p>
            <a:endParaRPr lang="es-CO" sz="1200" dirty="0"/>
          </a:p>
        </p:txBody>
      </p:sp>
      <p:sp>
        <p:nvSpPr>
          <p:cNvPr id="18" name="17 Rectángulo redondeado"/>
          <p:cNvSpPr/>
          <p:nvPr/>
        </p:nvSpPr>
        <p:spPr>
          <a:xfrm>
            <a:off x="3671068" y="6421715"/>
            <a:ext cx="2232248" cy="456542"/>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1 Gráfico"/>
          <p:cNvGraphicFramePr>
            <a:graphicFrameLocks/>
          </p:cNvGraphicFramePr>
          <p:nvPr>
            <p:extLst>
              <p:ext uri="{D42A27DB-BD31-4B8C-83A1-F6EECF244321}">
                <p14:modId xmlns:p14="http://schemas.microsoft.com/office/powerpoint/2010/main" val="3736651966"/>
              </p:ext>
            </p:extLst>
          </p:nvPr>
        </p:nvGraphicFramePr>
        <p:xfrm>
          <a:off x="179512" y="1844823"/>
          <a:ext cx="6552728" cy="4608512"/>
        </p:xfrm>
        <a:graphic>
          <a:graphicData uri="http://schemas.openxmlformats.org/drawingml/2006/chart">
            <c:chart xmlns:c="http://schemas.openxmlformats.org/drawingml/2006/chart" xmlns:r="http://schemas.openxmlformats.org/officeDocument/2006/relationships" r:id="rId3"/>
          </a:graphicData>
        </a:graphic>
      </p:graphicFrame>
      <p:pic>
        <p:nvPicPr>
          <p:cNvPr id="8196"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5" y="56818"/>
            <a:ext cx="4305279" cy="707886"/>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Balance de la Cooperación Sur-Sur</a:t>
            </a:r>
          </a:p>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2013</a:t>
            </a:r>
            <a:endParaRPr lang="es-CO" sz="2000" b="1" dirty="0"/>
          </a:p>
        </p:txBody>
      </p:sp>
      <p:sp>
        <p:nvSpPr>
          <p:cNvPr id="2" name="1 CuadroTexto"/>
          <p:cNvSpPr txBox="1"/>
          <p:nvPr/>
        </p:nvSpPr>
        <p:spPr>
          <a:xfrm>
            <a:off x="1475656" y="1198493"/>
            <a:ext cx="6264696" cy="646331"/>
          </a:xfrm>
          <a:prstGeom prst="rect">
            <a:avLst/>
          </a:prstGeom>
          <a:noFill/>
        </p:spPr>
        <p:txBody>
          <a:bodyPr wrap="square" rtlCol="0">
            <a:spAutoFit/>
          </a:bodyPr>
          <a:lstStyle/>
          <a:p>
            <a:pPr algn="ctr"/>
            <a:r>
              <a:rPr lang="es-CO" dirty="0" smtClean="0"/>
              <a:t>Países</a:t>
            </a:r>
            <a:r>
              <a:rPr lang="es-CO" dirty="0"/>
              <a:t> con </a:t>
            </a:r>
            <a:r>
              <a:rPr lang="es-CO" dirty="0" smtClean="0"/>
              <a:t>los cuales Colombia tiene relaciones </a:t>
            </a:r>
            <a:br>
              <a:rPr lang="es-CO" dirty="0" smtClean="0"/>
            </a:br>
            <a:r>
              <a:rPr lang="es-CO" dirty="0" smtClean="0"/>
              <a:t>de Cooperación Sur-Sur (2013)</a:t>
            </a:r>
            <a:endParaRPr lang="en-US" dirty="0"/>
          </a:p>
        </p:txBody>
      </p:sp>
      <p:sp>
        <p:nvSpPr>
          <p:cNvPr id="3" name="2 Rectángulo"/>
          <p:cNvSpPr/>
          <p:nvPr/>
        </p:nvSpPr>
        <p:spPr>
          <a:xfrm>
            <a:off x="6000636" y="5157192"/>
            <a:ext cx="2952328" cy="1415772"/>
          </a:xfrm>
          <a:prstGeom prst="rect">
            <a:avLst/>
          </a:prstGeom>
        </p:spPr>
        <p:txBody>
          <a:bodyPr wrap="square">
            <a:spAutoFit/>
          </a:bodyPr>
          <a:lstStyle/>
          <a:p>
            <a:pPr algn="just"/>
            <a:r>
              <a:rPr lang="es-CO" sz="1400" i="1" dirty="0"/>
              <a:t>En el 2010, el país </a:t>
            </a:r>
            <a:r>
              <a:rPr lang="es-CO" sz="1400" i="1" dirty="0" smtClean="0"/>
              <a:t>tenía relaciones de cooperación </a:t>
            </a:r>
            <a:r>
              <a:rPr lang="es-CO" sz="1400" i="1" dirty="0"/>
              <a:t>con 39 países en </a:t>
            </a:r>
            <a:r>
              <a:rPr lang="es-CO" sz="1400" i="1" dirty="0" smtClean="0"/>
              <a:t>desarrollo, actualmente son más de 53 </a:t>
            </a:r>
            <a:r>
              <a:rPr lang="es-CO" sz="1400" i="1" dirty="0"/>
              <a:t>países </a:t>
            </a:r>
            <a:r>
              <a:rPr lang="es-CO" sz="1400" i="1" dirty="0" smtClean="0"/>
              <a:t>y, </a:t>
            </a:r>
            <a:r>
              <a:rPr lang="es-CO" sz="1400" i="1" dirty="0"/>
              <a:t>se han realizado acercamientos con </a:t>
            </a:r>
            <a:r>
              <a:rPr lang="es-CO" sz="1400" i="1" dirty="0" smtClean="0"/>
              <a:t>13 más </a:t>
            </a:r>
            <a:r>
              <a:rPr lang="es-CO" sz="1400" i="1" dirty="0"/>
              <a:t>para un total de </a:t>
            </a:r>
            <a:r>
              <a:rPr lang="es-CO" sz="1400" i="1" dirty="0" smtClean="0"/>
              <a:t>66 </a:t>
            </a:r>
            <a:r>
              <a:rPr lang="es-CO" sz="1400" i="1" dirty="0"/>
              <a:t>países</a:t>
            </a:r>
            <a:r>
              <a:rPr lang="es-CO" sz="1600" i="1" dirty="0"/>
              <a:t>. </a:t>
            </a:r>
            <a:endParaRPr lang="en-US" sz="1600" i="1" dirty="0"/>
          </a:p>
        </p:txBody>
      </p:sp>
    </p:spTree>
    <p:extLst>
      <p:ext uri="{BB962C8B-B14F-4D97-AF65-F5344CB8AC3E}">
        <p14:creationId xmlns:p14="http://schemas.microsoft.com/office/powerpoint/2010/main" val="3228867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5" y="56818"/>
            <a:ext cx="4305279" cy="707886"/>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Balance de la Cooperación Sur-Sur</a:t>
            </a:r>
          </a:p>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2013</a:t>
            </a:r>
            <a:endParaRPr lang="es-CO" sz="2000" b="1" dirty="0"/>
          </a:p>
        </p:txBody>
      </p:sp>
      <p:sp>
        <p:nvSpPr>
          <p:cNvPr id="2" name="1 CuadroTexto"/>
          <p:cNvSpPr txBox="1"/>
          <p:nvPr/>
        </p:nvSpPr>
        <p:spPr>
          <a:xfrm>
            <a:off x="94026" y="1340768"/>
            <a:ext cx="4621990" cy="307777"/>
          </a:xfrm>
          <a:prstGeom prst="rect">
            <a:avLst/>
          </a:prstGeom>
          <a:noFill/>
          <a:ln>
            <a:solidFill>
              <a:schemeClr val="tx1"/>
            </a:solidFill>
          </a:ln>
        </p:spPr>
        <p:txBody>
          <a:bodyPr wrap="square" rtlCol="0">
            <a:spAutoFit/>
          </a:bodyPr>
          <a:lstStyle/>
          <a:p>
            <a:pPr algn="ctr"/>
            <a:r>
              <a:rPr lang="es-CO" sz="1400" b="1" dirty="0" smtClean="0"/>
              <a:t>Por tipo de cooperación</a:t>
            </a:r>
            <a:endParaRPr lang="en-US" sz="1400" b="1" dirty="0"/>
          </a:p>
        </p:txBody>
      </p:sp>
      <p:graphicFrame>
        <p:nvGraphicFramePr>
          <p:cNvPr id="8" name="4 Gráfico"/>
          <p:cNvGraphicFramePr>
            <a:graphicFrameLocks/>
          </p:cNvGraphicFramePr>
          <p:nvPr>
            <p:extLst>
              <p:ext uri="{D42A27DB-BD31-4B8C-83A1-F6EECF244321}">
                <p14:modId xmlns:p14="http://schemas.microsoft.com/office/powerpoint/2010/main" val="2627605748"/>
              </p:ext>
            </p:extLst>
          </p:nvPr>
        </p:nvGraphicFramePr>
        <p:xfrm>
          <a:off x="467544" y="1844824"/>
          <a:ext cx="4392488"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3 Gráfico"/>
          <p:cNvGraphicFramePr>
            <a:graphicFrameLocks/>
          </p:cNvGraphicFramePr>
          <p:nvPr>
            <p:extLst>
              <p:ext uri="{D42A27DB-BD31-4B8C-83A1-F6EECF244321}">
                <p14:modId xmlns:p14="http://schemas.microsoft.com/office/powerpoint/2010/main" val="2131397179"/>
              </p:ext>
            </p:extLst>
          </p:nvPr>
        </p:nvGraphicFramePr>
        <p:xfrm>
          <a:off x="4747638" y="3789040"/>
          <a:ext cx="4320480" cy="3068960"/>
        </p:xfrm>
        <a:graphic>
          <a:graphicData uri="http://schemas.openxmlformats.org/drawingml/2006/chart">
            <c:chart xmlns:c="http://schemas.openxmlformats.org/drawingml/2006/chart" xmlns:r="http://schemas.openxmlformats.org/officeDocument/2006/relationships" r:id="rId5"/>
          </a:graphicData>
        </a:graphic>
      </p:graphicFrame>
      <p:sp>
        <p:nvSpPr>
          <p:cNvPr id="9" name="8 CuadroTexto"/>
          <p:cNvSpPr txBox="1"/>
          <p:nvPr/>
        </p:nvSpPr>
        <p:spPr>
          <a:xfrm>
            <a:off x="5148064" y="3140968"/>
            <a:ext cx="3892836" cy="307777"/>
          </a:xfrm>
          <a:prstGeom prst="rect">
            <a:avLst/>
          </a:prstGeom>
          <a:noFill/>
          <a:ln>
            <a:solidFill>
              <a:schemeClr val="tx1"/>
            </a:solidFill>
          </a:ln>
        </p:spPr>
        <p:txBody>
          <a:bodyPr wrap="square" rtlCol="0">
            <a:spAutoFit/>
          </a:bodyPr>
          <a:lstStyle/>
          <a:p>
            <a:pPr algn="ctr"/>
            <a:r>
              <a:rPr lang="es-CO" sz="1400" b="1" dirty="0" smtClean="0"/>
              <a:t>Oferta y Demanda de CSS</a:t>
            </a:r>
            <a:endParaRPr lang="en-US" sz="1400" b="1" dirty="0"/>
          </a:p>
        </p:txBody>
      </p:sp>
    </p:spTree>
    <p:extLst>
      <p:ext uri="{BB962C8B-B14F-4D97-AF65-F5344CB8AC3E}">
        <p14:creationId xmlns:p14="http://schemas.microsoft.com/office/powerpoint/2010/main" val="4244626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5" y="56818"/>
            <a:ext cx="4305279" cy="707886"/>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solidFill>
                  <a:prstClr val="white"/>
                </a:solidFill>
                <a:effectLst>
                  <a:outerShdw blurRad="38100" dist="38100" dir="2700000" algn="tl">
                    <a:srgbClr val="000000">
                      <a:alpha val="43137"/>
                    </a:srgbClr>
                  </a:outerShdw>
                </a:effectLst>
              </a:rPr>
              <a:t>Resultados de la Cooperación Sur-Sur</a:t>
            </a:r>
          </a:p>
          <a:p>
            <a:pPr algn="ctr" fontAlgn="auto">
              <a:spcBef>
                <a:spcPts val="0"/>
              </a:spcBef>
              <a:spcAft>
                <a:spcPts val="0"/>
              </a:spcAft>
              <a:defRPr/>
            </a:pPr>
            <a:r>
              <a:rPr lang="es-CO" sz="2000" b="1" dirty="0" smtClean="0">
                <a:solidFill>
                  <a:prstClr val="white"/>
                </a:solidFill>
                <a:effectLst>
                  <a:outerShdw blurRad="38100" dist="38100" dir="2700000" algn="tl">
                    <a:srgbClr val="000000">
                      <a:alpha val="43137"/>
                    </a:srgbClr>
                  </a:outerShdw>
                </a:effectLst>
              </a:rPr>
              <a:t>2013</a:t>
            </a:r>
            <a:endParaRPr lang="es-CO" sz="2000" b="1" dirty="0">
              <a:solidFill>
                <a:prstClr val="white"/>
              </a:solidFill>
            </a:endParaRPr>
          </a:p>
        </p:txBody>
      </p:sp>
      <p:sp>
        <p:nvSpPr>
          <p:cNvPr id="2" name="1 CuadroTexto"/>
          <p:cNvSpPr txBox="1"/>
          <p:nvPr/>
        </p:nvSpPr>
        <p:spPr>
          <a:xfrm>
            <a:off x="1475656" y="1052736"/>
            <a:ext cx="6264696" cy="461665"/>
          </a:xfrm>
          <a:prstGeom prst="rect">
            <a:avLst/>
          </a:prstGeom>
          <a:noFill/>
        </p:spPr>
        <p:txBody>
          <a:bodyPr wrap="square" rtlCol="0">
            <a:spAutoFit/>
          </a:bodyPr>
          <a:lstStyle/>
          <a:p>
            <a:pPr algn="ctr"/>
            <a:r>
              <a:rPr lang="es-CO" sz="2400" b="1" dirty="0" smtClean="0">
                <a:solidFill>
                  <a:prstClr val="black"/>
                </a:solidFill>
              </a:rPr>
              <a:t>FASES</a:t>
            </a:r>
          </a:p>
        </p:txBody>
      </p:sp>
      <p:cxnSp>
        <p:nvCxnSpPr>
          <p:cNvPr id="4" name="3 Conector recto de flecha"/>
          <p:cNvCxnSpPr/>
          <p:nvPr/>
        </p:nvCxnSpPr>
        <p:spPr>
          <a:xfrm flipV="1">
            <a:off x="1043608" y="2708920"/>
            <a:ext cx="0" cy="34563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1043608" y="6165304"/>
            <a:ext cx="69847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11" name="10 Diagrama"/>
          <p:cNvGraphicFramePr/>
          <p:nvPr>
            <p:extLst>
              <p:ext uri="{D42A27DB-BD31-4B8C-83A1-F6EECF244321}">
                <p14:modId xmlns:p14="http://schemas.microsoft.com/office/powerpoint/2010/main" val="2933229728"/>
              </p:ext>
            </p:extLst>
          </p:nvPr>
        </p:nvGraphicFramePr>
        <p:xfrm>
          <a:off x="683568" y="2085702"/>
          <a:ext cx="763284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0894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4" y="271861"/>
            <a:ext cx="4305279" cy="400110"/>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DEMANDA DE COOPERACIÓN SUR-SUR</a:t>
            </a:r>
          </a:p>
        </p:txBody>
      </p:sp>
      <p:sp>
        <p:nvSpPr>
          <p:cNvPr id="8" name="7 CuadroTexto"/>
          <p:cNvSpPr txBox="1"/>
          <p:nvPr/>
        </p:nvSpPr>
        <p:spPr>
          <a:xfrm>
            <a:off x="1875192" y="1044025"/>
            <a:ext cx="5472608" cy="584775"/>
          </a:xfrm>
          <a:prstGeom prst="rect">
            <a:avLst/>
          </a:prstGeom>
          <a:noFill/>
        </p:spPr>
        <p:txBody>
          <a:bodyPr wrap="square" rtlCol="0">
            <a:spAutoFit/>
          </a:bodyPr>
          <a:lstStyle/>
          <a:p>
            <a:pPr algn="ctr"/>
            <a:r>
              <a:rPr lang="es-CO" sz="1600" b="1" dirty="0" smtClean="0"/>
              <a:t>Resultados proyectos de demanda </a:t>
            </a:r>
          </a:p>
          <a:p>
            <a:pPr algn="ctr"/>
            <a:r>
              <a:rPr lang="es-CO" sz="1600" b="1" dirty="0" smtClean="0"/>
              <a:t>(2013)</a:t>
            </a:r>
            <a:endParaRPr lang="en-US" sz="1600" b="1" dirty="0"/>
          </a:p>
        </p:txBody>
      </p:sp>
      <p:graphicFrame>
        <p:nvGraphicFramePr>
          <p:cNvPr id="10" name="2 Gráfico"/>
          <p:cNvGraphicFramePr>
            <a:graphicFrameLocks/>
          </p:cNvGraphicFramePr>
          <p:nvPr>
            <p:extLst>
              <p:ext uri="{D42A27DB-BD31-4B8C-83A1-F6EECF244321}">
                <p14:modId xmlns:p14="http://schemas.microsoft.com/office/powerpoint/2010/main" val="3999191893"/>
              </p:ext>
            </p:extLst>
          </p:nvPr>
        </p:nvGraphicFramePr>
        <p:xfrm>
          <a:off x="899592" y="1628800"/>
          <a:ext cx="7128792" cy="4824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668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4" y="271861"/>
            <a:ext cx="4305279" cy="400110"/>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DEMANDA DE COOPERACIÓN SUR-SUR</a:t>
            </a:r>
          </a:p>
        </p:txBody>
      </p:sp>
      <p:sp>
        <p:nvSpPr>
          <p:cNvPr id="8" name="7 CuadroTexto"/>
          <p:cNvSpPr txBox="1"/>
          <p:nvPr/>
        </p:nvSpPr>
        <p:spPr>
          <a:xfrm>
            <a:off x="1875192" y="1044025"/>
            <a:ext cx="5472608" cy="584775"/>
          </a:xfrm>
          <a:prstGeom prst="rect">
            <a:avLst/>
          </a:prstGeom>
          <a:noFill/>
        </p:spPr>
        <p:txBody>
          <a:bodyPr wrap="square" rtlCol="0">
            <a:spAutoFit/>
          </a:bodyPr>
          <a:lstStyle/>
          <a:p>
            <a:pPr algn="ctr"/>
            <a:r>
              <a:rPr lang="es-CO" sz="1600" b="1" dirty="0" smtClean="0"/>
              <a:t>Resultados proyectos de demanda de Colombia por país (2013)</a:t>
            </a:r>
            <a:endParaRPr lang="en-US" sz="16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33" y="1772816"/>
            <a:ext cx="7336233" cy="431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4" y="291276"/>
            <a:ext cx="4305279" cy="400110"/>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solidFill>
                  <a:prstClr val="white"/>
                </a:solidFill>
                <a:effectLst>
                  <a:outerShdw blurRad="38100" dist="38100" dir="2700000" algn="tl">
                    <a:srgbClr val="000000">
                      <a:alpha val="43137"/>
                    </a:srgbClr>
                  </a:outerShdw>
                </a:effectLst>
              </a:rPr>
              <a:t>OFERTA DE COOPERACIÓN SUR-SUR</a:t>
            </a:r>
          </a:p>
        </p:txBody>
      </p:sp>
      <p:graphicFrame>
        <p:nvGraphicFramePr>
          <p:cNvPr id="5" name="1 Gráfico"/>
          <p:cNvGraphicFramePr>
            <a:graphicFrameLocks/>
          </p:cNvGraphicFramePr>
          <p:nvPr>
            <p:extLst>
              <p:ext uri="{D42A27DB-BD31-4B8C-83A1-F6EECF244321}">
                <p14:modId xmlns:p14="http://schemas.microsoft.com/office/powerpoint/2010/main" val="1789179377"/>
              </p:ext>
            </p:extLst>
          </p:nvPr>
        </p:nvGraphicFramePr>
        <p:xfrm>
          <a:off x="323528" y="1772816"/>
          <a:ext cx="8136904" cy="4464496"/>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1875192" y="1044025"/>
            <a:ext cx="5472608" cy="584775"/>
          </a:xfrm>
          <a:prstGeom prst="rect">
            <a:avLst/>
          </a:prstGeom>
          <a:noFill/>
        </p:spPr>
        <p:txBody>
          <a:bodyPr wrap="square" rtlCol="0">
            <a:spAutoFit/>
          </a:bodyPr>
          <a:lstStyle/>
          <a:p>
            <a:pPr algn="ctr"/>
            <a:r>
              <a:rPr lang="es-CO" sz="1600" b="1" dirty="0" smtClean="0">
                <a:solidFill>
                  <a:prstClr val="black"/>
                </a:solidFill>
              </a:rPr>
              <a:t>Resultados proyectos de oferta</a:t>
            </a:r>
          </a:p>
          <a:p>
            <a:pPr algn="ctr"/>
            <a:r>
              <a:rPr lang="es-CO" sz="1600" b="1" dirty="0" smtClean="0">
                <a:solidFill>
                  <a:prstClr val="black"/>
                </a:solidFill>
              </a:rPr>
              <a:t>(2013)</a:t>
            </a:r>
            <a:endParaRPr lang="en-US" sz="1600" b="1" dirty="0">
              <a:solidFill>
                <a:prstClr val="black"/>
              </a:solidFill>
            </a:endParaRPr>
          </a:p>
        </p:txBody>
      </p:sp>
    </p:spTree>
    <p:extLst>
      <p:ext uri="{BB962C8B-B14F-4D97-AF65-F5344CB8AC3E}">
        <p14:creationId xmlns:p14="http://schemas.microsoft.com/office/powerpoint/2010/main" val="413107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1253" y="0"/>
            <a:ext cx="9001493" cy="982663"/>
          </a:xfrm>
          <a:prstGeom prst="rect">
            <a:avLst/>
          </a:prstGeom>
          <a:noFill/>
          <a:ln w="9525">
            <a:noFill/>
            <a:miter lim="800000"/>
            <a:headEnd/>
            <a:tailEnd/>
          </a:ln>
        </p:spPr>
      </p:pic>
      <p:sp>
        <p:nvSpPr>
          <p:cNvPr id="48" name="47 CuadroTexto"/>
          <p:cNvSpPr txBox="1"/>
          <p:nvPr/>
        </p:nvSpPr>
        <p:spPr>
          <a:xfrm>
            <a:off x="4443184" y="291276"/>
            <a:ext cx="4305279" cy="400110"/>
          </a:xfrm>
          <a:prstGeom prst="rect">
            <a:avLst/>
          </a:prstGeom>
          <a:solidFill>
            <a:schemeClr val="accent1">
              <a:alpha val="33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es-CO" sz="2000" b="1" dirty="0" smtClean="0">
                <a:effectLst>
                  <a:outerShdw blurRad="38100" dist="38100" dir="2700000" algn="tl">
                    <a:srgbClr val="000000">
                      <a:alpha val="43137"/>
                    </a:srgbClr>
                  </a:outerShdw>
                </a:effectLst>
              </a:rPr>
              <a:t>COOPERACIÓN SUR-SUR</a:t>
            </a:r>
          </a:p>
        </p:txBody>
      </p:sp>
      <p:graphicFrame>
        <p:nvGraphicFramePr>
          <p:cNvPr id="5" name="1 Gráfico"/>
          <p:cNvGraphicFramePr>
            <a:graphicFrameLocks/>
          </p:cNvGraphicFramePr>
          <p:nvPr>
            <p:extLst>
              <p:ext uri="{D42A27DB-BD31-4B8C-83A1-F6EECF244321}">
                <p14:modId xmlns:p14="http://schemas.microsoft.com/office/powerpoint/2010/main" val="1358117244"/>
              </p:ext>
            </p:extLst>
          </p:nvPr>
        </p:nvGraphicFramePr>
        <p:xfrm>
          <a:off x="323528" y="1772816"/>
          <a:ext cx="8136904" cy="4464496"/>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827584" y="946033"/>
            <a:ext cx="7632848" cy="338554"/>
          </a:xfrm>
          <a:prstGeom prst="rect">
            <a:avLst/>
          </a:prstGeom>
          <a:noFill/>
        </p:spPr>
        <p:txBody>
          <a:bodyPr wrap="square" rtlCol="0">
            <a:spAutoFit/>
          </a:bodyPr>
          <a:lstStyle/>
          <a:p>
            <a:pPr algn="ctr"/>
            <a:r>
              <a:rPr lang="es-CO" sz="1600" b="1" dirty="0" smtClean="0"/>
              <a:t>Resultados proyectos de oferta de Colombia a otros países</a:t>
            </a:r>
            <a:endParaRPr lang="en-US" sz="1600" b="1"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2915" y="1284587"/>
            <a:ext cx="5684759" cy="55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430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16059</TotalTime>
  <Words>1916</Words>
  <Application>Microsoft Office PowerPoint</Application>
  <PresentationFormat>Presentación en pantalla (4:3)</PresentationFormat>
  <Paragraphs>236</Paragraphs>
  <Slides>18</Slides>
  <Notes>16</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dsilva</dc:creator>
  <cp:lastModifiedBy>Adriana Marcela Cortes Diaz</cp:lastModifiedBy>
  <cp:revision>596</cp:revision>
  <cp:lastPrinted>2012-12-15T02:14:00Z</cp:lastPrinted>
  <dcterms:created xsi:type="dcterms:W3CDTF">2011-11-11T16:20:46Z</dcterms:created>
  <dcterms:modified xsi:type="dcterms:W3CDTF">2014-04-11T18:54:05Z</dcterms:modified>
</cp:coreProperties>
</file>