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8" r:id="rId3"/>
    <p:sldId id="308" r:id="rId4"/>
    <p:sldId id="309" r:id="rId5"/>
    <p:sldId id="310" r:id="rId6"/>
    <p:sldId id="311" r:id="rId7"/>
    <p:sldId id="312" r:id="rId8"/>
    <p:sldId id="313" r:id="rId9"/>
    <p:sldId id="314" r:id="rId10"/>
    <p:sldId id="315" r:id="rId11"/>
    <p:sldId id="316" r:id="rId12"/>
    <p:sldId id="317" r:id="rId13"/>
    <p:sldId id="318" r:id="rId14"/>
    <p:sldId id="319" r:id="rId15"/>
    <p:sldId id="320" r:id="rId16"/>
    <p:sldId id="321" r:id="rId17"/>
    <p:sldId id="340" r:id="rId18"/>
  </p:sldIdLst>
  <p:sldSz cx="12192000" cy="6858000"/>
  <p:notesSz cx="6858000" cy="9144000"/>
  <p:embeddedFontLs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4" roundtripDataSignature="AMtx7mjWJwS3w0GUV49gQY1Thrl+lXG0X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6"/>
  </p:normalViewPr>
  <p:slideViewPr>
    <p:cSldViewPr snapToGrid="0">
      <p:cViewPr varScale="1">
        <p:scale>
          <a:sx n="105" d="100"/>
          <a:sy n="105" d="100"/>
        </p:scale>
        <p:origin x="848"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2.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5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‹Nº›</a:t>
            </a:fld>
            <a:endParaRPr/>
          </a:p>
        </p:txBody>
      </p:sp>
    </p:spTree>
    <p:extLst>
      <p:ext uri="{BB962C8B-B14F-4D97-AF65-F5344CB8AC3E}">
        <p14:creationId xmlns:p14="http://schemas.microsoft.com/office/powerpoint/2010/main" val="32633191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2963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790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0369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126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5150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6992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8367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0750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7250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5939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535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2095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7776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2253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172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9206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6469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4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4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2"/>
        <p:cNvGrpSpPr/>
        <p:nvPr/>
      </p:nvGrpSpPr>
      <p:grpSpPr>
        <a:xfrm>
          <a:off x="0" y="0"/>
          <a:ext cx="0" cy="0"/>
          <a:chOff x="0" y="0"/>
          <a:chExt cx="0" cy="0"/>
        </a:xfrm>
      </p:grpSpPr>
      <p:sp>
        <p:nvSpPr>
          <p:cNvPr id="73" name="Google Shape;73;p5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5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5" name="Google Shape;7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78"/>
        <p:cNvGrpSpPr/>
        <p:nvPr/>
      </p:nvGrpSpPr>
      <p:grpSpPr>
        <a:xfrm>
          <a:off x="0" y="0"/>
          <a:ext cx="0" cy="0"/>
          <a:chOff x="0" y="0"/>
          <a:chExt cx="0" cy="0"/>
        </a:xfrm>
      </p:grpSpPr>
      <p:sp>
        <p:nvSpPr>
          <p:cNvPr id="79" name="Google Shape;79;p5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54"/>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21"/>
        <p:cNvGrpSpPr/>
        <p:nvPr/>
      </p:nvGrpSpPr>
      <p:grpSpPr>
        <a:xfrm>
          <a:off x="0" y="0"/>
          <a:ext cx="0" cy="0"/>
          <a:chOff x="0" y="0"/>
          <a:chExt cx="0" cy="0"/>
        </a:xfrm>
      </p:grpSpPr>
      <p:sp>
        <p:nvSpPr>
          <p:cNvPr id="22" name="Google Shape;22;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27"/>
        <p:cNvGrpSpPr/>
        <p:nvPr/>
      </p:nvGrpSpPr>
      <p:grpSpPr>
        <a:xfrm>
          <a:off x="0" y="0"/>
          <a:ext cx="0" cy="0"/>
          <a:chOff x="0" y="0"/>
          <a:chExt cx="0" cy="0"/>
        </a:xfrm>
      </p:grpSpPr>
      <p:sp>
        <p:nvSpPr>
          <p:cNvPr id="28" name="Google Shape;28;p4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9" name="Google Shape;29;p46"/>
          <p:cNvSpPr txBox="1">
            <a:spLocks noGrp="1"/>
          </p:cNvSpPr>
          <p:nvPr>
            <p:ph type="body" idx="1"/>
          </p:nvPr>
        </p:nvSpPr>
        <p:spPr>
          <a:xfrm rot="5400000">
            <a:off x="3920332" y="-1256506"/>
            <a:ext cx="4351337"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33"/>
        <p:cNvGrpSpPr/>
        <p:nvPr/>
      </p:nvGrpSpPr>
      <p:grpSpPr>
        <a:xfrm>
          <a:off x="0" y="0"/>
          <a:ext cx="0" cy="0"/>
          <a:chOff x="0" y="0"/>
          <a:chExt cx="0" cy="0"/>
        </a:xfrm>
      </p:grpSpPr>
      <p:sp>
        <p:nvSpPr>
          <p:cNvPr id="34" name="Google Shape;34;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 name="Google Shape;35;p4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 name="Google Shape;36;p4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7" name="Google Shape;3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0"/>
        <p:cNvGrpSpPr/>
        <p:nvPr/>
      </p:nvGrpSpPr>
      <p:grpSpPr>
        <a:xfrm>
          <a:off x="0" y="0"/>
          <a:ext cx="0" cy="0"/>
          <a:chOff x="0" y="0"/>
          <a:chExt cx="0" cy="0"/>
        </a:xfrm>
      </p:grpSpPr>
      <p:sp>
        <p:nvSpPr>
          <p:cNvPr id="41" name="Google Shape;41;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2" name="Google Shape;42;p4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 name="Google Shape;43;p4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4" name="Google Shape;44;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47"/>
        <p:cNvGrpSpPr/>
        <p:nvPr/>
      </p:nvGrpSpPr>
      <p:grpSpPr>
        <a:xfrm>
          <a:off x="0" y="0"/>
          <a:ext cx="0" cy="0"/>
          <a:chOff x="0" y="0"/>
          <a:chExt cx="0" cy="0"/>
        </a:xfrm>
      </p:grpSpPr>
      <p:sp>
        <p:nvSpPr>
          <p:cNvPr id="48" name="Google Shape;48;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1"/>
        <p:cNvGrpSpPr/>
        <p:nvPr/>
      </p:nvGrpSpPr>
      <p:grpSpPr>
        <a:xfrm>
          <a:off x="0" y="0"/>
          <a:ext cx="0" cy="0"/>
          <a:chOff x="0" y="0"/>
          <a:chExt cx="0" cy="0"/>
        </a:xfrm>
      </p:grpSpPr>
      <p:sp>
        <p:nvSpPr>
          <p:cNvPr id="52" name="Google Shape;52;p50"/>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3" name="Google Shape;53;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6"/>
        <p:cNvGrpSpPr/>
        <p:nvPr/>
      </p:nvGrpSpPr>
      <p:grpSpPr>
        <a:xfrm>
          <a:off x="0" y="0"/>
          <a:ext cx="0" cy="0"/>
          <a:chOff x="0" y="0"/>
          <a:chExt cx="0" cy="0"/>
        </a:xfrm>
      </p:grpSpPr>
      <p:sp>
        <p:nvSpPr>
          <p:cNvPr id="57" name="Google Shape;57;p5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8" name="Google Shape;58;p5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5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5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5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65"/>
        <p:cNvGrpSpPr/>
        <p:nvPr/>
      </p:nvGrpSpPr>
      <p:grpSpPr>
        <a:xfrm>
          <a:off x="0" y="0"/>
          <a:ext cx="0" cy="0"/>
          <a:chOff x="0" y="0"/>
          <a:chExt cx="0" cy="0"/>
        </a:xfrm>
      </p:grpSpPr>
      <p:sp>
        <p:nvSpPr>
          <p:cNvPr id="66" name="Google Shape;66;p5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7" name="Google Shape;67;p5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5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43"/>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3" name="Google Shape;1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4" name="Google Shape;1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7691438" y="-14287"/>
            <a:ext cx="4500562" cy="6872287"/>
          </a:xfrm>
          <a:prstGeom prst="rect">
            <a:avLst/>
          </a:prstGeom>
          <a:solidFill>
            <a:srgbClr val="3366CC"/>
          </a:solidFill>
          <a:ln w="12700" cap="flat" cmpd="sng">
            <a:solidFill>
              <a:srgbClr val="4171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pic>
        <p:nvPicPr>
          <p:cNvPr id="89" name="Google Shape;89;p1"/>
          <p:cNvPicPr preferRelativeResize="0"/>
          <p:nvPr/>
        </p:nvPicPr>
        <p:blipFill rotWithShape="1">
          <a:blip r:embed="rId3">
            <a:alphaModFix/>
          </a:blip>
          <a:srcRect/>
          <a:stretch/>
        </p:blipFill>
        <p:spPr>
          <a:xfrm>
            <a:off x="-2409825" y="-7937"/>
            <a:ext cx="10245725" cy="6880225"/>
          </a:xfrm>
          <a:prstGeom prst="rect">
            <a:avLst/>
          </a:prstGeom>
          <a:noFill/>
          <a:ln>
            <a:noFill/>
          </a:ln>
        </p:spPr>
      </p:pic>
      <p:sp>
        <p:nvSpPr>
          <p:cNvPr id="90" name="Google Shape;90;p1"/>
          <p:cNvSpPr txBox="1">
            <a:spLocks noGrp="1"/>
          </p:cNvSpPr>
          <p:nvPr>
            <p:ph type="subTitle" idx="1"/>
          </p:nvPr>
        </p:nvSpPr>
        <p:spPr>
          <a:xfrm>
            <a:off x="8549805" y="4681940"/>
            <a:ext cx="3226441" cy="768350"/>
          </a:xfrm>
          <a:prstGeom prst="rect">
            <a:avLst/>
          </a:prstGeom>
          <a:noFill/>
          <a:ln>
            <a:noFill/>
          </a:ln>
        </p:spPr>
        <p:txBody>
          <a:bodyPr spcFirstLastPara="1" wrap="square" lIns="91425" tIns="45700" rIns="91425" bIns="45700" anchor="t" anchorCtr="0">
            <a:noAutofit/>
          </a:bodyPr>
          <a:lstStyle/>
          <a:p>
            <a:pPr algn="l">
              <a:defRPr/>
            </a:pPr>
            <a:r>
              <a:rPr lang="en-US" altLang="es-CO" b="1" dirty="0">
                <a:solidFill>
                  <a:schemeClr val="bg1"/>
                </a:solidFill>
              </a:rPr>
              <a:t>Informe de Actividades</a:t>
            </a:r>
          </a:p>
        </p:txBody>
      </p:sp>
      <p:sp>
        <p:nvSpPr>
          <p:cNvPr id="6" name="Google Shape;90;p1"/>
          <p:cNvSpPr txBox="1">
            <a:spLocks/>
          </p:cNvSpPr>
          <p:nvPr/>
        </p:nvSpPr>
        <p:spPr>
          <a:xfrm>
            <a:off x="8549805" y="572959"/>
            <a:ext cx="3398532" cy="213950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defRPr/>
            </a:pPr>
            <a:r>
              <a:rPr lang="es-ES" altLang="es-CO" b="1" dirty="0">
                <a:solidFill>
                  <a:schemeClr val="bg1"/>
                </a:solidFill>
              </a:rPr>
              <a:t>Proceso:  </a:t>
            </a:r>
          </a:p>
          <a:p>
            <a:pPr marL="0" indent="0">
              <a:defRPr/>
            </a:pPr>
            <a:r>
              <a:rPr lang="es-ES" altLang="es-CO" b="1" dirty="0">
                <a:solidFill>
                  <a:schemeClr val="bg1"/>
                </a:solidFill>
              </a:rPr>
              <a:t>IMPLEMENTACION Y SEGUIMIENTO DE COOPERACIÓN INTERNACIONAL</a:t>
            </a:r>
            <a:endParaRPr lang="es-CO" altLang="es-CO" dirty="0">
              <a:solidFill>
                <a:schemeClr val="bg1"/>
              </a:solidFill>
            </a:endParaRPr>
          </a:p>
        </p:txBody>
      </p:sp>
      <p:pic>
        <p:nvPicPr>
          <p:cNvPr id="3" name="Imagen 2">
            <a:extLst>
              <a:ext uri="{FF2B5EF4-FFF2-40B4-BE49-F238E27FC236}">
                <a16:creationId xmlns:a16="http://schemas.microsoft.com/office/drawing/2014/main" id="{9A95ADDF-7EA0-21D5-A268-E11822886473}"/>
              </a:ext>
            </a:extLst>
          </p:cNvPr>
          <p:cNvPicPr>
            <a:picLocks noChangeAspect="1"/>
          </p:cNvPicPr>
          <p:nvPr/>
        </p:nvPicPr>
        <p:blipFill>
          <a:blip r:embed="rId4"/>
          <a:stretch>
            <a:fillRect/>
          </a:stretch>
        </p:blipFill>
        <p:spPr>
          <a:xfrm>
            <a:off x="-1294161" y="694879"/>
            <a:ext cx="4926001" cy="8341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p:nvPr/>
        </p:nvSpPr>
        <p:spPr>
          <a:xfrm>
            <a:off x="0" y="0"/>
            <a:ext cx="12192000" cy="6946900"/>
          </a:xfrm>
          <a:prstGeom prst="rect">
            <a:avLst/>
          </a:prstGeom>
          <a:solidFill>
            <a:srgbClr val="DDE9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lang="es-CO" sz="2400" b="0" i="0" u="none" dirty="0">
              <a:solidFill>
                <a:schemeClr val="dk1"/>
              </a:solidFill>
              <a:latin typeface="Calibri"/>
              <a:ea typeface="Calibri"/>
              <a:cs typeface="Calibri"/>
              <a:sym typeface="Calibri"/>
            </a:endParaRPr>
          </a:p>
        </p:txBody>
      </p:sp>
      <p:sp>
        <p:nvSpPr>
          <p:cNvPr id="8" name="Rectángulo 8"/>
          <p:cNvSpPr>
            <a:spLocks noChangeArrowheads="1"/>
          </p:cNvSpPr>
          <p:nvPr/>
        </p:nvSpPr>
        <p:spPr bwMode="auto">
          <a:xfrm>
            <a:off x="5286981" y="133611"/>
            <a:ext cx="2702256" cy="523220"/>
          </a:xfrm>
          <a:prstGeom prst="rect">
            <a:avLst/>
          </a:prstGeom>
          <a:noFill/>
          <a:ln>
            <a:noFill/>
          </a:ln>
        </p:spPr>
        <p:txBody>
          <a:bodyPr spcFirstLastPara="1" wrap="square" lIns="91425" tIns="45700" rIns="91425" bIns="45700" anchor="t" anchorCtr="0">
            <a:noAutofit/>
          </a:bodyPr>
          <a:lstStyle/>
          <a:p>
            <a:pPr>
              <a:buClr>
                <a:srgbClr val="3366CC"/>
              </a:buClr>
              <a:buSzPts val="1800"/>
            </a:pPr>
            <a:r>
              <a:rPr lang="es-CO" altLang="es-CO" sz="1100" b="1" dirty="0">
                <a:solidFill>
                  <a:srgbClr val="3366CC"/>
                </a:solidFill>
              </a:rPr>
              <a:t>Informe de Actividades</a:t>
            </a:r>
          </a:p>
        </p:txBody>
      </p:sp>
      <p:sp>
        <p:nvSpPr>
          <p:cNvPr id="9" name="Rectángulo 7"/>
          <p:cNvSpPr>
            <a:spLocks noChangeArrowheads="1"/>
          </p:cNvSpPr>
          <p:nvPr/>
        </p:nvSpPr>
        <p:spPr bwMode="auto">
          <a:xfrm>
            <a:off x="10459352" y="119543"/>
            <a:ext cx="1618037" cy="523220"/>
          </a:xfrm>
          <a:prstGeom prst="rect">
            <a:avLst/>
          </a:prstGeom>
          <a:noFill/>
          <a:ln>
            <a:noFill/>
          </a:ln>
        </p:spPr>
        <p:txBody>
          <a:bodyPr spcFirstLastPara="1" wrap="square" lIns="91425" tIns="45700" rIns="91425" bIns="45700" anchor="t" anchorCtr="0">
            <a:noAutofit/>
          </a:bodyPr>
          <a:lstStyle/>
          <a:p>
            <a:pPr algn="r">
              <a:buClr>
                <a:srgbClr val="3366CC"/>
              </a:buClr>
              <a:buSzPts val="1800"/>
            </a:pPr>
            <a:r>
              <a:rPr lang="es-CO" sz="1100" b="1" dirty="0">
                <a:solidFill>
                  <a:srgbClr val="3366CC"/>
                </a:solidFill>
              </a:rPr>
              <a:t>APC-Colombia</a:t>
            </a:r>
          </a:p>
        </p:txBody>
      </p:sp>
      <p:sp>
        <p:nvSpPr>
          <p:cNvPr id="2" name="CuadroTexto 1"/>
          <p:cNvSpPr txBox="1"/>
          <p:nvPr/>
        </p:nvSpPr>
        <p:spPr>
          <a:xfrm>
            <a:off x="114609" y="102840"/>
            <a:ext cx="2702257" cy="3693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Clr>
                <a:srgbClr val="3366CC"/>
              </a:buClr>
              <a:buSzPts val="1800"/>
              <a:buNone/>
              <a:defRPr sz="1800" b="1">
                <a:solidFill>
                  <a:srgbClr val="3366CC"/>
                </a:solidFill>
              </a:defRPr>
            </a:lvl1pPr>
          </a:lstStyle>
          <a:p>
            <a:r>
              <a:rPr lang="es-CO" altLang="es-CO" sz="1100" dirty="0"/>
              <a:t>Caja de Herramientas 2.0</a:t>
            </a:r>
          </a:p>
        </p:txBody>
      </p:sp>
      <p:sp>
        <p:nvSpPr>
          <p:cNvPr id="13" name="Google Shape;105;p3">
            <a:extLst>
              <a:ext uri="{FF2B5EF4-FFF2-40B4-BE49-F238E27FC236}">
                <a16:creationId xmlns:a16="http://schemas.microsoft.com/office/drawing/2014/main" id="{4A5AD573-7E71-4593-B686-69C4B991E08E}"/>
              </a:ext>
            </a:extLst>
          </p:cNvPr>
          <p:cNvSpPr txBox="1"/>
          <p:nvPr/>
        </p:nvSpPr>
        <p:spPr>
          <a:xfrm>
            <a:off x="317408" y="702576"/>
            <a:ext cx="9609177" cy="789484"/>
          </a:xfrm>
          <a:prstGeom prst="rect">
            <a:avLst/>
          </a:prstGeom>
          <a:noFill/>
          <a:ln>
            <a:noFill/>
          </a:ln>
        </p:spPr>
        <p:txBody>
          <a:bodyPr spcFirstLastPara="1" wrap="square" lIns="91425" tIns="45700" rIns="91425" bIns="45700" anchor="t" anchorCtr="0">
            <a:noAutofit/>
          </a:bodyPr>
          <a:lstStyle/>
          <a:p>
            <a:pPr eaLnBrk="1" hangingPunct="1">
              <a:buFont typeface="Arial" panose="020B0604020202020204" pitchFamily="34" charset="0"/>
              <a:buNone/>
            </a:pPr>
            <a:r>
              <a:rPr lang="es-CO" altLang="es-CO" sz="2000" b="1" dirty="0">
                <a:solidFill>
                  <a:schemeClr val="accent5">
                    <a:lumMod val="75000"/>
                  </a:schemeClr>
                </a:solidFill>
                <a:latin typeface="Arial" panose="020B0604020202020204" pitchFamily="34" charset="0"/>
                <a:cs typeface="Arial" panose="020B0604020202020204" pitchFamily="34" charset="0"/>
              </a:rPr>
              <a:t>3. CARACTERIZACION DE LA POBLACION</a:t>
            </a:r>
          </a:p>
        </p:txBody>
      </p:sp>
      <p:pic>
        <p:nvPicPr>
          <p:cNvPr id="4" name="Imagen 3">
            <a:extLst>
              <a:ext uri="{FF2B5EF4-FFF2-40B4-BE49-F238E27FC236}">
                <a16:creationId xmlns:a16="http://schemas.microsoft.com/office/drawing/2014/main" id="{592CFDD2-EB3C-45AC-BF76-100DD37CDE32}"/>
              </a:ext>
            </a:extLst>
          </p:cNvPr>
          <p:cNvPicPr>
            <a:picLocks noChangeAspect="1"/>
          </p:cNvPicPr>
          <p:nvPr/>
        </p:nvPicPr>
        <p:blipFill>
          <a:blip r:embed="rId3"/>
          <a:stretch>
            <a:fillRect/>
          </a:stretch>
        </p:blipFill>
        <p:spPr>
          <a:xfrm>
            <a:off x="490024" y="1303225"/>
            <a:ext cx="11384568" cy="5308589"/>
          </a:xfrm>
          <a:prstGeom prst="rect">
            <a:avLst/>
          </a:prstGeom>
          <a:ln w="12700">
            <a:solidFill>
              <a:srgbClr val="002060"/>
            </a:solidFill>
          </a:ln>
        </p:spPr>
      </p:pic>
    </p:spTree>
    <p:extLst>
      <p:ext uri="{BB962C8B-B14F-4D97-AF65-F5344CB8AC3E}">
        <p14:creationId xmlns:p14="http://schemas.microsoft.com/office/powerpoint/2010/main" val="224059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p:nvPr/>
        </p:nvSpPr>
        <p:spPr>
          <a:xfrm>
            <a:off x="0" y="0"/>
            <a:ext cx="12192000" cy="6946900"/>
          </a:xfrm>
          <a:prstGeom prst="rect">
            <a:avLst/>
          </a:prstGeom>
          <a:solidFill>
            <a:srgbClr val="DDE9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lang="es-CO" sz="2400" b="0" i="0" u="none" dirty="0">
              <a:solidFill>
                <a:schemeClr val="dk1"/>
              </a:solidFill>
              <a:latin typeface="Calibri"/>
              <a:ea typeface="Calibri"/>
              <a:cs typeface="Calibri"/>
              <a:sym typeface="Calibri"/>
            </a:endParaRPr>
          </a:p>
        </p:txBody>
      </p:sp>
      <p:sp>
        <p:nvSpPr>
          <p:cNvPr id="8" name="Rectángulo 8"/>
          <p:cNvSpPr>
            <a:spLocks noChangeArrowheads="1"/>
          </p:cNvSpPr>
          <p:nvPr/>
        </p:nvSpPr>
        <p:spPr bwMode="auto">
          <a:xfrm>
            <a:off x="5286981" y="133611"/>
            <a:ext cx="2702256" cy="523220"/>
          </a:xfrm>
          <a:prstGeom prst="rect">
            <a:avLst/>
          </a:prstGeom>
          <a:noFill/>
          <a:ln>
            <a:noFill/>
          </a:ln>
        </p:spPr>
        <p:txBody>
          <a:bodyPr spcFirstLastPara="1" wrap="square" lIns="91425" tIns="45700" rIns="91425" bIns="45700" anchor="t" anchorCtr="0">
            <a:noAutofit/>
          </a:bodyPr>
          <a:lstStyle/>
          <a:p>
            <a:pPr>
              <a:buClr>
                <a:srgbClr val="3366CC"/>
              </a:buClr>
              <a:buSzPts val="1800"/>
            </a:pPr>
            <a:r>
              <a:rPr lang="es-CO" altLang="es-CO" sz="1100" b="1" dirty="0">
                <a:solidFill>
                  <a:srgbClr val="3366CC"/>
                </a:solidFill>
              </a:rPr>
              <a:t>Informe de Actividades</a:t>
            </a:r>
          </a:p>
        </p:txBody>
      </p:sp>
      <p:sp>
        <p:nvSpPr>
          <p:cNvPr id="9" name="Rectángulo 7"/>
          <p:cNvSpPr>
            <a:spLocks noChangeArrowheads="1"/>
          </p:cNvSpPr>
          <p:nvPr/>
        </p:nvSpPr>
        <p:spPr bwMode="auto">
          <a:xfrm>
            <a:off x="10459352" y="119543"/>
            <a:ext cx="1618037" cy="523220"/>
          </a:xfrm>
          <a:prstGeom prst="rect">
            <a:avLst/>
          </a:prstGeom>
          <a:noFill/>
          <a:ln>
            <a:noFill/>
          </a:ln>
        </p:spPr>
        <p:txBody>
          <a:bodyPr spcFirstLastPara="1" wrap="square" lIns="91425" tIns="45700" rIns="91425" bIns="45700" anchor="t" anchorCtr="0">
            <a:noAutofit/>
          </a:bodyPr>
          <a:lstStyle/>
          <a:p>
            <a:pPr algn="r">
              <a:buClr>
                <a:srgbClr val="3366CC"/>
              </a:buClr>
              <a:buSzPts val="1800"/>
            </a:pPr>
            <a:r>
              <a:rPr lang="es-CO" sz="1100" b="1" dirty="0">
                <a:solidFill>
                  <a:srgbClr val="3366CC"/>
                </a:solidFill>
              </a:rPr>
              <a:t>APC-Colombia</a:t>
            </a:r>
          </a:p>
        </p:txBody>
      </p:sp>
      <p:sp>
        <p:nvSpPr>
          <p:cNvPr id="2" name="CuadroTexto 1"/>
          <p:cNvSpPr txBox="1"/>
          <p:nvPr/>
        </p:nvSpPr>
        <p:spPr>
          <a:xfrm>
            <a:off x="114609" y="102840"/>
            <a:ext cx="2702257" cy="3693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Clr>
                <a:srgbClr val="3366CC"/>
              </a:buClr>
              <a:buSzPts val="1800"/>
              <a:buNone/>
              <a:defRPr sz="1800" b="1">
                <a:solidFill>
                  <a:srgbClr val="3366CC"/>
                </a:solidFill>
              </a:defRPr>
            </a:lvl1pPr>
          </a:lstStyle>
          <a:p>
            <a:r>
              <a:rPr lang="es-CO" altLang="es-CO" sz="1100" dirty="0"/>
              <a:t>Caja de Herramientas 2.0</a:t>
            </a:r>
          </a:p>
        </p:txBody>
      </p:sp>
      <p:sp>
        <p:nvSpPr>
          <p:cNvPr id="13" name="Google Shape;105;p3">
            <a:extLst>
              <a:ext uri="{FF2B5EF4-FFF2-40B4-BE49-F238E27FC236}">
                <a16:creationId xmlns:a16="http://schemas.microsoft.com/office/drawing/2014/main" id="{4A5AD573-7E71-4593-B686-69C4B991E08E}"/>
              </a:ext>
            </a:extLst>
          </p:cNvPr>
          <p:cNvSpPr txBox="1"/>
          <p:nvPr/>
        </p:nvSpPr>
        <p:spPr>
          <a:xfrm>
            <a:off x="322763" y="831054"/>
            <a:ext cx="9609177" cy="789484"/>
          </a:xfrm>
          <a:prstGeom prst="rect">
            <a:avLst/>
          </a:prstGeom>
          <a:noFill/>
          <a:ln>
            <a:noFill/>
          </a:ln>
        </p:spPr>
        <p:txBody>
          <a:bodyPr spcFirstLastPara="1" wrap="square" lIns="91425" tIns="45700" rIns="91425" bIns="45700" anchor="t" anchorCtr="0">
            <a:noAutofit/>
          </a:bodyPr>
          <a:lstStyle/>
          <a:p>
            <a:pPr eaLnBrk="1" hangingPunct="1">
              <a:buFont typeface="Arial" panose="020B0604020202020204" pitchFamily="34" charset="0"/>
              <a:buNone/>
            </a:pPr>
            <a:r>
              <a:rPr lang="es-ES" altLang="es-CO" sz="2000" b="1" dirty="0">
                <a:solidFill>
                  <a:schemeClr val="accent5">
                    <a:lumMod val="75000"/>
                  </a:schemeClr>
                </a:solidFill>
                <a:latin typeface="Arial" panose="020B0604020202020204" pitchFamily="34" charset="0"/>
                <a:cs typeface="Arial" panose="020B0604020202020204" pitchFamily="34" charset="0"/>
              </a:rPr>
              <a:t>4. DESCRIPCIÓN DE LAS ACCIONES IMPLEMENTADAS Y AVANCES</a:t>
            </a:r>
            <a:endParaRPr lang="es-CO" altLang="es-CO" sz="2000" b="1" dirty="0">
              <a:solidFill>
                <a:schemeClr val="accent5">
                  <a:lumMod val="75000"/>
                </a:schemeClr>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641D5BC8-E7B3-445C-8292-ADF273A0DB96}"/>
              </a:ext>
            </a:extLst>
          </p:cNvPr>
          <p:cNvPicPr>
            <a:picLocks noChangeAspect="1"/>
          </p:cNvPicPr>
          <p:nvPr/>
        </p:nvPicPr>
        <p:blipFill>
          <a:blip r:embed="rId3"/>
          <a:stretch>
            <a:fillRect/>
          </a:stretch>
        </p:blipFill>
        <p:spPr>
          <a:xfrm>
            <a:off x="417141" y="1783434"/>
            <a:ext cx="11357718" cy="3852203"/>
          </a:xfrm>
          <a:prstGeom prst="rect">
            <a:avLst/>
          </a:prstGeom>
        </p:spPr>
      </p:pic>
    </p:spTree>
    <p:extLst>
      <p:ext uri="{BB962C8B-B14F-4D97-AF65-F5344CB8AC3E}">
        <p14:creationId xmlns:p14="http://schemas.microsoft.com/office/powerpoint/2010/main" val="813509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p:nvPr/>
        </p:nvSpPr>
        <p:spPr>
          <a:xfrm>
            <a:off x="0" y="0"/>
            <a:ext cx="12192000" cy="6946900"/>
          </a:xfrm>
          <a:prstGeom prst="rect">
            <a:avLst/>
          </a:prstGeom>
          <a:solidFill>
            <a:srgbClr val="DDE9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lang="es-CO" sz="2400" b="0" i="0" u="none" dirty="0">
              <a:solidFill>
                <a:schemeClr val="dk1"/>
              </a:solidFill>
              <a:latin typeface="Calibri"/>
              <a:ea typeface="Calibri"/>
              <a:cs typeface="Calibri"/>
              <a:sym typeface="Calibri"/>
            </a:endParaRPr>
          </a:p>
        </p:txBody>
      </p:sp>
      <p:sp>
        <p:nvSpPr>
          <p:cNvPr id="8" name="Rectángulo 8"/>
          <p:cNvSpPr>
            <a:spLocks noChangeArrowheads="1"/>
          </p:cNvSpPr>
          <p:nvPr/>
        </p:nvSpPr>
        <p:spPr bwMode="auto">
          <a:xfrm>
            <a:off x="5286981" y="133611"/>
            <a:ext cx="2702256" cy="523220"/>
          </a:xfrm>
          <a:prstGeom prst="rect">
            <a:avLst/>
          </a:prstGeom>
          <a:noFill/>
          <a:ln>
            <a:noFill/>
          </a:ln>
        </p:spPr>
        <p:txBody>
          <a:bodyPr spcFirstLastPara="1" wrap="square" lIns="91425" tIns="45700" rIns="91425" bIns="45700" anchor="t" anchorCtr="0">
            <a:noAutofit/>
          </a:bodyPr>
          <a:lstStyle/>
          <a:p>
            <a:pPr>
              <a:buClr>
                <a:srgbClr val="3366CC"/>
              </a:buClr>
              <a:buSzPts val="1800"/>
            </a:pPr>
            <a:r>
              <a:rPr lang="es-CO" altLang="es-CO" sz="1100" b="1" dirty="0">
                <a:solidFill>
                  <a:srgbClr val="3366CC"/>
                </a:solidFill>
              </a:rPr>
              <a:t>Informe de Actividades</a:t>
            </a:r>
          </a:p>
        </p:txBody>
      </p:sp>
      <p:sp>
        <p:nvSpPr>
          <p:cNvPr id="9" name="Rectángulo 7"/>
          <p:cNvSpPr>
            <a:spLocks noChangeArrowheads="1"/>
          </p:cNvSpPr>
          <p:nvPr/>
        </p:nvSpPr>
        <p:spPr bwMode="auto">
          <a:xfrm>
            <a:off x="10459352" y="119543"/>
            <a:ext cx="1618037" cy="523220"/>
          </a:xfrm>
          <a:prstGeom prst="rect">
            <a:avLst/>
          </a:prstGeom>
          <a:noFill/>
          <a:ln>
            <a:noFill/>
          </a:ln>
        </p:spPr>
        <p:txBody>
          <a:bodyPr spcFirstLastPara="1" wrap="square" lIns="91425" tIns="45700" rIns="91425" bIns="45700" anchor="t" anchorCtr="0">
            <a:noAutofit/>
          </a:bodyPr>
          <a:lstStyle/>
          <a:p>
            <a:pPr algn="r">
              <a:buClr>
                <a:srgbClr val="3366CC"/>
              </a:buClr>
              <a:buSzPts val="1800"/>
            </a:pPr>
            <a:r>
              <a:rPr lang="es-CO" sz="1100" b="1" dirty="0">
                <a:solidFill>
                  <a:srgbClr val="3366CC"/>
                </a:solidFill>
              </a:rPr>
              <a:t>APC-Colombia</a:t>
            </a:r>
          </a:p>
        </p:txBody>
      </p:sp>
      <p:sp>
        <p:nvSpPr>
          <p:cNvPr id="2" name="CuadroTexto 1"/>
          <p:cNvSpPr txBox="1"/>
          <p:nvPr/>
        </p:nvSpPr>
        <p:spPr>
          <a:xfrm>
            <a:off x="114609" y="102840"/>
            <a:ext cx="2702257" cy="3693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Clr>
                <a:srgbClr val="3366CC"/>
              </a:buClr>
              <a:buSzPts val="1800"/>
              <a:buNone/>
              <a:defRPr sz="1800" b="1">
                <a:solidFill>
                  <a:srgbClr val="3366CC"/>
                </a:solidFill>
              </a:defRPr>
            </a:lvl1pPr>
          </a:lstStyle>
          <a:p>
            <a:r>
              <a:rPr lang="es-CO" altLang="es-CO" sz="1100" dirty="0"/>
              <a:t>Caja de Herramientas 2.0</a:t>
            </a:r>
          </a:p>
        </p:txBody>
      </p:sp>
      <p:sp>
        <p:nvSpPr>
          <p:cNvPr id="13" name="Google Shape;105;p3">
            <a:extLst>
              <a:ext uri="{FF2B5EF4-FFF2-40B4-BE49-F238E27FC236}">
                <a16:creationId xmlns:a16="http://schemas.microsoft.com/office/drawing/2014/main" id="{4A5AD573-7E71-4593-B686-69C4B991E08E}"/>
              </a:ext>
            </a:extLst>
          </p:cNvPr>
          <p:cNvSpPr txBox="1"/>
          <p:nvPr/>
        </p:nvSpPr>
        <p:spPr>
          <a:xfrm>
            <a:off x="322763" y="831054"/>
            <a:ext cx="9609177" cy="789484"/>
          </a:xfrm>
          <a:prstGeom prst="rect">
            <a:avLst/>
          </a:prstGeom>
          <a:noFill/>
          <a:ln>
            <a:noFill/>
          </a:ln>
        </p:spPr>
        <p:txBody>
          <a:bodyPr spcFirstLastPara="1" wrap="square" lIns="91425" tIns="45700" rIns="91425" bIns="45700" anchor="t" anchorCtr="0">
            <a:noAutofit/>
          </a:bodyPr>
          <a:lstStyle/>
          <a:p>
            <a:pPr eaLnBrk="1" hangingPunct="1">
              <a:buFont typeface="Arial" panose="020B0604020202020204" pitchFamily="34" charset="0"/>
              <a:buNone/>
            </a:pPr>
            <a:r>
              <a:rPr lang="es-ES" altLang="es-CO" sz="2000" b="1" dirty="0">
                <a:solidFill>
                  <a:schemeClr val="accent5">
                    <a:lumMod val="75000"/>
                  </a:schemeClr>
                </a:solidFill>
                <a:latin typeface="Arial" panose="020B0604020202020204" pitchFamily="34" charset="0"/>
                <a:cs typeface="Arial" panose="020B0604020202020204" pitchFamily="34" charset="0"/>
              </a:rPr>
              <a:t>4. DESCRIPCIÓN DE LAS ACCIONES IMPLEMENTADAS Y AVANCES</a:t>
            </a:r>
            <a:endParaRPr lang="es-CO" altLang="es-CO" sz="2000" b="1" dirty="0">
              <a:solidFill>
                <a:schemeClr val="accent5">
                  <a:lumMod val="75000"/>
                </a:schemeClr>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CCF1E062-AE9F-4CDA-875E-1E35E3DB0DFF}"/>
              </a:ext>
            </a:extLst>
          </p:cNvPr>
          <p:cNvPicPr>
            <a:picLocks noChangeAspect="1"/>
          </p:cNvPicPr>
          <p:nvPr/>
        </p:nvPicPr>
        <p:blipFill>
          <a:blip r:embed="rId3"/>
          <a:stretch>
            <a:fillRect/>
          </a:stretch>
        </p:blipFill>
        <p:spPr>
          <a:xfrm>
            <a:off x="473906" y="1794761"/>
            <a:ext cx="10934700" cy="4381500"/>
          </a:xfrm>
          <a:prstGeom prst="rect">
            <a:avLst/>
          </a:prstGeom>
          <a:ln w="12700">
            <a:solidFill>
              <a:srgbClr val="002060"/>
            </a:solidFill>
          </a:ln>
        </p:spPr>
      </p:pic>
    </p:spTree>
    <p:extLst>
      <p:ext uri="{BB962C8B-B14F-4D97-AF65-F5344CB8AC3E}">
        <p14:creationId xmlns:p14="http://schemas.microsoft.com/office/powerpoint/2010/main" val="1956288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p:nvPr/>
        </p:nvSpPr>
        <p:spPr>
          <a:xfrm>
            <a:off x="0" y="0"/>
            <a:ext cx="12192000" cy="6946900"/>
          </a:xfrm>
          <a:prstGeom prst="rect">
            <a:avLst/>
          </a:prstGeom>
          <a:solidFill>
            <a:srgbClr val="DDE9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lang="es-CO" sz="2400" b="0" i="0" u="none" dirty="0">
              <a:solidFill>
                <a:schemeClr val="dk1"/>
              </a:solidFill>
              <a:latin typeface="Calibri"/>
              <a:ea typeface="Calibri"/>
              <a:cs typeface="Calibri"/>
              <a:sym typeface="Calibri"/>
            </a:endParaRPr>
          </a:p>
        </p:txBody>
      </p:sp>
      <p:sp>
        <p:nvSpPr>
          <p:cNvPr id="8" name="Rectángulo 8"/>
          <p:cNvSpPr>
            <a:spLocks noChangeArrowheads="1"/>
          </p:cNvSpPr>
          <p:nvPr/>
        </p:nvSpPr>
        <p:spPr bwMode="auto">
          <a:xfrm>
            <a:off x="5286981" y="133611"/>
            <a:ext cx="2702256" cy="523220"/>
          </a:xfrm>
          <a:prstGeom prst="rect">
            <a:avLst/>
          </a:prstGeom>
          <a:noFill/>
          <a:ln>
            <a:noFill/>
          </a:ln>
        </p:spPr>
        <p:txBody>
          <a:bodyPr spcFirstLastPara="1" wrap="square" lIns="91425" tIns="45700" rIns="91425" bIns="45700" anchor="t" anchorCtr="0">
            <a:noAutofit/>
          </a:bodyPr>
          <a:lstStyle/>
          <a:p>
            <a:pPr>
              <a:buClr>
                <a:srgbClr val="3366CC"/>
              </a:buClr>
              <a:buSzPts val="1800"/>
            </a:pPr>
            <a:r>
              <a:rPr lang="es-CO" altLang="es-CO" sz="1100" b="1" dirty="0">
                <a:solidFill>
                  <a:srgbClr val="3366CC"/>
                </a:solidFill>
              </a:rPr>
              <a:t>Informe de Actividades</a:t>
            </a:r>
          </a:p>
        </p:txBody>
      </p:sp>
      <p:sp>
        <p:nvSpPr>
          <p:cNvPr id="9" name="Rectángulo 7"/>
          <p:cNvSpPr>
            <a:spLocks noChangeArrowheads="1"/>
          </p:cNvSpPr>
          <p:nvPr/>
        </p:nvSpPr>
        <p:spPr bwMode="auto">
          <a:xfrm>
            <a:off x="10459352" y="119543"/>
            <a:ext cx="1618037" cy="523220"/>
          </a:xfrm>
          <a:prstGeom prst="rect">
            <a:avLst/>
          </a:prstGeom>
          <a:noFill/>
          <a:ln>
            <a:noFill/>
          </a:ln>
        </p:spPr>
        <p:txBody>
          <a:bodyPr spcFirstLastPara="1" wrap="square" lIns="91425" tIns="45700" rIns="91425" bIns="45700" anchor="t" anchorCtr="0">
            <a:noAutofit/>
          </a:bodyPr>
          <a:lstStyle/>
          <a:p>
            <a:pPr algn="r">
              <a:buClr>
                <a:srgbClr val="3366CC"/>
              </a:buClr>
              <a:buSzPts val="1800"/>
            </a:pPr>
            <a:r>
              <a:rPr lang="es-CO" sz="1100" b="1" dirty="0">
                <a:solidFill>
                  <a:srgbClr val="3366CC"/>
                </a:solidFill>
              </a:rPr>
              <a:t>APC-Colombia</a:t>
            </a:r>
          </a:p>
        </p:txBody>
      </p:sp>
      <p:sp>
        <p:nvSpPr>
          <p:cNvPr id="2" name="CuadroTexto 1"/>
          <p:cNvSpPr txBox="1"/>
          <p:nvPr/>
        </p:nvSpPr>
        <p:spPr>
          <a:xfrm>
            <a:off x="114609" y="102840"/>
            <a:ext cx="2702257" cy="3693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Clr>
                <a:srgbClr val="3366CC"/>
              </a:buClr>
              <a:buSzPts val="1800"/>
              <a:buNone/>
              <a:defRPr sz="1800" b="1">
                <a:solidFill>
                  <a:srgbClr val="3366CC"/>
                </a:solidFill>
              </a:defRPr>
            </a:lvl1pPr>
          </a:lstStyle>
          <a:p>
            <a:r>
              <a:rPr lang="es-CO" altLang="es-CO" sz="1100" dirty="0"/>
              <a:t>Caja de Herramientas 2.0</a:t>
            </a:r>
          </a:p>
        </p:txBody>
      </p:sp>
      <p:sp>
        <p:nvSpPr>
          <p:cNvPr id="13" name="Google Shape;105;p3">
            <a:extLst>
              <a:ext uri="{FF2B5EF4-FFF2-40B4-BE49-F238E27FC236}">
                <a16:creationId xmlns:a16="http://schemas.microsoft.com/office/drawing/2014/main" id="{4A5AD573-7E71-4593-B686-69C4B991E08E}"/>
              </a:ext>
            </a:extLst>
          </p:cNvPr>
          <p:cNvSpPr txBox="1"/>
          <p:nvPr/>
        </p:nvSpPr>
        <p:spPr>
          <a:xfrm>
            <a:off x="322763" y="831054"/>
            <a:ext cx="9609177" cy="789484"/>
          </a:xfrm>
          <a:prstGeom prst="rect">
            <a:avLst/>
          </a:prstGeom>
          <a:noFill/>
          <a:ln>
            <a:noFill/>
          </a:ln>
        </p:spPr>
        <p:txBody>
          <a:bodyPr spcFirstLastPara="1" wrap="square" lIns="91425" tIns="45700" rIns="91425" bIns="45700" anchor="t" anchorCtr="0">
            <a:noAutofit/>
          </a:bodyPr>
          <a:lstStyle/>
          <a:p>
            <a:pPr eaLnBrk="1" hangingPunct="1">
              <a:buFont typeface="Arial" panose="020B0604020202020204" pitchFamily="34" charset="0"/>
              <a:buNone/>
            </a:pPr>
            <a:r>
              <a:rPr lang="es-ES" altLang="es-CO" sz="2000" b="1" dirty="0">
                <a:solidFill>
                  <a:schemeClr val="accent5">
                    <a:lumMod val="75000"/>
                  </a:schemeClr>
                </a:solidFill>
                <a:latin typeface="Arial" panose="020B0604020202020204" pitchFamily="34" charset="0"/>
                <a:cs typeface="Arial" panose="020B0604020202020204" pitchFamily="34" charset="0"/>
              </a:rPr>
              <a:t>5. RECURSOS</a:t>
            </a:r>
            <a:endParaRPr lang="es-CO" altLang="es-CO" sz="2000" b="1" dirty="0">
              <a:solidFill>
                <a:schemeClr val="accent5">
                  <a:lumMod val="75000"/>
                </a:schemeClr>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13A8C4EE-C00C-4CAE-80A6-DE3ABE7E1F29}"/>
              </a:ext>
            </a:extLst>
          </p:cNvPr>
          <p:cNvPicPr>
            <a:picLocks noChangeAspect="1"/>
          </p:cNvPicPr>
          <p:nvPr/>
        </p:nvPicPr>
        <p:blipFill>
          <a:blip r:embed="rId3"/>
          <a:stretch>
            <a:fillRect/>
          </a:stretch>
        </p:blipFill>
        <p:spPr>
          <a:xfrm>
            <a:off x="580652" y="1794760"/>
            <a:ext cx="11278413" cy="3804391"/>
          </a:xfrm>
          <a:prstGeom prst="rect">
            <a:avLst/>
          </a:prstGeom>
        </p:spPr>
      </p:pic>
    </p:spTree>
    <p:extLst>
      <p:ext uri="{BB962C8B-B14F-4D97-AF65-F5344CB8AC3E}">
        <p14:creationId xmlns:p14="http://schemas.microsoft.com/office/powerpoint/2010/main" val="490621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p:nvPr/>
        </p:nvSpPr>
        <p:spPr>
          <a:xfrm>
            <a:off x="0" y="0"/>
            <a:ext cx="12192000" cy="6946900"/>
          </a:xfrm>
          <a:prstGeom prst="rect">
            <a:avLst/>
          </a:prstGeom>
          <a:solidFill>
            <a:srgbClr val="DDE9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lang="es-CO" sz="2400" b="0" i="0" u="none" dirty="0">
              <a:solidFill>
                <a:schemeClr val="dk1"/>
              </a:solidFill>
              <a:latin typeface="Calibri"/>
              <a:ea typeface="Calibri"/>
              <a:cs typeface="Calibri"/>
              <a:sym typeface="Calibri"/>
            </a:endParaRPr>
          </a:p>
        </p:txBody>
      </p:sp>
      <p:sp>
        <p:nvSpPr>
          <p:cNvPr id="8" name="Rectángulo 8"/>
          <p:cNvSpPr>
            <a:spLocks noChangeArrowheads="1"/>
          </p:cNvSpPr>
          <p:nvPr/>
        </p:nvSpPr>
        <p:spPr bwMode="auto">
          <a:xfrm>
            <a:off x="5286981" y="133611"/>
            <a:ext cx="2702256" cy="523220"/>
          </a:xfrm>
          <a:prstGeom prst="rect">
            <a:avLst/>
          </a:prstGeom>
          <a:noFill/>
          <a:ln>
            <a:noFill/>
          </a:ln>
        </p:spPr>
        <p:txBody>
          <a:bodyPr spcFirstLastPara="1" wrap="square" lIns="91425" tIns="45700" rIns="91425" bIns="45700" anchor="t" anchorCtr="0">
            <a:noAutofit/>
          </a:bodyPr>
          <a:lstStyle/>
          <a:p>
            <a:pPr>
              <a:buClr>
                <a:srgbClr val="3366CC"/>
              </a:buClr>
              <a:buSzPts val="1800"/>
            </a:pPr>
            <a:r>
              <a:rPr lang="es-CO" altLang="es-CO" sz="1100" b="1" dirty="0">
                <a:solidFill>
                  <a:srgbClr val="3366CC"/>
                </a:solidFill>
              </a:rPr>
              <a:t>Informe de Actividades</a:t>
            </a:r>
          </a:p>
        </p:txBody>
      </p:sp>
      <p:sp>
        <p:nvSpPr>
          <p:cNvPr id="9" name="Rectángulo 7"/>
          <p:cNvSpPr>
            <a:spLocks noChangeArrowheads="1"/>
          </p:cNvSpPr>
          <p:nvPr/>
        </p:nvSpPr>
        <p:spPr bwMode="auto">
          <a:xfrm>
            <a:off x="10459352" y="119543"/>
            <a:ext cx="1618037" cy="523220"/>
          </a:xfrm>
          <a:prstGeom prst="rect">
            <a:avLst/>
          </a:prstGeom>
          <a:noFill/>
          <a:ln>
            <a:noFill/>
          </a:ln>
        </p:spPr>
        <p:txBody>
          <a:bodyPr spcFirstLastPara="1" wrap="square" lIns="91425" tIns="45700" rIns="91425" bIns="45700" anchor="t" anchorCtr="0">
            <a:noAutofit/>
          </a:bodyPr>
          <a:lstStyle/>
          <a:p>
            <a:pPr algn="r">
              <a:buClr>
                <a:srgbClr val="3366CC"/>
              </a:buClr>
              <a:buSzPts val="1800"/>
            </a:pPr>
            <a:r>
              <a:rPr lang="es-CO" sz="1100" b="1" dirty="0">
                <a:solidFill>
                  <a:srgbClr val="3366CC"/>
                </a:solidFill>
              </a:rPr>
              <a:t>APC-Colombia</a:t>
            </a:r>
          </a:p>
        </p:txBody>
      </p:sp>
      <p:sp>
        <p:nvSpPr>
          <p:cNvPr id="2" name="CuadroTexto 1"/>
          <p:cNvSpPr txBox="1"/>
          <p:nvPr/>
        </p:nvSpPr>
        <p:spPr>
          <a:xfrm>
            <a:off x="114609" y="102840"/>
            <a:ext cx="2702257" cy="3693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Clr>
                <a:srgbClr val="3366CC"/>
              </a:buClr>
              <a:buSzPts val="1800"/>
              <a:buNone/>
              <a:defRPr sz="1800" b="1">
                <a:solidFill>
                  <a:srgbClr val="3366CC"/>
                </a:solidFill>
              </a:defRPr>
            </a:lvl1pPr>
          </a:lstStyle>
          <a:p>
            <a:r>
              <a:rPr lang="es-CO" altLang="es-CO" sz="1100" dirty="0"/>
              <a:t>Caja de Herramientas 2.0</a:t>
            </a:r>
          </a:p>
        </p:txBody>
      </p:sp>
      <p:sp>
        <p:nvSpPr>
          <p:cNvPr id="13" name="Google Shape;105;p3">
            <a:extLst>
              <a:ext uri="{FF2B5EF4-FFF2-40B4-BE49-F238E27FC236}">
                <a16:creationId xmlns:a16="http://schemas.microsoft.com/office/drawing/2014/main" id="{4A5AD573-7E71-4593-B686-69C4B991E08E}"/>
              </a:ext>
            </a:extLst>
          </p:cNvPr>
          <p:cNvSpPr txBox="1"/>
          <p:nvPr/>
        </p:nvSpPr>
        <p:spPr>
          <a:xfrm>
            <a:off x="114609" y="535460"/>
            <a:ext cx="9609177" cy="789484"/>
          </a:xfrm>
          <a:prstGeom prst="rect">
            <a:avLst/>
          </a:prstGeom>
          <a:noFill/>
          <a:ln>
            <a:noFill/>
          </a:ln>
        </p:spPr>
        <p:txBody>
          <a:bodyPr spcFirstLastPara="1" wrap="square" lIns="91425" tIns="45700" rIns="91425" bIns="45700" anchor="t" anchorCtr="0">
            <a:noAutofit/>
          </a:bodyPr>
          <a:lstStyle/>
          <a:p>
            <a:pPr eaLnBrk="1" hangingPunct="1">
              <a:buFont typeface="Arial" panose="020B0604020202020204" pitchFamily="34" charset="0"/>
              <a:buNone/>
            </a:pPr>
            <a:r>
              <a:rPr lang="es-ES" altLang="es-CO" sz="2000" b="1" dirty="0">
                <a:solidFill>
                  <a:schemeClr val="accent5">
                    <a:lumMod val="75000"/>
                  </a:schemeClr>
                </a:solidFill>
                <a:latin typeface="Arial" panose="020B0604020202020204" pitchFamily="34" charset="0"/>
                <a:cs typeface="Arial" panose="020B0604020202020204" pitchFamily="34" charset="0"/>
              </a:rPr>
              <a:t>5. RECURSOS</a:t>
            </a:r>
            <a:endParaRPr lang="es-CO" altLang="es-CO" sz="2000" b="1" dirty="0">
              <a:solidFill>
                <a:schemeClr val="accent5">
                  <a:lumMod val="75000"/>
                </a:schemeClr>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33D13983-4170-4CCF-BC6E-2E293C4CA135}"/>
              </a:ext>
            </a:extLst>
          </p:cNvPr>
          <p:cNvPicPr>
            <a:picLocks noChangeAspect="1"/>
          </p:cNvPicPr>
          <p:nvPr/>
        </p:nvPicPr>
        <p:blipFill>
          <a:blip r:embed="rId3"/>
          <a:stretch>
            <a:fillRect/>
          </a:stretch>
        </p:blipFill>
        <p:spPr>
          <a:xfrm>
            <a:off x="309489" y="1058680"/>
            <a:ext cx="11591779" cy="5696709"/>
          </a:xfrm>
          <a:prstGeom prst="rect">
            <a:avLst/>
          </a:prstGeom>
          <a:ln w="12700">
            <a:solidFill>
              <a:srgbClr val="002060"/>
            </a:solidFill>
          </a:ln>
        </p:spPr>
      </p:pic>
    </p:spTree>
    <p:extLst>
      <p:ext uri="{BB962C8B-B14F-4D97-AF65-F5344CB8AC3E}">
        <p14:creationId xmlns:p14="http://schemas.microsoft.com/office/powerpoint/2010/main" val="132870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p:nvPr/>
        </p:nvSpPr>
        <p:spPr>
          <a:xfrm>
            <a:off x="0" y="0"/>
            <a:ext cx="12192000" cy="6946900"/>
          </a:xfrm>
          <a:prstGeom prst="rect">
            <a:avLst/>
          </a:prstGeom>
          <a:solidFill>
            <a:srgbClr val="DDE9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lang="es-CO" sz="2400" b="0" i="0" u="none" dirty="0">
              <a:solidFill>
                <a:schemeClr val="dk1"/>
              </a:solidFill>
              <a:latin typeface="Calibri"/>
              <a:ea typeface="Calibri"/>
              <a:cs typeface="Calibri"/>
              <a:sym typeface="Calibri"/>
            </a:endParaRPr>
          </a:p>
        </p:txBody>
      </p:sp>
      <p:sp>
        <p:nvSpPr>
          <p:cNvPr id="8" name="Rectángulo 8"/>
          <p:cNvSpPr>
            <a:spLocks noChangeArrowheads="1"/>
          </p:cNvSpPr>
          <p:nvPr/>
        </p:nvSpPr>
        <p:spPr bwMode="auto">
          <a:xfrm>
            <a:off x="5286981" y="133611"/>
            <a:ext cx="2702256" cy="523220"/>
          </a:xfrm>
          <a:prstGeom prst="rect">
            <a:avLst/>
          </a:prstGeom>
          <a:noFill/>
          <a:ln>
            <a:noFill/>
          </a:ln>
        </p:spPr>
        <p:txBody>
          <a:bodyPr spcFirstLastPara="1" wrap="square" lIns="91425" tIns="45700" rIns="91425" bIns="45700" anchor="t" anchorCtr="0">
            <a:noAutofit/>
          </a:bodyPr>
          <a:lstStyle/>
          <a:p>
            <a:pPr>
              <a:buClr>
                <a:srgbClr val="3366CC"/>
              </a:buClr>
              <a:buSzPts val="1800"/>
            </a:pPr>
            <a:r>
              <a:rPr lang="es-CO" altLang="es-CO" sz="1100" b="1" dirty="0">
                <a:solidFill>
                  <a:srgbClr val="3366CC"/>
                </a:solidFill>
              </a:rPr>
              <a:t>Informe de Actividades</a:t>
            </a:r>
          </a:p>
        </p:txBody>
      </p:sp>
      <p:sp>
        <p:nvSpPr>
          <p:cNvPr id="9" name="Rectángulo 7"/>
          <p:cNvSpPr>
            <a:spLocks noChangeArrowheads="1"/>
          </p:cNvSpPr>
          <p:nvPr/>
        </p:nvSpPr>
        <p:spPr bwMode="auto">
          <a:xfrm>
            <a:off x="10459352" y="119543"/>
            <a:ext cx="1618037" cy="523220"/>
          </a:xfrm>
          <a:prstGeom prst="rect">
            <a:avLst/>
          </a:prstGeom>
          <a:noFill/>
          <a:ln>
            <a:noFill/>
          </a:ln>
        </p:spPr>
        <p:txBody>
          <a:bodyPr spcFirstLastPara="1" wrap="square" lIns="91425" tIns="45700" rIns="91425" bIns="45700" anchor="t" anchorCtr="0">
            <a:noAutofit/>
          </a:bodyPr>
          <a:lstStyle/>
          <a:p>
            <a:pPr algn="r">
              <a:buClr>
                <a:srgbClr val="3366CC"/>
              </a:buClr>
              <a:buSzPts val="1800"/>
            </a:pPr>
            <a:r>
              <a:rPr lang="es-CO" sz="1100" b="1" dirty="0">
                <a:solidFill>
                  <a:srgbClr val="3366CC"/>
                </a:solidFill>
              </a:rPr>
              <a:t>APC-Colombia</a:t>
            </a:r>
          </a:p>
        </p:txBody>
      </p:sp>
      <p:sp>
        <p:nvSpPr>
          <p:cNvPr id="2" name="CuadroTexto 1"/>
          <p:cNvSpPr txBox="1"/>
          <p:nvPr/>
        </p:nvSpPr>
        <p:spPr>
          <a:xfrm>
            <a:off x="114609" y="102840"/>
            <a:ext cx="2702257" cy="3693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Clr>
                <a:srgbClr val="3366CC"/>
              </a:buClr>
              <a:buSzPts val="1800"/>
              <a:buNone/>
              <a:defRPr sz="1800" b="1">
                <a:solidFill>
                  <a:srgbClr val="3366CC"/>
                </a:solidFill>
              </a:defRPr>
            </a:lvl1pPr>
          </a:lstStyle>
          <a:p>
            <a:r>
              <a:rPr lang="es-CO" altLang="es-CO" sz="1100" dirty="0"/>
              <a:t>Caja de Herramientas 2.0</a:t>
            </a:r>
          </a:p>
        </p:txBody>
      </p:sp>
      <p:sp>
        <p:nvSpPr>
          <p:cNvPr id="13" name="Google Shape;105;p3">
            <a:extLst>
              <a:ext uri="{FF2B5EF4-FFF2-40B4-BE49-F238E27FC236}">
                <a16:creationId xmlns:a16="http://schemas.microsoft.com/office/drawing/2014/main" id="{4A5AD573-7E71-4593-B686-69C4B991E08E}"/>
              </a:ext>
            </a:extLst>
          </p:cNvPr>
          <p:cNvSpPr txBox="1"/>
          <p:nvPr/>
        </p:nvSpPr>
        <p:spPr>
          <a:xfrm>
            <a:off x="450385" y="600906"/>
            <a:ext cx="9609177" cy="789484"/>
          </a:xfrm>
          <a:prstGeom prst="rect">
            <a:avLst/>
          </a:prstGeom>
          <a:noFill/>
          <a:ln>
            <a:noFill/>
          </a:ln>
        </p:spPr>
        <p:txBody>
          <a:bodyPr spcFirstLastPara="1" wrap="square" lIns="91425" tIns="45700" rIns="91425" bIns="45700" anchor="t" anchorCtr="0">
            <a:noAutofit/>
          </a:bodyPr>
          <a:lstStyle/>
          <a:p>
            <a:pPr eaLnBrk="1" hangingPunct="1">
              <a:buFont typeface="Arial" panose="020B0604020202020204" pitchFamily="34" charset="0"/>
              <a:buNone/>
            </a:pPr>
            <a:r>
              <a:rPr lang="es-ES" altLang="es-CO" sz="2000" b="1" dirty="0">
                <a:solidFill>
                  <a:schemeClr val="accent5">
                    <a:lumMod val="75000"/>
                  </a:schemeClr>
                </a:solidFill>
                <a:latin typeface="Arial" panose="020B0604020202020204" pitchFamily="34" charset="0"/>
                <a:cs typeface="Arial" panose="020B0604020202020204" pitchFamily="34" charset="0"/>
              </a:rPr>
              <a:t>6. RESULTADOS GENERALES</a:t>
            </a:r>
            <a:endParaRPr lang="es-CO" altLang="es-CO" sz="2000" b="1" dirty="0">
              <a:solidFill>
                <a:schemeClr val="accent5">
                  <a:lumMod val="75000"/>
                </a:schemeClr>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8BCB02CF-A383-4CF5-A9C0-DAFB7A1712DD}"/>
              </a:ext>
            </a:extLst>
          </p:cNvPr>
          <p:cNvPicPr>
            <a:picLocks noChangeAspect="1"/>
          </p:cNvPicPr>
          <p:nvPr/>
        </p:nvPicPr>
        <p:blipFill>
          <a:blip r:embed="rId3"/>
          <a:stretch>
            <a:fillRect/>
          </a:stretch>
        </p:blipFill>
        <p:spPr>
          <a:xfrm>
            <a:off x="492747" y="1124126"/>
            <a:ext cx="11365424" cy="2563611"/>
          </a:xfrm>
          <a:prstGeom prst="rect">
            <a:avLst/>
          </a:prstGeom>
        </p:spPr>
      </p:pic>
      <p:pic>
        <p:nvPicPr>
          <p:cNvPr id="6" name="Imagen 5">
            <a:extLst>
              <a:ext uri="{FF2B5EF4-FFF2-40B4-BE49-F238E27FC236}">
                <a16:creationId xmlns:a16="http://schemas.microsoft.com/office/drawing/2014/main" id="{C4572275-D6F6-4152-BE74-790DE856762B}"/>
              </a:ext>
            </a:extLst>
          </p:cNvPr>
          <p:cNvPicPr>
            <a:picLocks noChangeAspect="1"/>
          </p:cNvPicPr>
          <p:nvPr/>
        </p:nvPicPr>
        <p:blipFill>
          <a:blip r:embed="rId4"/>
          <a:stretch>
            <a:fillRect/>
          </a:stretch>
        </p:blipFill>
        <p:spPr>
          <a:xfrm>
            <a:off x="497049" y="3946974"/>
            <a:ext cx="11361122" cy="2740688"/>
          </a:xfrm>
          <a:prstGeom prst="rect">
            <a:avLst/>
          </a:prstGeom>
          <a:ln w="12700">
            <a:solidFill>
              <a:srgbClr val="002060"/>
            </a:solidFill>
          </a:ln>
        </p:spPr>
      </p:pic>
    </p:spTree>
    <p:extLst>
      <p:ext uri="{BB962C8B-B14F-4D97-AF65-F5344CB8AC3E}">
        <p14:creationId xmlns:p14="http://schemas.microsoft.com/office/powerpoint/2010/main" val="1812432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p:nvPr/>
        </p:nvSpPr>
        <p:spPr>
          <a:xfrm>
            <a:off x="-114611" y="0"/>
            <a:ext cx="12192000" cy="6946900"/>
          </a:xfrm>
          <a:prstGeom prst="rect">
            <a:avLst/>
          </a:prstGeom>
          <a:solidFill>
            <a:srgbClr val="DDE9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lang="es-CO" sz="2400" b="0" i="0" u="none" dirty="0">
              <a:solidFill>
                <a:schemeClr val="dk1"/>
              </a:solidFill>
              <a:latin typeface="Calibri"/>
              <a:ea typeface="Calibri"/>
              <a:cs typeface="Calibri"/>
              <a:sym typeface="Calibri"/>
            </a:endParaRPr>
          </a:p>
        </p:txBody>
      </p:sp>
      <p:sp>
        <p:nvSpPr>
          <p:cNvPr id="8" name="Rectángulo 8"/>
          <p:cNvSpPr>
            <a:spLocks noChangeArrowheads="1"/>
          </p:cNvSpPr>
          <p:nvPr/>
        </p:nvSpPr>
        <p:spPr bwMode="auto">
          <a:xfrm>
            <a:off x="5286981" y="133611"/>
            <a:ext cx="2702256" cy="523220"/>
          </a:xfrm>
          <a:prstGeom prst="rect">
            <a:avLst/>
          </a:prstGeom>
          <a:noFill/>
          <a:ln>
            <a:noFill/>
          </a:ln>
        </p:spPr>
        <p:txBody>
          <a:bodyPr spcFirstLastPara="1" wrap="square" lIns="91425" tIns="45700" rIns="91425" bIns="45700" anchor="t" anchorCtr="0">
            <a:noAutofit/>
          </a:bodyPr>
          <a:lstStyle/>
          <a:p>
            <a:pPr>
              <a:buClr>
                <a:srgbClr val="3366CC"/>
              </a:buClr>
              <a:buSzPts val="1800"/>
            </a:pPr>
            <a:r>
              <a:rPr lang="es-CO" altLang="es-CO" sz="1100" b="1" dirty="0">
                <a:solidFill>
                  <a:srgbClr val="3366CC"/>
                </a:solidFill>
              </a:rPr>
              <a:t>Informe de Actividades</a:t>
            </a:r>
          </a:p>
        </p:txBody>
      </p:sp>
      <p:sp>
        <p:nvSpPr>
          <p:cNvPr id="9" name="Rectángulo 7"/>
          <p:cNvSpPr>
            <a:spLocks noChangeArrowheads="1"/>
          </p:cNvSpPr>
          <p:nvPr/>
        </p:nvSpPr>
        <p:spPr bwMode="auto">
          <a:xfrm>
            <a:off x="10459352" y="119543"/>
            <a:ext cx="1618037" cy="523220"/>
          </a:xfrm>
          <a:prstGeom prst="rect">
            <a:avLst/>
          </a:prstGeom>
          <a:noFill/>
          <a:ln>
            <a:noFill/>
          </a:ln>
        </p:spPr>
        <p:txBody>
          <a:bodyPr spcFirstLastPara="1" wrap="square" lIns="91425" tIns="45700" rIns="91425" bIns="45700" anchor="t" anchorCtr="0">
            <a:noAutofit/>
          </a:bodyPr>
          <a:lstStyle/>
          <a:p>
            <a:pPr algn="r">
              <a:buClr>
                <a:srgbClr val="3366CC"/>
              </a:buClr>
              <a:buSzPts val="1800"/>
            </a:pPr>
            <a:r>
              <a:rPr lang="es-CO" sz="1100" b="1" dirty="0">
                <a:solidFill>
                  <a:srgbClr val="3366CC"/>
                </a:solidFill>
              </a:rPr>
              <a:t>APC-Colombia</a:t>
            </a:r>
          </a:p>
        </p:txBody>
      </p:sp>
      <p:sp>
        <p:nvSpPr>
          <p:cNvPr id="2" name="CuadroTexto 1"/>
          <p:cNvSpPr txBox="1"/>
          <p:nvPr/>
        </p:nvSpPr>
        <p:spPr>
          <a:xfrm>
            <a:off x="114609" y="102840"/>
            <a:ext cx="2702257" cy="3693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Clr>
                <a:srgbClr val="3366CC"/>
              </a:buClr>
              <a:buSzPts val="1800"/>
              <a:buNone/>
              <a:defRPr sz="1800" b="1">
                <a:solidFill>
                  <a:srgbClr val="3366CC"/>
                </a:solidFill>
              </a:defRPr>
            </a:lvl1pPr>
          </a:lstStyle>
          <a:p>
            <a:r>
              <a:rPr lang="es-CO" altLang="es-CO" sz="1100" dirty="0"/>
              <a:t>Caja de Herramientas 2.0</a:t>
            </a:r>
          </a:p>
        </p:txBody>
      </p:sp>
      <p:sp>
        <p:nvSpPr>
          <p:cNvPr id="13" name="Google Shape;105;p3">
            <a:extLst>
              <a:ext uri="{FF2B5EF4-FFF2-40B4-BE49-F238E27FC236}">
                <a16:creationId xmlns:a16="http://schemas.microsoft.com/office/drawing/2014/main" id="{4A5AD573-7E71-4593-B686-69C4B991E08E}"/>
              </a:ext>
            </a:extLst>
          </p:cNvPr>
          <p:cNvSpPr txBox="1"/>
          <p:nvPr/>
        </p:nvSpPr>
        <p:spPr>
          <a:xfrm>
            <a:off x="811570" y="1019012"/>
            <a:ext cx="7307065" cy="1803519"/>
          </a:xfrm>
          <a:prstGeom prst="rect">
            <a:avLst/>
          </a:prstGeom>
          <a:noFill/>
          <a:ln>
            <a:noFill/>
          </a:ln>
        </p:spPr>
        <p:txBody>
          <a:bodyPr spcFirstLastPara="1" wrap="square" lIns="91425" tIns="45700" rIns="91425" bIns="45700" anchor="t" anchorCtr="0">
            <a:noAutofit/>
          </a:bodyPr>
          <a:lstStyle/>
          <a:p>
            <a:pPr algn="ctr" eaLnBrk="1" hangingPunct="1">
              <a:buFont typeface="Arial" panose="020B0604020202020204" pitchFamily="34" charset="0"/>
              <a:buNone/>
            </a:pPr>
            <a:r>
              <a:rPr lang="es-CO" altLang="es-CO" sz="2400" dirty="0">
                <a:solidFill>
                  <a:srgbClr val="3366CC"/>
                </a:solidFill>
                <a:latin typeface="Arial" panose="020B0604020202020204" pitchFamily="34" charset="0"/>
                <a:cs typeface="Arial" panose="020B0604020202020204" pitchFamily="34" charset="0"/>
              </a:rPr>
              <a:t>El informe de actividades es un recurso de la caja de herramientas que permite alimentar varios requerimientos de información de la CSS; como también verificar el cumplimiento de los objetivos de las actividades realizadas en relación con las metas de cada proyecto.</a:t>
            </a:r>
          </a:p>
        </p:txBody>
      </p:sp>
      <p:sp>
        <p:nvSpPr>
          <p:cNvPr id="14" name="Google Shape;105;p3">
            <a:extLst>
              <a:ext uri="{FF2B5EF4-FFF2-40B4-BE49-F238E27FC236}">
                <a16:creationId xmlns:a16="http://schemas.microsoft.com/office/drawing/2014/main" id="{42B0C42C-2A00-4322-A8CD-7B1D5255369D}"/>
              </a:ext>
            </a:extLst>
          </p:cNvPr>
          <p:cNvSpPr txBox="1"/>
          <p:nvPr/>
        </p:nvSpPr>
        <p:spPr>
          <a:xfrm>
            <a:off x="262297" y="3812647"/>
            <a:ext cx="11161484" cy="2654258"/>
          </a:xfrm>
          <a:prstGeom prst="rect">
            <a:avLst/>
          </a:prstGeom>
          <a:noFill/>
          <a:ln>
            <a:noFill/>
          </a:ln>
        </p:spPr>
        <p:txBody>
          <a:bodyPr spcFirstLastPara="1" wrap="square" lIns="91425" tIns="45700" rIns="91425" bIns="45700" anchor="t" anchorCtr="0">
            <a:noAutofit/>
          </a:bodyPr>
          <a:lstStyle/>
          <a:p>
            <a:pPr algn="ctr" eaLnBrk="1" hangingPunct="1">
              <a:buFont typeface="Arial" panose="020B0604020202020204" pitchFamily="34" charset="0"/>
              <a:buNone/>
            </a:pPr>
            <a:r>
              <a:rPr lang="es-CO" altLang="es-CO" sz="2400" dirty="0">
                <a:solidFill>
                  <a:srgbClr val="3366CC"/>
                </a:solidFill>
                <a:latin typeface="Arial" panose="020B0604020202020204" pitchFamily="34" charset="0"/>
                <a:cs typeface="Arial" panose="020B0604020202020204" pitchFamily="34" charset="0"/>
              </a:rPr>
              <a:t>La información registrada es clave para el monitoreo del proyecto en su integralidad, así como para la aplicación del modelo de agregación de valor de la CSS, tanto en lo cualitativo como en lo cuantitativo</a:t>
            </a:r>
          </a:p>
          <a:p>
            <a:pPr algn="ctr" eaLnBrk="1" hangingPunct="1">
              <a:buFont typeface="Arial" panose="020B0604020202020204" pitchFamily="34" charset="0"/>
              <a:buNone/>
            </a:pPr>
            <a:endParaRPr lang="es-CO" altLang="es-CO" sz="2400" dirty="0">
              <a:solidFill>
                <a:srgbClr val="3366CC"/>
              </a:solidFill>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r>
              <a:rPr lang="es-CO" altLang="es-CO" sz="2400" dirty="0">
                <a:solidFill>
                  <a:srgbClr val="3366CC"/>
                </a:solidFill>
                <a:latin typeface="Arial" panose="020B0604020202020204" pitchFamily="34" charset="0"/>
                <a:cs typeface="Arial" panose="020B0604020202020204" pitchFamily="34" charset="0"/>
              </a:rPr>
              <a:t>Si los informes son diligenciados con calidad y completitud, serán insumos suficientes para dar cuenta de la cooperación técnica de cada iniciativa, en sus distintas etapas</a:t>
            </a:r>
          </a:p>
        </p:txBody>
      </p:sp>
      <p:pic>
        <p:nvPicPr>
          <p:cNvPr id="10" name="Imagen 9">
            <a:extLst>
              <a:ext uri="{FF2B5EF4-FFF2-40B4-BE49-F238E27FC236}">
                <a16:creationId xmlns:a16="http://schemas.microsoft.com/office/drawing/2014/main" id="{BE0AEDED-E181-4966-88E7-3F59E3961A6B}"/>
              </a:ext>
            </a:extLst>
          </p:cNvPr>
          <p:cNvPicPr>
            <a:picLocks noChangeAspect="1"/>
          </p:cNvPicPr>
          <p:nvPr/>
        </p:nvPicPr>
        <p:blipFill>
          <a:blip r:embed="rId3"/>
          <a:stretch>
            <a:fillRect/>
          </a:stretch>
        </p:blipFill>
        <p:spPr>
          <a:xfrm>
            <a:off x="8609428" y="955447"/>
            <a:ext cx="2814353" cy="2487621"/>
          </a:xfrm>
          <a:prstGeom prst="rect">
            <a:avLst/>
          </a:prstGeom>
        </p:spPr>
      </p:pic>
    </p:spTree>
    <p:extLst>
      <p:ext uri="{BB962C8B-B14F-4D97-AF65-F5344CB8AC3E}">
        <p14:creationId xmlns:p14="http://schemas.microsoft.com/office/powerpoint/2010/main" val="95562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p:nvPr/>
        </p:nvSpPr>
        <p:spPr>
          <a:xfrm>
            <a:off x="0" y="0"/>
            <a:ext cx="12192000" cy="6923659"/>
          </a:xfrm>
          <a:prstGeom prst="rect">
            <a:avLst/>
          </a:prstGeom>
          <a:solidFill>
            <a:srgbClr val="DDE9F9"/>
          </a:solidFill>
          <a:ln>
            <a:noFill/>
          </a:ln>
        </p:spPr>
        <p:txBody>
          <a:bodyPr spcFirstLastPara="1" wrap="square" lIns="91425" tIns="45700" rIns="91425" bIns="45700" anchor="ctr" anchorCtr="0">
            <a:noAutofit/>
          </a:bodyPr>
          <a:lstStyle/>
          <a:p>
            <a:pPr lvl="0"/>
            <a:endParaRPr sz="2400" b="0" i="0" u="none" dirty="0">
              <a:solidFill>
                <a:schemeClr val="dk1"/>
              </a:solidFill>
              <a:latin typeface="Calibri"/>
              <a:ea typeface="Calibri"/>
              <a:cs typeface="Calibri"/>
              <a:sym typeface="Calibri"/>
            </a:endParaRPr>
          </a:p>
        </p:txBody>
      </p:sp>
      <p:sp>
        <p:nvSpPr>
          <p:cNvPr id="13" name="CuadroTexto 12"/>
          <p:cNvSpPr txBox="1"/>
          <p:nvPr/>
        </p:nvSpPr>
        <p:spPr>
          <a:xfrm>
            <a:off x="2988585" y="523162"/>
            <a:ext cx="5341435" cy="105658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algn="ctr" eaLnBrk="1" hangingPunct="1">
              <a:buFont typeface="Arial" panose="020B0604020202020204" pitchFamily="34" charset="0"/>
              <a:buNone/>
              <a:defRPr sz="1800">
                <a:solidFill>
                  <a:srgbClr val="3366CC"/>
                </a:solidFill>
                <a:latin typeface="Arial" panose="020B0604020202020204" pitchFamily="34" charset="0"/>
                <a:cs typeface="Arial" panose="020B0604020202020204" pitchFamily="34" charset="0"/>
              </a:defRPr>
            </a:lvl1pPr>
          </a:lstStyle>
          <a:p>
            <a:r>
              <a:rPr lang="es-ES" dirty="0"/>
              <a:t>¡Somos sus aliados en la CSS!</a:t>
            </a:r>
          </a:p>
        </p:txBody>
      </p:sp>
      <p:pic>
        <p:nvPicPr>
          <p:cNvPr id="3" name="Imagen 2"/>
          <p:cNvPicPr>
            <a:picLocks noChangeAspect="1"/>
          </p:cNvPicPr>
          <p:nvPr/>
        </p:nvPicPr>
        <p:blipFill>
          <a:blip r:embed="rId3"/>
          <a:stretch>
            <a:fillRect/>
          </a:stretch>
        </p:blipFill>
        <p:spPr>
          <a:xfrm>
            <a:off x="1297402" y="1014517"/>
            <a:ext cx="4998074" cy="824632"/>
          </a:xfrm>
          <a:prstGeom prst="rect">
            <a:avLst/>
          </a:prstGeom>
        </p:spPr>
      </p:pic>
      <p:pic>
        <p:nvPicPr>
          <p:cNvPr id="5" name="Imagen 4"/>
          <p:cNvPicPr>
            <a:picLocks noChangeAspect="1"/>
          </p:cNvPicPr>
          <p:nvPr/>
        </p:nvPicPr>
        <p:blipFill>
          <a:blip r:embed="rId4"/>
          <a:stretch>
            <a:fillRect/>
          </a:stretch>
        </p:blipFill>
        <p:spPr>
          <a:xfrm>
            <a:off x="525227" y="1014517"/>
            <a:ext cx="810768" cy="827897"/>
          </a:xfrm>
          <a:prstGeom prst="rect">
            <a:avLst/>
          </a:prstGeom>
        </p:spPr>
      </p:pic>
      <p:pic>
        <p:nvPicPr>
          <p:cNvPr id="6" name="Imagen 5"/>
          <p:cNvPicPr>
            <a:picLocks noChangeAspect="1"/>
          </p:cNvPicPr>
          <p:nvPr/>
        </p:nvPicPr>
        <p:blipFill>
          <a:blip r:embed="rId5"/>
          <a:stretch>
            <a:fillRect/>
          </a:stretch>
        </p:blipFill>
        <p:spPr>
          <a:xfrm>
            <a:off x="1297403" y="2139384"/>
            <a:ext cx="4976894" cy="869252"/>
          </a:xfrm>
          <a:prstGeom prst="rect">
            <a:avLst/>
          </a:prstGeom>
        </p:spPr>
      </p:pic>
      <p:pic>
        <p:nvPicPr>
          <p:cNvPr id="7" name="Imagen 6"/>
          <p:cNvPicPr>
            <a:picLocks noChangeAspect="1"/>
          </p:cNvPicPr>
          <p:nvPr/>
        </p:nvPicPr>
        <p:blipFill>
          <a:blip r:embed="rId6"/>
          <a:stretch>
            <a:fillRect/>
          </a:stretch>
        </p:blipFill>
        <p:spPr>
          <a:xfrm>
            <a:off x="563819" y="2138219"/>
            <a:ext cx="733584" cy="863064"/>
          </a:xfrm>
          <a:prstGeom prst="rect">
            <a:avLst/>
          </a:prstGeom>
        </p:spPr>
      </p:pic>
      <p:pic>
        <p:nvPicPr>
          <p:cNvPr id="10" name="Imagen 9"/>
          <p:cNvPicPr>
            <a:picLocks noChangeAspect="1"/>
          </p:cNvPicPr>
          <p:nvPr/>
        </p:nvPicPr>
        <p:blipFill>
          <a:blip r:embed="rId7"/>
          <a:stretch>
            <a:fillRect/>
          </a:stretch>
        </p:blipFill>
        <p:spPr>
          <a:xfrm>
            <a:off x="563819" y="3297088"/>
            <a:ext cx="5725760" cy="1268484"/>
          </a:xfrm>
          <a:prstGeom prst="rect">
            <a:avLst/>
          </a:prstGeom>
        </p:spPr>
      </p:pic>
      <p:pic>
        <p:nvPicPr>
          <p:cNvPr id="12" name="Imagen 11"/>
          <p:cNvPicPr>
            <a:picLocks noChangeAspect="1"/>
          </p:cNvPicPr>
          <p:nvPr/>
        </p:nvPicPr>
        <p:blipFill>
          <a:blip r:embed="rId8"/>
          <a:stretch>
            <a:fillRect/>
          </a:stretch>
        </p:blipFill>
        <p:spPr>
          <a:xfrm>
            <a:off x="6982370" y="1075943"/>
            <a:ext cx="4336235" cy="2773097"/>
          </a:xfrm>
          <a:prstGeom prst="rect">
            <a:avLst/>
          </a:prstGeom>
        </p:spPr>
      </p:pic>
      <p:pic>
        <p:nvPicPr>
          <p:cNvPr id="14" name="Imagen 13"/>
          <p:cNvPicPr>
            <a:picLocks noChangeAspect="1"/>
          </p:cNvPicPr>
          <p:nvPr/>
        </p:nvPicPr>
        <p:blipFill>
          <a:blip r:embed="rId9"/>
          <a:stretch>
            <a:fillRect/>
          </a:stretch>
        </p:blipFill>
        <p:spPr>
          <a:xfrm>
            <a:off x="8174751" y="4096601"/>
            <a:ext cx="2093485" cy="2067371"/>
          </a:xfrm>
          <a:prstGeom prst="rect">
            <a:avLst/>
          </a:prstGeom>
        </p:spPr>
      </p:pic>
      <p:pic>
        <p:nvPicPr>
          <p:cNvPr id="15" name="Imagen 14"/>
          <p:cNvPicPr>
            <a:picLocks noChangeAspect="1"/>
          </p:cNvPicPr>
          <p:nvPr/>
        </p:nvPicPr>
        <p:blipFill>
          <a:blip r:embed="rId10"/>
          <a:stretch>
            <a:fillRect/>
          </a:stretch>
        </p:blipFill>
        <p:spPr>
          <a:xfrm>
            <a:off x="1678861" y="5077865"/>
            <a:ext cx="3495675" cy="1333500"/>
          </a:xfrm>
          <a:prstGeom prst="rect">
            <a:avLst/>
          </a:prstGeom>
        </p:spPr>
      </p:pic>
      <p:sp>
        <p:nvSpPr>
          <p:cNvPr id="16" name="Rectángulo 8">
            <a:extLst>
              <a:ext uri="{FF2B5EF4-FFF2-40B4-BE49-F238E27FC236}">
                <a16:creationId xmlns:a16="http://schemas.microsoft.com/office/drawing/2014/main" id="{DB2A1DF3-A348-4F7D-A15B-19A97C3D8741}"/>
              </a:ext>
            </a:extLst>
          </p:cNvPr>
          <p:cNvSpPr>
            <a:spLocks noChangeArrowheads="1"/>
          </p:cNvSpPr>
          <p:nvPr/>
        </p:nvSpPr>
        <p:spPr bwMode="auto">
          <a:xfrm>
            <a:off x="5337215" y="136454"/>
            <a:ext cx="2702256" cy="523220"/>
          </a:xfrm>
          <a:prstGeom prst="rect">
            <a:avLst/>
          </a:prstGeom>
          <a:noFill/>
          <a:ln>
            <a:noFill/>
          </a:ln>
        </p:spPr>
        <p:txBody>
          <a:bodyPr spcFirstLastPara="1" wrap="square" lIns="91425" tIns="45700" rIns="91425" bIns="45700" anchor="t" anchorCtr="0">
            <a:noAutofit/>
          </a:bodyPr>
          <a:lstStyle/>
          <a:p>
            <a:pPr>
              <a:buClr>
                <a:srgbClr val="3366CC"/>
              </a:buClr>
              <a:buSzPts val="1800"/>
            </a:pPr>
            <a:r>
              <a:rPr lang="es-CO" altLang="es-CO" sz="1100" b="1" dirty="0">
                <a:solidFill>
                  <a:srgbClr val="3366CC"/>
                </a:solidFill>
              </a:rPr>
              <a:t>Informe de Actividades</a:t>
            </a:r>
          </a:p>
        </p:txBody>
      </p:sp>
      <p:sp>
        <p:nvSpPr>
          <p:cNvPr id="17" name="Rectángulo 7">
            <a:extLst>
              <a:ext uri="{FF2B5EF4-FFF2-40B4-BE49-F238E27FC236}">
                <a16:creationId xmlns:a16="http://schemas.microsoft.com/office/drawing/2014/main" id="{D7A50AC3-00D2-46BD-9426-DE02830B7012}"/>
              </a:ext>
            </a:extLst>
          </p:cNvPr>
          <p:cNvSpPr>
            <a:spLocks noChangeArrowheads="1"/>
          </p:cNvSpPr>
          <p:nvPr/>
        </p:nvSpPr>
        <p:spPr bwMode="auto">
          <a:xfrm>
            <a:off x="10509586" y="122386"/>
            <a:ext cx="1618037" cy="523220"/>
          </a:xfrm>
          <a:prstGeom prst="rect">
            <a:avLst/>
          </a:prstGeom>
          <a:noFill/>
          <a:ln>
            <a:noFill/>
          </a:ln>
        </p:spPr>
        <p:txBody>
          <a:bodyPr spcFirstLastPara="1" wrap="square" lIns="91425" tIns="45700" rIns="91425" bIns="45700" anchor="t" anchorCtr="0">
            <a:noAutofit/>
          </a:bodyPr>
          <a:lstStyle/>
          <a:p>
            <a:pPr algn="r">
              <a:buClr>
                <a:srgbClr val="3366CC"/>
              </a:buClr>
              <a:buSzPts val="1800"/>
            </a:pPr>
            <a:r>
              <a:rPr lang="es-CO" sz="1100" b="1" dirty="0">
                <a:solidFill>
                  <a:srgbClr val="3366CC"/>
                </a:solidFill>
              </a:rPr>
              <a:t>APC-Colombia</a:t>
            </a:r>
          </a:p>
        </p:txBody>
      </p:sp>
      <p:sp>
        <p:nvSpPr>
          <p:cNvPr id="18" name="CuadroTexto 17">
            <a:extLst>
              <a:ext uri="{FF2B5EF4-FFF2-40B4-BE49-F238E27FC236}">
                <a16:creationId xmlns:a16="http://schemas.microsoft.com/office/drawing/2014/main" id="{65002667-8334-48DE-B56C-1EA25C5C9E60}"/>
              </a:ext>
            </a:extLst>
          </p:cNvPr>
          <p:cNvSpPr txBox="1"/>
          <p:nvPr/>
        </p:nvSpPr>
        <p:spPr>
          <a:xfrm>
            <a:off x="164843" y="105683"/>
            <a:ext cx="2702257" cy="3693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Clr>
                <a:srgbClr val="3366CC"/>
              </a:buClr>
              <a:buSzPts val="1800"/>
              <a:buNone/>
              <a:defRPr sz="1800" b="1">
                <a:solidFill>
                  <a:srgbClr val="3366CC"/>
                </a:solidFill>
              </a:defRPr>
            </a:lvl1pPr>
          </a:lstStyle>
          <a:p>
            <a:r>
              <a:rPr lang="es-CO" altLang="es-CO" sz="1100" dirty="0"/>
              <a:t>Caja de Herramientas 2.0</a:t>
            </a:r>
          </a:p>
        </p:txBody>
      </p:sp>
    </p:spTree>
    <p:extLst>
      <p:ext uri="{BB962C8B-B14F-4D97-AF65-F5344CB8AC3E}">
        <p14:creationId xmlns:p14="http://schemas.microsoft.com/office/powerpoint/2010/main" val="754530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p:nvPr/>
        </p:nvSpPr>
        <p:spPr>
          <a:xfrm>
            <a:off x="0" y="0"/>
            <a:ext cx="12192000" cy="6946900"/>
          </a:xfrm>
          <a:prstGeom prst="rect">
            <a:avLst/>
          </a:prstGeom>
          <a:solidFill>
            <a:srgbClr val="DDE9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lang="es-CO" sz="2400" b="0" i="0" u="none" dirty="0">
              <a:solidFill>
                <a:schemeClr val="dk1"/>
              </a:solidFill>
              <a:latin typeface="Calibri"/>
              <a:ea typeface="Calibri"/>
              <a:cs typeface="Calibri"/>
              <a:sym typeface="Calibri"/>
            </a:endParaRPr>
          </a:p>
        </p:txBody>
      </p:sp>
      <p:sp>
        <p:nvSpPr>
          <p:cNvPr id="8" name="Rectángulo 8"/>
          <p:cNvSpPr>
            <a:spLocks noChangeArrowheads="1"/>
          </p:cNvSpPr>
          <p:nvPr/>
        </p:nvSpPr>
        <p:spPr bwMode="auto">
          <a:xfrm>
            <a:off x="5286981" y="133611"/>
            <a:ext cx="2702256" cy="523220"/>
          </a:xfrm>
          <a:prstGeom prst="rect">
            <a:avLst/>
          </a:prstGeom>
          <a:noFill/>
          <a:ln>
            <a:noFill/>
          </a:ln>
        </p:spPr>
        <p:txBody>
          <a:bodyPr spcFirstLastPara="1" wrap="square" lIns="91425" tIns="45700" rIns="91425" bIns="45700" anchor="t" anchorCtr="0">
            <a:noAutofit/>
          </a:bodyPr>
          <a:lstStyle/>
          <a:p>
            <a:pPr>
              <a:buClr>
                <a:srgbClr val="3366CC"/>
              </a:buClr>
              <a:buSzPts val="1800"/>
            </a:pPr>
            <a:r>
              <a:rPr lang="es-CO" altLang="es-CO" sz="1100" b="1" dirty="0">
                <a:solidFill>
                  <a:srgbClr val="3366CC"/>
                </a:solidFill>
              </a:rPr>
              <a:t>Informe de Actividades</a:t>
            </a:r>
          </a:p>
        </p:txBody>
      </p:sp>
      <p:sp>
        <p:nvSpPr>
          <p:cNvPr id="9" name="Rectángulo 7"/>
          <p:cNvSpPr>
            <a:spLocks noChangeArrowheads="1"/>
          </p:cNvSpPr>
          <p:nvPr/>
        </p:nvSpPr>
        <p:spPr bwMode="auto">
          <a:xfrm>
            <a:off x="10459352" y="119543"/>
            <a:ext cx="1618037" cy="523220"/>
          </a:xfrm>
          <a:prstGeom prst="rect">
            <a:avLst/>
          </a:prstGeom>
          <a:noFill/>
          <a:ln>
            <a:noFill/>
          </a:ln>
        </p:spPr>
        <p:txBody>
          <a:bodyPr spcFirstLastPara="1" wrap="square" lIns="91425" tIns="45700" rIns="91425" bIns="45700" anchor="t" anchorCtr="0">
            <a:noAutofit/>
          </a:bodyPr>
          <a:lstStyle/>
          <a:p>
            <a:pPr algn="r">
              <a:buClr>
                <a:srgbClr val="3366CC"/>
              </a:buClr>
              <a:buSzPts val="1800"/>
            </a:pPr>
            <a:r>
              <a:rPr lang="es-CO" sz="1100" b="1" dirty="0">
                <a:solidFill>
                  <a:srgbClr val="3366CC"/>
                </a:solidFill>
              </a:rPr>
              <a:t>APC-Colombia</a:t>
            </a:r>
          </a:p>
        </p:txBody>
      </p:sp>
      <p:sp>
        <p:nvSpPr>
          <p:cNvPr id="2" name="CuadroTexto 1"/>
          <p:cNvSpPr txBox="1"/>
          <p:nvPr/>
        </p:nvSpPr>
        <p:spPr>
          <a:xfrm>
            <a:off x="114609" y="102840"/>
            <a:ext cx="2702257" cy="3693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Clr>
                <a:srgbClr val="3366CC"/>
              </a:buClr>
              <a:buSzPts val="1800"/>
              <a:buNone/>
              <a:defRPr sz="1800" b="1">
                <a:solidFill>
                  <a:srgbClr val="3366CC"/>
                </a:solidFill>
              </a:defRPr>
            </a:lvl1pPr>
          </a:lstStyle>
          <a:p>
            <a:r>
              <a:rPr lang="es-CO" altLang="es-CO" sz="1100" dirty="0"/>
              <a:t>Caja de Herramientas 2.0</a:t>
            </a:r>
          </a:p>
        </p:txBody>
      </p:sp>
      <p:sp>
        <p:nvSpPr>
          <p:cNvPr id="13" name="Google Shape;105;p3">
            <a:extLst>
              <a:ext uri="{FF2B5EF4-FFF2-40B4-BE49-F238E27FC236}">
                <a16:creationId xmlns:a16="http://schemas.microsoft.com/office/drawing/2014/main" id="{4A5AD573-7E71-4593-B686-69C4B991E08E}"/>
              </a:ext>
            </a:extLst>
          </p:cNvPr>
          <p:cNvSpPr txBox="1"/>
          <p:nvPr/>
        </p:nvSpPr>
        <p:spPr>
          <a:xfrm>
            <a:off x="682172" y="918962"/>
            <a:ext cx="11161485" cy="1803519"/>
          </a:xfrm>
          <a:prstGeom prst="rect">
            <a:avLst/>
          </a:prstGeom>
          <a:noFill/>
          <a:ln>
            <a:noFill/>
          </a:ln>
        </p:spPr>
        <p:txBody>
          <a:bodyPr spcFirstLastPara="1" wrap="square" lIns="91425" tIns="45700" rIns="91425" bIns="45700" anchor="t" anchorCtr="0">
            <a:noAutofit/>
          </a:bodyPr>
          <a:lstStyle/>
          <a:p>
            <a:pPr algn="ctr" eaLnBrk="1" hangingPunct="1">
              <a:buFont typeface="Arial" panose="020B0604020202020204" pitchFamily="34" charset="0"/>
              <a:buNone/>
            </a:pPr>
            <a:r>
              <a:rPr lang="es-CO" altLang="es-CO" sz="2800" dirty="0">
                <a:solidFill>
                  <a:srgbClr val="3366CC"/>
                </a:solidFill>
                <a:latin typeface="Arial" panose="020B0604020202020204" pitchFamily="34" charset="0"/>
                <a:cs typeface="Arial" panose="020B0604020202020204" pitchFamily="34" charset="0"/>
              </a:rPr>
              <a:t>El informe de actividades de la caja de herramientas de la CSS, permite realizar el seguimiento de las actividades programadas; como insumo fundamental del ciclo PHVA – Planear, Hacer, Verificar y Actuar</a:t>
            </a:r>
          </a:p>
        </p:txBody>
      </p:sp>
      <p:sp>
        <p:nvSpPr>
          <p:cNvPr id="14" name="Google Shape;105;p3">
            <a:extLst>
              <a:ext uri="{FF2B5EF4-FFF2-40B4-BE49-F238E27FC236}">
                <a16:creationId xmlns:a16="http://schemas.microsoft.com/office/drawing/2014/main" id="{42B0C42C-2A00-4322-A8CD-7B1D5255369D}"/>
              </a:ext>
            </a:extLst>
          </p:cNvPr>
          <p:cNvSpPr txBox="1"/>
          <p:nvPr/>
        </p:nvSpPr>
        <p:spPr>
          <a:xfrm>
            <a:off x="4429035" y="3399972"/>
            <a:ext cx="7211421" cy="2654258"/>
          </a:xfrm>
          <a:prstGeom prst="rect">
            <a:avLst/>
          </a:prstGeom>
          <a:noFill/>
          <a:ln>
            <a:noFill/>
          </a:ln>
        </p:spPr>
        <p:txBody>
          <a:bodyPr spcFirstLastPara="1" wrap="square" lIns="91425" tIns="45700" rIns="91425" bIns="45700" anchor="t" anchorCtr="0">
            <a:noAutofit/>
          </a:bodyPr>
          <a:lstStyle/>
          <a:p>
            <a:pPr algn="ctr" eaLnBrk="1" hangingPunct="1">
              <a:buFont typeface="Arial" panose="020B0604020202020204" pitchFamily="34" charset="0"/>
              <a:buNone/>
            </a:pPr>
            <a:r>
              <a:rPr lang="es-CO" altLang="es-CO" sz="2800" dirty="0">
                <a:solidFill>
                  <a:srgbClr val="3366CC"/>
                </a:solidFill>
                <a:latin typeface="Arial" panose="020B0604020202020204" pitchFamily="34" charset="0"/>
                <a:cs typeface="Arial" panose="020B0604020202020204" pitchFamily="34" charset="0"/>
              </a:rPr>
              <a:t>El informe de actividades está previsto para ser diligenciado por las entidades técnicas ejecutoras, con acompañamiento o complementariedad de APC Colombia.</a:t>
            </a:r>
          </a:p>
          <a:p>
            <a:pPr algn="ctr" eaLnBrk="1" hangingPunct="1">
              <a:buFont typeface="Arial" panose="020B0604020202020204" pitchFamily="34" charset="0"/>
              <a:buNone/>
            </a:pPr>
            <a:endParaRPr lang="es-CO" altLang="es-CO" sz="2800" dirty="0">
              <a:solidFill>
                <a:srgbClr val="3366CC"/>
              </a:solidFill>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r>
              <a:rPr lang="es-CO" altLang="es-CO" sz="2800" dirty="0">
                <a:solidFill>
                  <a:srgbClr val="3366CC"/>
                </a:solidFill>
                <a:latin typeface="Arial" panose="020B0604020202020204" pitchFamily="34" charset="0"/>
                <a:cs typeface="Arial" panose="020B0604020202020204" pitchFamily="34" charset="0"/>
              </a:rPr>
              <a:t>Está previsto en segmentos de información, así:</a:t>
            </a:r>
          </a:p>
        </p:txBody>
      </p:sp>
      <p:pic>
        <p:nvPicPr>
          <p:cNvPr id="15" name="Imagen 14">
            <a:extLst>
              <a:ext uri="{FF2B5EF4-FFF2-40B4-BE49-F238E27FC236}">
                <a16:creationId xmlns:a16="http://schemas.microsoft.com/office/drawing/2014/main" id="{5F376CBA-ED1E-44E0-83C5-36FF8EC34AAB}"/>
              </a:ext>
            </a:extLst>
          </p:cNvPr>
          <p:cNvPicPr>
            <a:picLocks noChangeAspect="1"/>
          </p:cNvPicPr>
          <p:nvPr/>
        </p:nvPicPr>
        <p:blipFill>
          <a:blip r:embed="rId3"/>
          <a:stretch>
            <a:fillRect/>
          </a:stretch>
        </p:blipFill>
        <p:spPr>
          <a:xfrm>
            <a:off x="851800" y="3428999"/>
            <a:ext cx="2978923" cy="29499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p:nvPr/>
        </p:nvSpPr>
        <p:spPr>
          <a:xfrm>
            <a:off x="0" y="0"/>
            <a:ext cx="12192000" cy="6946900"/>
          </a:xfrm>
          <a:prstGeom prst="rect">
            <a:avLst/>
          </a:prstGeom>
          <a:solidFill>
            <a:srgbClr val="DDE9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lang="es-CO" sz="2400" b="0" i="0" u="none" dirty="0">
              <a:solidFill>
                <a:schemeClr val="dk1"/>
              </a:solidFill>
              <a:latin typeface="Calibri"/>
              <a:ea typeface="Calibri"/>
              <a:cs typeface="Calibri"/>
              <a:sym typeface="Calibri"/>
            </a:endParaRPr>
          </a:p>
        </p:txBody>
      </p:sp>
      <p:sp>
        <p:nvSpPr>
          <p:cNvPr id="8" name="Rectángulo 8"/>
          <p:cNvSpPr>
            <a:spLocks noChangeArrowheads="1"/>
          </p:cNvSpPr>
          <p:nvPr/>
        </p:nvSpPr>
        <p:spPr bwMode="auto">
          <a:xfrm>
            <a:off x="5286981" y="133611"/>
            <a:ext cx="2702256" cy="523220"/>
          </a:xfrm>
          <a:prstGeom prst="rect">
            <a:avLst/>
          </a:prstGeom>
          <a:noFill/>
          <a:ln>
            <a:noFill/>
          </a:ln>
        </p:spPr>
        <p:txBody>
          <a:bodyPr spcFirstLastPara="1" wrap="square" lIns="91425" tIns="45700" rIns="91425" bIns="45700" anchor="t" anchorCtr="0">
            <a:noAutofit/>
          </a:bodyPr>
          <a:lstStyle/>
          <a:p>
            <a:pPr>
              <a:buClr>
                <a:srgbClr val="3366CC"/>
              </a:buClr>
              <a:buSzPts val="1800"/>
            </a:pPr>
            <a:r>
              <a:rPr lang="es-CO" altLang="es-CO" sz="1100" b="1" dirty="0">
                <a:solidFill>
                  <a:srgbClr val="3366CC"/>
                </a:solidFill>
              </a:rPr>
              <a:t>Informe de Actividades</a:t>
            </a:r>
          </a:p>
        </p:txBody>
      </p:sp>
      <p:sp>
        <p:nvSpPr>
          <p:cNvPr id="9" name="Rectángulo 7"/>
          <p:cNvSpPr>
            <a:spLocks noChangeArrowheads="1"/>
          </p:cNvSpPr>
          <p:nvPr/>
        </p:nvSpPr>
        <p:spPr bwMode="auto">
          <a:xfrm>
            <a:off x="10459352" y="119543"/>
            <a:ext cx="1618037" cy="523220"/>
          </a:xfrm>
          <a:prstGeom prst="rect">
            <a:avLst/>
          </a:prstGeom>
          <a:noFill/>
          <a:ln>
            <a:noFill/>
          </a:ln>
        </p:spPr>
        <p:txBody>
          <a:bodyPr spcFirstLastPara="1" wrap="square" lIns="91425" tIns="45700" rIns="91425" bIns="45700" anchor="t" anchorCtr="0">
            <a:noAutofit/>
          </a:bodyPr>
          <a:lstStyle/>
          <a:p>
            <a:pPr algn="r">
              <a:buClr>
                <a:srgbClr val="3366CC"/>
              </a:buClr>
              <a:buSzPts val="1800"/>
            </a:pPr>
            <a:r>
              <a:rPr lang="es-CO" sz="1100" b="1" dirty="0">
                <a:solidFill>
                  <a:srgbClr val="3366CC"/>
                </a:solidFill>
              </a:rPr>
              <a:t>APC-Colombia</a:t>
            </a:r>
          </a:p>
        </p:txBody>
      </p:sp>
      <p:sp>
        <p:nvSpPr>
          <p:cNvPr id="2" name="CuadroTexto 1"/>
          <p:cNvSpPr txBox="1"/>
          <p:nvPr/>
        </p:nvSpPr>
        <p:spPr>
          <a:xfrm>
            <a:off x="114609" y="102840"/>
            <a:ext cx="2702257" cy="3693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Clr>
                <a:srgbClr val="3366CC"/>
              </a:buClr>
              <a:buSzPts val="1800"/>
              <a:buNone/>
              <a:defRPr sz="1800" b="1">
                <a:solidFill>
                  <a:srgbClr val="3366CC"/>
                </a:solidFill>
              </a:defRPr>
            </a:lvl1pPr>
          </a:lstStyle>
          <a:p>
            <a:r>
              <a:rPr lang="es-CO" altLang="es-CO" sz="1100" dirty="0"/>
              <a:t>Caja de Herramientas 2.0</a:t>
            </a:r>
          </a:p>
        </p:txBody>
      </p:sp>
      <p:pic>
        <p:nvPicPr>
          <p:cNvPr id="5" name="Imagen 4">
            <a:extLst>
              <a:ext uri="{FF2B5EF4-FFF2-40B4-BE49-F238E27FC236}">
                <a16:creationId xmlns:a16="http://schemas.microsoft.com/office/drawing/2014/main" id="{112353D8-69F7-466C-BB37-661D9615EC58}"/>
              </a:ext>
            </a:extLst>
          </p:cNvPr>
          <p:cNvPicPr>
            <a:picLocks noChangeAspect="1"/>
          </p:cNvPicPr>
          <p:nvPr/>
        </p:nvPicPr>
        <p:blipFill>
          <a:blip r:embed="rId3"/>
          <a:stretch>
            <a:fillRect/>
          </a:stretch>
        </p:blipFill>
        <p:spPr>
          <a:xfrm>
            <a:off x="1817829" y="1248302"/>
            <a:ext cx="9816152" cy="2354275"/>
          </a:xfrm>
          <a:prstGeom prst="rect">
            <a:avLst/>
          </a:prstGeom>
        </p:spPr>
      </p:pic>
      <p:sp>
        <p:nvSpPr>
          <p:cNvPr id="13" name="Google Shape;105;p3">
            <a:extLst>
              <a:ext uri="{FF2B5EF4-FFF2-40B4-BE49-F238E27FC236}">
                <a16:creationId xmlns:a16="http://schemas.microsoft.com/office/drawing/2014/main" id="{4A5AD573-7E71-4593-B686-69C4B991E08E}"/>
              </a:ext>
            </a:extLst>
          </p:cNvPr>
          <p:cNvSpPr txBox="1"/>
          <p:nvPr/>
        </p:nvSpPr>
        <p:spPr>
          <a:xfrm>
            <a:off x="336831" y="605539"/>
            <a:ext cx="9609177" cy="789484"/>
          </a:xfrm>
          <a:prstGeom prst="rect">
            <a:avLst/>
          </a:prstGeom>
          <a:noFill/>
          <a:ln>
            <a:noFill/>
          </a:ln>
        </p:spPr>
        <p:txBody>
          <a:bodyPr spcFirstLastPara="1" wrap="square" lIns="91425" tIns="45700" rIns="91425" bIns="45700" anchor="t" anchorCtr="0">
            <a:noAutofit/>
          </a:bodyPr>
          <a:lstStyle/>
          <a:p>
            <a:pPr eaLnBrk="1" hangingPunct="1">
              <a:buFont typeface="Arial" panose="020B0604020202020204" pitchFamily="34" charset="0"/>
              <a:buNone/>
            </a:pPr>
            <a:r>
              <a:rPr lang="es-CO" altLang="es-CO" sz="2000" b="1" dirty="0">
                <a:solidFill>
                  <a:schemeClr val="accent5">
                    <a:lumMod val="75000"/>
                  </a:schemeClr>
                </a:solidFill>
                <a:latin typeface="Arial" panose="020B0604020202020204" pitchFamily="34" charset="0"/>
                <a:cs typeface="Arial" panose="020B0604020202020204" pitchFamily="34" charset="0"/>
              </a:rPr>
              <a:t>1. DATOS BASICOS</a:t>
            </a:r>
          </a:p>
        </p:txBody>
      </p:sp>
      <p:pic>
        <p:nvPicPr>
          <p:cNvPr id="3" name="Imagen 2">
            <a:extLst>
              <a:ext uri="{FF2B5EF4-FFF2-40B4-BE49-F238E27FC236}">
                <a16:creationId xmlns:a16="http://schemas.microsoft.com/office/drawing/2014/main" id="{CC7F5219-A084-4FFE-9769-B8350E6DFE7D}"/>
              </a:ext>
            </a:extLst>
          </p:cNvPr>
          <p:cNvPicPr>
            <a:picLocks noChangeAspect="1"/>
          </p:cNvPicPr>
          <p:nvPr/>
        </p:nvPicPr>
        <p:blipFill>
          <a:blip r:embed="rId4"/>
          <a:stretch>
            <a:fillRect/>
          </a:stretch>
        </p:blipFill>
        <p:spPr>
          <a:xfrm>
            <a:off x="1817829" y="3758698"/>
            <a:ext cx="9816152" cy="2810913"/>
          </a:xfrm>
          <a:prstGeom prst="rect">
            <a:avLst/>
          </a:prstGeom>
          <a:ln w="12700">
            <a:solidFill>
              <a:srgbClr val="002060"/>
            </a:solidFill>
          </a:ln>
        </p:spPr>
      </p:pic>
    </p:spTree>
    <p:extLst>
      <p:ext uri="{BB962C8B-B14F-4D97-AF65-F5344CB8AC3E}">
        <p14:creationId xmlns:p14="http://schemas.microsoft.com/office/powerpoint/2010/main" val="1660687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p:nvPr/>
        </p:nvSpPr>
        <p:spPr>
          <a:xfrm>
            <a:off x="0" y="0"/>
            <a:ext cx="12192000" cy="6946900"/>
          </a:xfrm>
          <a:prstGeom prst="rect">
            <a:avLst/>
          </a:prstGeom>
          <a:solidFill>
            <a:srgbClr val="DDE9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lang="es-CO" sz="2400" b="0" i="0" u="none" dirty="0">
              <a:solidFill>
                <a:schemeClr val="dk1"/>
              </a:solidFill>
              <a:latin typeface="Calibri"/>
              <a:ea typeface="Calibri"/>
              <a:cs typeface="Calibri"/>
              <a:sym typeface="Calibri"/>
            </a:endParaRPr>
          </a:p>
        </p:txBody>
      </p:sp>
      <p:sp>
        <p:nvSpPr>
          <p:cNvPr id="8" name="Rectángulo 8"/>
          <p:cNvSpPr>
            <a:spLocks noChangeArrowheads="1"/>
          </p:cNvSpPr>
          <p:nvPr/>
        </p:nvSpPr>
        <p:spPr bwMode="auto">
          <a:xfrm>
            <a:off x="5286981" y="133611"/>
            <a:ext cx="2702256" cy="523220"/>
          </a:xfrm>
          <a:prstGeom prst="rect">
            <a:avLst/>
          </a:prstGeom>
          <a:noFill/>
          <a:ln>
            <a:noFill/>
          </a:ln>
        </p:spPr>
        <p:txBody>
          <a:bodyPr spcFirstLastPara="1" wrap="square" lIns="91425" tIns="45700" rIns="91425" bIns="45700" anchor="t" anchorCtr="0">
            <a:noAutofit/>
          </a:bodyPr>
          <a:lstStyle/>
          <a:p>
            <a:pPr>
              <a:buClr>
                <a:srgbClr val="3366CC"/>
              </a:buClr>
              <a:buSzPts val="1800"/>
            </a:pPr>
            <a:r>
              <a:rPr lang="es-CO" altLang="es-CO" sz="1100" b="1" dirty="0">
                <a:solidFill>
                  <a:srgbClr val="3366CC"/>
                </a:solidFill>
              </a:rPr>
              <a:t>Informe de Actividades</a:t>
            </a:r>
          </a:p>
        </p:txBody>
      </p:sp>
      <p:sp>
        <p:nvSpPr>
          <p:cNvPr id="9" name="Rectángulo 7"/>
          <p:cNvSpPr>
            <a:spLocks noChangeArrowheads="1"/>
          </p:cNvSpPr>
          <p:nvPr/>
        </p:nvSpPr>
        <p:spPr bwMode="auto">
          <a:xfrm>
            <a:off x="10459352" y="119543"/>
            <a:ext cx="1618037" cy="523220"/>
          </a:xfrm>
          <a:prstGeom prst="rect">
            <a:avLst/>
          </a:prstGeom>
          <a:noFill/>
          <a:ln>
            <a:noFill/>
          </a:ln>
        </p:spPr>
        <p:txBody>
          <a:bodyPr spcFirstLastPara="1" wrap="square" lIns="91425" tIns="45700" rIns="91425" bIns="45700" anchor="t" anchorCtr="0">
            <a:noAutofit/>
          </a:bodyPr>
          <a:lstStyle/>
          <a:p>
            <a:pPr algn="r">
              <a:buClr>
                <a:srgbClr val="3366CC"/>
              </a:buClr>
              <a:buSzPts val="1800"/>
            </a:pPr>
            <a:r>
              <a:rPr lang="es-CO" sz="1100" b="1" dirty="0">
                <a:solidFill>
                  <a:srgbClr val="3366CC"/>
                </a:solidFill>
              </a:rPr>
              <a:t>APC-Colombia</a:t>
            </a:r>
          </a:p>
        </p:txBody>
      </p:sp>
      <p:sp>
        <p:nvSpPr>
          <p:cNvPr id="2" name="CuadroTexto 1"/>
          <p:cNvSpPr txBox="1"/>
          <p:nvPr/>
        </p:nvSpPr>
        <p:spPr>
          <a:xfrm>
            <a:off x="114609" y="102840"/>
            <a:ext cx="2702257" cy="3693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Clr>
                <a:srgbClr val="3366CC"/>
              </a:buClr>
              <a:buSzPts val="1800"/>
              <a:buNone/>
              <a:defRPr sz="1800" b="1">
                <a:solidFill>
                  <a:srgbClr val="3366CC"/>
                </a:solidFill>
              </a:defRPr>
            </a:lvl1pPr>
          </a:lstStyle>
          <a:p>
            <a:r>
              <a:rPr lang="es-CO" altLang="es-CO" sz="1100" dirty="0"/>
              <a:t>Caja de Herramientas 2.0</a:t>
            </a:r>
          </a:p>
        </p:txBody>
      </p:sp>
      <p:sp>
        <p:nvSpPr>
          <p:cNvPr id="13" name="Google Shape;105;p3">
            <a:extLst>
              <a:ext uri="{FF2B5EF4-FFF2-40B4-BE49-F238E27FC236}">
                <a16:creationId xmlns:a16="http://schemas.microsoft.com/office/drawing/2014/main" id="{4A5AD573-7E71-4593-B686-69C4B991E08E}"/>
              </a:ext>
            </a:extLst>
          </p:cNvPr>
          <p:cNvSpPr txBox="1"/>
          <p:nvPr/>
        </p:nvSpPr>
        <p:spPr>
          <a:xfrm>
            <a:off x="322763" y="831054"/>
            <a:ext cx="9609177" cy="789484"/>
          </a:xfrm>
          <a:prstGeom prst="rect">
            <a:avLst/>
          </a:prstGeom>
          <a:noFill/>
          <a:ln>
            <a:noFill/>
          </a:ln>
        </p:spPr>
        <p:txBody>
          <a:bodyPr spcFirstLastPara="1" wrap="square" lIns="91425" tIns="45700" rIns="91425" bIns="45700" anchor="t" anchorCtr="0">
            <a:noAutofit/>
          </a:bodyPr>
          <a:lstStyle/>
          <a:p>
            <a:pPr eaLnBrk="1" hangingPunct="1">
              <a:buFont typeface="Arial" panose="020B0604020202020204" pitchFamily="34" charset="0"/>
              <a:buNone/>
            </a:pPr>
            <a:r>
              <a:rPr lang="es-CO" altLang="es-CO" sz="2000" b="1" dirty="0">
                <a:solidFill>
                  <a:schemeClr val="accent5">
                    <a:lumMod val="75000"/>
                  </a:schemeClr>
                </a:solidFill>
                <a:latin typeface="Arial" panose="020B0604020202020204" pitchFamily="34" charset="0"/>
                <a:cs typeface="Arial" panose="020B0604020202020204" pitchFamily="34" charset="0"/>
              </a:rPr>
              <a:t>2. GENERALIDADES</a:t>
            </a:r>
          </a:p>
        </p:txBody>
      </p:sp>
      <p:pic>
        <p:nvPicPr>
          <p:cNvPr id="6" name="Imagen 5">
            <a:extLst>
              <a:ext uri="{FF2B5EF4-FFF2-40B4-BE49-F238E27FC236}">
                <a16:creationId xmlns:a16="http://schemas.microsoft.com/office/drawing/2014/main" id="{4B5CA730-8279-4DA5-A490-B4B34F3FDB80}"/>
              </a:ext>
            </a:extLst>
          </p:cNvPr>
          <p:cNvPicPr>
            <a:picLocks noChangeAspect="1"/>
          </p:cNvPicPr>
          <p:nvPr/>
        </p:nvPicPr>
        <p:blipFill>
          <a:blip r:embed="rId3"/>
          <a:stretch>
            <a:fillRect/>
          </a:stretch>
        </p:blipFill>
        <p:spPr>
          <a:xfrm>
            <a:off x="694006" y="1794761"/>
            <a:ext cx="10803987" cy="4457700"/>
          </a:xfrm>
          <a:prstGeom prst="rect">
            <a:avLst/>
          </a:prstGeom>
        </p:spPr>
      </p:pic>
    </p:spTree>
    <p:extLst>
      <p:ext uri="{BB962C8B-B14F-4D97-AF65-F5344CB8AC3E}">
        <p14:creationId xmlns:p14="http://schemas.microsoft.com/office/powerpoint/2010/main" val="3772159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p:nvPr/>
        </p:nvSpPr>
        <p:spPr>
          <a:xfrm>
            <a:off x="0" y="0"/>
            <a:ext cx="12192000" cy="6946900"/>
          </a:xfrm>
          <a:prstGeom prst="rect">
            <a:avLst/>
          </a:prstGeom>
          <a:solidFill>
            <a:srgbClr val="DDE9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lang="es-CO" sz="2400" b="0" i="0" u="none" dirty="0">
              <a:solidFill>
                <a:schemeClr val="dk1"/>
              </a:solidFill>
              <a:latin typeface="Calibri"/>
              <a:ea typeface="Calibri"/>
              <a:cs typeface="Calibri"/>
              <a:sym typeface="Calibri"/>
            </a:endParaRPr>
          </a:p>
        </p:txBody>
      </p:sp>
      <p:sp>
        <p:nvSpPr>
          <p:cNvPr id="8" name="Rectángulo 8"/>
          <p:cNvSpPr>
            <a:spLocks noChangeArrowheads="1"/>
          </p:cNvSpPr>
          <p:nvPr/>
        </p:nvSpPr>
        <p:spPr bwMode="auto">
          <a:xfrm>
            <a:off x="5286981" y="133611"/>
            <a:ext cx="2702256" cy="523220"/>
          </a:xfrm>
          <a:prstGeom prst="rect">
            <a:avLst/>
          </a:prstGeom>
          <a:noFill/>
          <a:ln>
            <a:noFill/>
          </a:ln>
        </p:spPr>
        <p:txBody>
          <a:bodyPr spcFirstLastPara="1" wrap="square" lIns="91425" tIns="45700" rIns="91425" bIns="45700" anchor="t" anchorCtr="0">
            <a:noAutofit/>
          </a:bodyPr>
          <a:lstStyle/>
          <a:p>
            <a:pPr>
              <a:buClr>
                <a:srgbClr val="3366CC"/>
              </a:buClr>
              <a:buSzPts val="1800"/>
            </a:pPr>
            <a:r>
              <a:rPr lang="es-CO" altLang="es-CO" sz="1100" b="1" dirty="0">
                <a:solidFill>
                  <a:srgbClr val="3366CC"/>
                </a:solidFill>
              </a:rPr>
              <a:t>Informe de Actividades</a:t>
            </a:r>
          </a:p>
        </p:txBody>
      </p:sp>
      <p:sp>
        <p:nvSpPr>
          <p:cNvPr id="9" name="Rectángulo 7"/>
          <p:cNvSpPr>
            <a:spLocks noChangeArrowheads="1"/>
          </p:cNvSpPr>
          <p:nvPr/>
        </p:nvSpPr>
        <p:spPr bwMode="auto">
          <a:xfrm>
            <a:off x="10459352" y="119543"/>
            <a:ext cx="1618037" cy="523220"/>
          </a:xfrm>
          <a:prstGeom prst="rect">
            <a:avLst/>
          </a:prstGeom>
          <a:noFill/>
          <a:ln>
            <a:noFill/>
          </a:ln>
        </p:spPr>
        <p:txBody>
          <a:bodyPr spcFirstLastPara="1" wrap="square" lIns="91425" tIns="45700" rIns="91425" bIns="45700" anchor="t" anchorCtr="0">
            <a:noAutofit/>
          </a:bodyPr>
          <a:lstStyle/>
          <a:p>
            <a:pPr algn="r">
              <a:buClr>
                <a:srgbClr val="3366CC"/>
              </a:buClr>
              <a:buSzPts val="1800"/>
            </a:pPr>
            <a:r>
              <a:rPr lang="es-CO" sz="1100" b="1" dirty="0">
                <a:solidFill>
                  <a:srgbClr val="3366CC"/>
                </a:solidFill>
              </a:rPr>
              <a:t>APC-Colombia</a:t>
            </a:r>
          </a:p>
        </p:txBody>
      </p:sp>
      <p:sp>
        <p:nvSpPr>
          <p:cNvPr id="2" name="CuadroTexto 1"/>
          <p:cNvSpPr txBox="1"/>
          <p:nvPr/>
        </p:nvSpPr>
        <p:spPr>
          <a:xfrm>
            <a:off x="114609" y="102840"/>
            <a:ext cx="2702257" cy="3693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Clr>
                <a:srgbClr val="3366CC"/>
              </a:buClr>
              <a:buSzPts val="1800"/>
              <a:buNone/>
              <a:defRPr sz="1800" b="1">
                <a:solidFill>
                  <a:srgbClr val="3366CC"/>
                </a:solidFill>
              </a:defRPr>
            </a:lvl1pPr>
          </a:lstStyle>
          <a:p>
            <a:r>
              <a:rPr lang="es-CO" altLang="es-CO" sz="1100" dirty="0"/>
              <a:t>Caja de Herramientas 2.0</a:t>
            </a:r>
          </a:p>
        </p:txBody>
      </p:sp>
      <p:sp>
        <p:nvSpPr>
          <p:cNvPr id="13" name="Google Shape;105;p3">
            <a:extLst>
              <a:ext uri="{FF2B5EF4-FFF2-40B4-BE49-F238E27FC236}">
                <a16:creationId xmlns:a16="http://schemas.microsoft.com/office/drawing/2014/main" id="{4A5AD573-7E71-4593-B686-69C4B991E08E}"/>
              </a:ext>
            </a:extLst>
          </p:cNvPr>
          <p:cNvSpPr txBox="1"/>
          <p:nvPr/>
        </p:nvSpPr>
        <p:spPr>
          <a:xfrm>
            <a:off x="322763" y="831054"/>
            <a:ext cx="9609177" cy="789484"/>
          </a:xfrm>
          <a:prstGeom prst="rect">
            <a:avLst/>
          </a:prstGeom>
          <a:noFill/>
          <a:ln>
            <a:noFill/>
          </a:ln>
        </p:spPr>
        <p:txBody>
          <a:bodyPr spcFirstLastPara="1" wrap="square" lIns="91425" tIns="45700" rIns="91425" bIns="45700" anchor="t" anchorCtr="0">
            <a:noAutofit/>
          </a:bodyPr>
          <a:lstStyle/>
          <a:p>
            <a:pPr eaLnBrk="1" hangingPunct="1">
              <a:buFont typeface="Arial" panose="020B0604020202020204" pitchFamily="34" charset="0"/>
              <a:buNone/>
            </a:pPr>
            <a:r>
              <a:rPr lang="es-CO" altLang="es-CO" sz="2000" b="1" dirty="0">
                <a:solidFill>
                  <a:schemeClr val="accent5">
                    <a:lumMod val="75000"/>
                  </a:schemeClr>
                </a:solidFill>
                <a:latin typeface="Arial" panose="020B0604020202020204" pitchFamily="34" charset="0"/>
                <a:cs typeface="Arial" panose="020B0604020202020204" pitchFamily="34" charset="0"/>
              </a:rPr>
              <a:t>2. GENERALIDADES</a:t>
            </a:r>
          </a:p>
        </p:txBody>
      </p:sp>
      <p:pic>
        <p:nvPicPr>
          <p:cNvPr id="3" name="Imagen 2">
            <a:extLst>
              <a:ext uri="{FF2B5EF4-FFF2-40B4-BE49-F238E27FC236}">
                <a16:creationId xmlns:a16="http://schemas.microsoft.com/office/drawing/2014/main" id="{DFDE6679-E655-4976-95A0-E39B2728B8DB}"/>
              </a:ext>
            </a:extLst>
          </p:cNvPr>
          <p:cNvPicPr>
            <a:picLocks noChangeAspect="1"/>
          </p:cNvPicPr>
          <p:nvPr/>
        </p:nvPicPr>
        <p:blipFill>
          <a:blip r:embed="rId3"/>
          <a:stretch>
            <a:fillRect/>
          </a:stretch>
        </p:blipFill>
        <p:spPr>
          <a:xfrm>
            <a:off x="1163809" y="1473817"/>
            <a:ext cx="9851194" cy="5086350"/>
          </a:xfrm>
          <a:prstGeom prst="rect">
            <a:avLst/>
          </a:prstGeom>
          <a:ln w="12700">
            <a:solidFill>
              <a:srgbClr val="002060"/>
            </a:solidFill>
          </a:ln>
        </p:spPr>
      </p:pic>
    </p:spTree>
    <p:extLst>
      <p:ext uri="{BB962C8B-B14F-4D97-AF65-F5344CB8AC3E}">
        <p14:creationId xmlns:p14="http://schemas.microsoft.com/office/powerpoint/2010/main" val="3459808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p:nvPr/>
        </p:nvSpPr>
        <p:spPr>
          <a:xfrm>
            <a:off x="0" y="0"/>
            <a:ext cx="12192000" cy="6946900"/>
          </a:xfrm>
          <a:prstGeom prst="rect">
            <a:avLst/>
          </a:prstGeom>
          <a:solidFill>
            <a:srgbClr val="DDE9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lang="es-CO" sz="2400" b="0" i="0" u="none" dirty="0">
              <a:solidFill>
                <a:schemeClr val="dk1"/>
              </a:solidFill>
              <a:latin typeface="Calibri"/>
              <a:ea typeface="Calibri"/>
              <a:cs typeface="Calibri"/>
              <a:sym typeface="Calibri"/>
            </a:endParaRPr>
          </a:p>
        </p:txBody>
      </p:sp>
      <p:sp>
        <p:nvSpPr>
          <p:cNvPr id="8" name="Rectángulo 8"/>
          <p:cNvSpPr>
            <a:spLocks noChangeArrowheads="1"/>
          </p:cNvSpPr>
          <p:nvPr/>
        </p:nvSpPr>
        <p:spPr bwMode="auto">
          <a:xfrm>
            <a:off x="5286981" y="133611"/>
            <a:ext cx="2702256" cy="523220"/>
          </a:xfrm>
          <a:prstGeom prst="rect">
            <a:avLst/>
          </a:prstGeom>
          <a:noFill/>
          <a:ln>
            <a:noFill/>
          </a:ln>
        </p:spPr>
        <p:txBody>
          <a:bodyPr spcFirstLastPara="1" wrap="square" lIns="91425" tIns="45700" rIns="91425" bIns="45700" anchor="t" anchorCtr="0">
            <a:noAutofit/>
          </a:bodyPr>
          <a:lstStyle/>
          <a:p>
            <a:pPr>
              <a:buClr>
                <a:srgbClr val="3366CC"/>
              </a:buClr>
              <a:buSzPts val="1800"/>
            </a:pPr>
            <a:r>
              <a:rPr lang="es-CO" altLang="es-CO" sz="1100" b="1" dirty="0">
                <a:solidFill>
                  <a:srgbClr val="3366CC"/>
                </a:solidFill>
              </a:rPr>
              <a:t>Informe de Actividades</a:t>
            </a:r>
          </a:p>
        </p:txBody>
      </p:sp>
      <p:sp>
        <p:nvSpPr>
          <p:cNvPr id="9" name="Rectángulo 7"/>
          <p:cNvSpPr>
            <a:spLocks noChangeArrowheads="1"/>
          </p:cNvSpPr>
          <p:nvPr/>
        </p:nvSpPr>
        <p:spPr bwMode="auto">
          <a:xfrm>
            <a:off x="10459352" y="119543"/>
            <a:ext cx="1618037" cy="523220"/>
          </a:xfrm>
          <a:prstGeom prst="rect">
            <a:avLst/>
          </a:prstGeom>
          <a:noFill/>
          <a:ln>
            <a:noFill/>
          </a:ln>
        </p:spPr>
        <p:txBody>
          <a:bodyPr spcFirstLastPara="1" wrap="square" lIns="91425" tIns="45700" rIns="91425" bIns="45700" anchor="t" anchorCtr="0">
            <a:noAutofit/>
          </a:bodyPr>
          <a:lstStyle/>
          <a:p>
            <a:pPr algn="r">
              <a:buClr>
                <a:srgbClr val="3366CC"/>
              </a:buClr>
              <a:buSzPts val="1800"/>
            </a:pPr>
            <a:r>
              <a:rPr lang="es-CO" sz="1100" b="1" dirty="0">
                <a:solidFill>
                  <a:srgbClr val="3366CC"/>
                </a:solidFill>
              </a:rPr>
              <a:t>APC-Colombia</a:t>
            </a:r>
          </a:p>
        </p:txBody>
      </p:sp>
      <p:sp>
        <p:nvSpPr>
          <p:cNvPr id="2" name="CuadroTexto 1"/>
          <p:cNvSpPr txBox="1"/>
          <p:nvPr/>
        </p:nvSpPr>
        <p:spPr>
          <a:xfrm>
            <a:off x="114609" y="102840"/>
            <a:ext cx="2702257" cy="3693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Clr>
                <a:srgbClr val="3366CC"/>
              </a:buClr>
              <a:buSzPts val="1800"/>
              <a:buNone/>
              <a:defRPr sz="1800" b="1">
                <a:solidFill>
                  <a:srgbClr val="3366CC"/>
                </a:solidFill>
              </a:defRPr>
            </a:lvl1pPr>
          </a:lstStyle>
          <a:p>
            <a:r>
              <a:rPr lang="es-CO" altLang="es-CO" sz="1100" dirty="0"/>
              <a:t>Caja de Herramientas 2.0</a:t>
            </a:r>
          </a:p>
        </p:txBody>
      </p:sp>
      <p:sp>
        <p:nvSpPr>
          <p:cNvPr id="13" name="Google Shape;105;p3">
            <a:extLst>
              <a:ext uri="{FF2B5EF4-FFF2-40B4-BE49-F238E27FC236}">
                <a16:creationId xmlns:a16="http://schemas.microsoft.com/office/drawing/2014/main" id="{4A5AD573-7E71-4593-B686-69C4B991E08E}"/>
              </a:ext>
            </a:extLst>
          </p:cNvPr>
          <p:cNvSpPr txBox="1"/>
          <p:nvPr/>
        </p:nvSpPr>
        <p:spPr>
          <a:xfrm>
            <a:off x="322763" y="831054"/>
            <a:ext cx="9609177" cy="789484"/>
          </a:xfrm>
          <a:prstGeom prst="rect">
            <a:avLst/>
          </a:prstGeom>
          <a:noFill/>
          <a:ln>
            <a:noFill/>
          </a:ln>
        </p:spPr>
        <p:txBody>
          <a:bodyPr spcFirstLastPara="1" wrap="square" lIns="91425" tIns="45700" rIns="91425" bIns="45700" anchor="t" anchorCtr="0">
            <a:noAutofit/>
          </a:bodyPr>
          <a:lstStyle/>
          <a:p>
            <a:pPr eaLnBrk="1" hangingPunct="1">
              <a:buFont typeface="Arial" panose="020B0604020202020204" pitchFamily="34" charset="0"/>
              <a:buNone/>
            </a:pPr>
            <a:r>
              <a:rPr lang="es-CO" altLang="es-CO" sz="2000" b="1" dirty="0">
                <a:solidFill>
                  <a:schemeClr val="accent5">
                    <a:lumMod val="75000"/>
                  </a:schemeClr>
                </a:solidFill>
                <a:latin typeface="Arial" panose="020B0604020202020204" pitchFamily="34" charset="0"/>
                <a:cs typeface="Arial" panose="020B0604020202020204" pitchFamily="34" charset="0"/>
              </a:rPr>
              <a:t>2. GENERALIDADES</a:t>
            </a:r>
          </a:p>
        </p:txBody>
      </p:sp>
      <p:pic>
        <p:nvPicPr>
          <p:cNvPr id="5" name="Imagen 4">
            <a:extLst>
              <a:ext uri="{FF2B5EF4-FFF2-40B4-BE49-F238E27FC236}">
                <a16:creationId xmlns:a16="http://schemas.microsoft.com/office/drawing/2014/main" id="{F48EA5E5-B568-406E-B894-1936DE4989D4}"/>
              </a:ext>
            </a:extLst>
          </p:cNvPr>
          <p:cNvPicPr>
            <a:picLocks noChangeAspect="1"/>
          </p:cNvPicPr>
          <p:nvPr/>
        </p:nvPicPr>
        <p:blipFill>
          <a:blip r:embed="rId3"/>
          <a:stretch>
            <a:fillRect/>
          </a:stretch>
        </p:blipFill>
        <p:spPr>
          <a:xfrm>
            <a:off x="1262283" y="1794761"/>
            <a:ext cx="10429338" cy="4060434"/>
          </a:xfrm>
          <a:prstGeom prst="rect">
            <a:avLst/>
          </a:prstGeom>
          <a:ln w="12700">
            <a:solidFill>
              <a:srgbClr val="002060"/>
            </a:solidFill>
          </a:ln>
        </p:spPr>
      </p:pic>
    </p:spTree>
    <p:extLst>
      <p:ext uri="{BB962C8B-B14F-4D97-AF65-F5344CB8AC3E}">
        <p14:creationId xmlns:p14="http://schemas.microsoft.com/office/powerpoint/2010/main" val="2871012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p:nvPr/>
        </p:nvSpPr>
        <p:spPr>
          <a:xfrm>
            <a:off x="0" y="0"/>
            <a:ext cx="12192000" cy="6946900"/>
          </a:xfrm>
          <a:prstGeom prst="rect">
            <a:avLst/>
          </a:prstGeom>
          <a:solidFill>
            <a:srgbClr val="DDE9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lang="es-CO" sz="2400" b="0" i="0" u="none" dirty="0">
              <a:solidFill>
                <a:schemeClr val="dk1"/>
              </a:solidFill>
              <a:latin typeface="Calibri"/>
              <a:ea typeface="Calibri"/>
              <a:cs typeface="Calibri"/>
              <a:sym typeface="Calibri"/>
            </a:endParaRPr>
          </a:p>
        </p:txBody>
      </p:sp>
      <p:sp>
        <p:nvSpPr>
          <p:cNvPr id="8" name="Rectángulo 8"/>
          <p:cNvSpPr>
            <a:spLocks noChangeArrowheads="1"/>
          </p:cNvSpPr>
          <p:nvPr/>
        </p:nvSpPr>
        <p:spPr bwMode="auto">
          <a:xfrm>
            <a:off x="5286981" y="133611"/>
            <a:ext cx="2702256" cy="523220"/>
          </a:xfrm>
          <a:prstGeom prst="rect">
            <a:avLst/>
          </a:prstGeom>
          <a:noFill/>
          <a:ln>
            <a:noFill/>
          </a:ln>
        </p:spPr>
        <p:txBody>
          <a:bodyPr spcFirstLastPara="1" wrap="square" lIns="91425" tIns="45700" rIns="91425" bIns="45700" anchor="t" anchorCtr="0">
            <a:noAutofit/>
          </a:bodyPr>
          <a:lstStyle/>
          <a:p>
            <a:pPr>
              <a:buClr>
                <a:srgbClr val="3366CC"/>
              </a:buClr>
              <a:buSzPts val="1800"/>
            </a:pPr>
            <a:r>
              <a:rPr lang="es-CO" altLang="es-CO" sz="1100" b="1" dirty="0">
                <a:solidFill>
                  <a:srgbClr val="3366CC"/>
                </a:solidFill>
              </a:rPr>
              <a:t>Informe de Actividades</a:t>
            </a:r>
          </a:p>
        </p:txBody>
      </p:sp>
      <p:sp>
        <p:nvSpPr>
          <p:cNvPr id="9" name="Rectángulo 7"/>
          <p:cNvSpPr>
            <a:spLocks noChangeArrowheads="1"/>
          </p:cNvSpPr>
          <p:nvPr/>
        </p:nvSpPr>
        <p:spPr bwMode="auto">
          <a:xfrm>
            <a:off x="10459352" y="119543"/>
            <a:ext cx="1618037" cy="523220"/>
          </a:xfrm>
          <a:prstGeom prst="rect">
            <a:avLst/>
          </a:prstGeom>
          <a:noFill/>
          <a:ln>
            <a:noFill/>
          </a:ln>
        </p:spPr>
        <p:txBody>
          <a:bodyPr spcFirstLastPara="1" wrap="square" lIns="91425" tIns="45700" rIns="91425" bIns="45700" anchor="t" anchorCtr="0">
            <a:noAutofit/>
          </a:bodyPr>
          <a:lstStyle/>
          <a:p>
            <a:pPr algn="r">
              <a:buClr>
                <a:srgbClr val="3366CC"/>
              </a:buClr>
              <a:buSzPts val="1800"/>
            </a:pPr>
            <a:r>
              <a:rPr lang="es-CO" sz="1100" b="1" dirty="0">
                <a:solidFill>
                  <a:srgbClr val="3366CC"/>
                </a:solidFill>
              </a:rPr>
              <a:t>APC-Colombia</a:t>
            </a:r>
          </a:p>
        </p:txBody>
      </p:sp>
      <p:sp>
        <p:nvSpPr>
          <p:cNvPr id="2" name="CuadroTexto 1"/>
          <p:cNvSpPr txBox="1"/>
          <p:nvPr/>
        </p:nvSpPr>
        <p:spPr>
          <a:xfrm>
            <a:off x="114609" y="102840"/>
            <a:ext cx="2702257" cy="3693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Clr>
                <a:srgbClr val="3366CC"/>
              </a:buClr>
              <a:buSzPts val="1800"/>
              <a:buNone/>
              <a:defRPr sz="1800" b="1">
                <a:solidFill>
                  <a:srgbClr val="3366CC"/>
                </a:solidFill>
              </a:defRPr>
            </a:lvl1pPr>
          </a:lstStyle>
          <a:p>
            <a:r>
              <a:rPr lang="es-CO" altLang="es-CO" sz="1100" dirty="0"/>
              <a:t>Caja de Herramientas 2.0</a:t>
            </a:r>
          </a:p>
        </p:txBody>
      </p:sp>
      <p:sp>
        <p:nvSpPr>
          <p:cNvPr id="13" name="Google Shape;105;p3">
            <a:extLst>
              <a:ext uri="{FF2B5EF4-FFF2-40B4-BE49-F238E27FC236}">
                <a16:creationId xmlns:a16="http://schemas.microsoft.com/office/drawing/2014/main" id="{4A5AD573-7E71-4593-B686-69C4B991E08E}"/>
              </a:ext>
            </a:extLst>
          </p:cNvPr>
          <p:cNvSpPr txBox="1"/>
          <p:nvPr/>
        </p:nvSpPr>
        <p:spPr>
          <a:xfrm>
            <a:off x="322763" y="831054"/>
            <a:ext cx="9609177" cy="789484"/>
          </a:xfrm>
          <a:prstGeom prst="rect">
            <a:avLst/>
          </a:prstGeom>
          <a:noFill/>
          <a:ln>
            <a:noFill/>
          </a:ln>
        </p:spPr>
        <p:txBody>
          <a:bodyPr spcFirstLastPara="1" wrap="square" lIns="91425" tIns="45700" rIns="91425" bIns="45700" anchor="t" anchorCtr="0">
            <a:noAutofit/>
          </a:bodyPr>
          <a:lstStyle/>
          <a:p>
            <a:pPr eaLnBrk="1" hangingPunct="1">
              <a:buFont typeface="Arial" panose="020B0604020202020204" pitchFamily="34" charset="0"/>
              <a:buNone/>
            </a:pPr>
            <a:r>
              <a:rPr lang="es-CO" altLang="es-CO" sz="2000" b="1" dirty="0">
                <a:solidFill>
                  <a:schemeClr val="accent5">
                    <a:lumMod val="75000"/>
                  </a:schemeClr>
                </a:solidFill>
                <a:latin typeface="Arial" panose="020B0604020202020204" pitchFamily="34" charset="0"/>
                <a:cs typeface="Arial" panose="020B0604020202020204" pitchFamily="34" charset="0"/>
              </a:rPr>
              <a:t>3. CARACTERIZACION DE LA POBLACION</a:t>
            </a:r>
          </a:p>
        </p:txBody>
      </p:sp>
      <p:pic>
        <p:nvPicPr>
          <p:cNvPr id="4" name="Imagen 3">
            <a:extLst>
              <a:ext uri="{FF2B5EF4-FFF2-40B4-BE49-F238E27FC236}">
                <a16:creationId xmlns:a16="http://schemas.microsoft.com/office/drawing/2014/main" id="{48F20830-081A-4C9E-8852-8945A5EB684D}"/>
              </a:ext>
            </a:extLst>
          </p:cNvPr>
          <p:cNvPicPr>
            <a:picLocks noChangeAspect="1"/>
          </p:cNvPicPr>
          <p:nvPr/>
        </p:nvPicPr>
        <p:blipFill>
          <a:blip r:embed="rId3"/>
          <a:stretch>
            <a:fillRect/>
          </a:stretch>
        </p:blipFill>
        <p:spPr>
          <a:xfrm>
            <a:off x="322763" y="1794761"/>
            <a:ext cx="11684353" cy="3823189"/>
          </a:xfrm>
          <a:prstGeom prst="rect">
            <a:avLst/>
          </a:prstGeom>
        </p:spPr>
      </p:pic>
    </p:spTree>
    <p:extLst>
      <p:ext uri="{BB962C8B-B14F-4D97-AF65-F5344CB8AC3E}">
        <p14:creationId xmlns:p14="http://schemas.microsoft.com/office/powerpoint/2010/main" val="1217242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p:nvPr/>
        </p:nvSpPr>
        <p:spPr>
          <a:xfrm>
            <a:off x="0" y="0"/>
            <a:ext cx="12192000" cy="6946900"/>
          </a:xfrm>
          <a:prstGeom prst="rect">
            <a:avLst/>
          </a:prstGeom>
          <a:solidFill>
            <a:srgbClr val="DDE9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lang="es-CO" sz="2400" b="0" i="0" u="none" dirty="0">
              <a:solidFill>
                <a:schemeClr val="dk1"/>
              </a:solidFill>
              <a:latin typeface="Calibri"/>
              <a:ea typeface="Calibri"/>
              <a:cs typeface="Calibri"/>
              <a:sym typeface="Calibri"/>
            </a:endParaRPr>
          </a:p>
        </p:txBody>
      </p:sp>
      <p:sp>
        <p:nvSpPr>
          <p:cNvPr id="8" name="Rectángulo 8"/>
          <p:cNvSpPr>
            <a:spLocks noChangeArrowheads="1"/>
          </p:cNvSpPr>
          <p:nvPr/>
        </p:nvSpPr>
        <p:spPr bwMode="auto">
          <a:xfrm>
            <a:off x="5286981" y="133611"/>
            <a:ext cx="2702256" cy="523220"/>
          </a:xfrm>
          <a:prstGeom prst="rect">
            <a:avLst/>
          </a:prstGeom>
          <a:noFill/>
          <a:ln>
            <a:noFill/>
          </a:ln>
        </p:spPr>
        <p:txBody>
          <a:bodyPr spcFirstLastPara="1" wrap="square" lIns="91425" tIns="45700" rIns="91425" bIns="45700" anchor="t" anchorCtr="0">
            <a:noAutofit/>
          </a:bodyPr>
          <a:lstStyle/>
          <a:p>
            <a:pPr>
              <a:buClr>
                <a:srgbClr val="3366CC"/>
              </a:buClr>
              <a:buSzPts val="1800"/>
            </a:pPr>
            <a:r>
              <a:rPr lang="es-CO" altLang="es-CO" sz="1100" b="1" dirty="0">
                <a:solidFill>
                  <a:srgbClr val="3366CC"/>
                </a:solidFill>
              </a:rPr>
              <a:t>Informe de Actividades</a:t>
            </a:r>
          </a:p>
        </p:txBody>
      </p:sp>
      <p:sp>
        <p:nvSpPr>
          <p:cNvPr id="9" name="Rectángulo 7"/>
          <p:cNvSpPr>
            <a:spLocks noChangeArrowheads="1"/>
          </p:cNvSpPr>
          <p:nvPr/>
        </p:nvSpPr>
        <p:spPr bwMode="auto">
          <a:xfrm>
            <a:off x="10459352" y="119543"/>
            <a:ext cx="1618037" cy="523220"/>
          </a:xfrm>
          <a:prstGeom prst="rect">
            <a:avLst/>
          </a:prstGeom>
          <a:noFill/>
          <a:ln>
            <a:noFill/>
          </a:ln>
        </p:spPr>
        <p:txBody>
          <a:bodyPr spcFirstLastPara="1" wrap="square" lIns="91425" tIns="45700" rIns="91425" bIns="45700" anchor="t" anchorCtr="0">
            <a:noAutofit/>
          </a:bodyPr>
          <a:lstStyle/>
          <a:p>
            <a:pPr algn="r">
              <a:buClr>
                <a:srgbClr val="3366CC"/>
              </a:buClr>
              <a:buSzPts val="1800"/>
            </a:pPr>
            <a:r>
              <a:rPr lang="es-CO" sz="1100" b="1" dirty="0">
                <a:solidFill>
                  <a:srgbClr val="3366CC"/>
                </a:solidFill>
              </a:rPr>
              <a:t>APC-Colombia</a:t>
            </a:r>
          </a:p>
        </p:txBody>
      </p:sp>
      <p:sp>
        <p:nvSpPr>
          <p:cNvPr id="2" name="CuadroTexto 1"/>
          <p:cNvSpPr txBox="1"/>
          <p:nvPr/>
        </p:nvSpPr>
        <p:spPr>
          <a:xfrm>
            <a:off x="114609" y="102840"/>
            <a:ext cx="2702257" cy="3693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Clr>
                <a:srgbClr val="3366CC"/>
              </a:buClr>
              <a:buSzPts val="1800"/>
              <a:buNone/>
              <a:defRPr sz="1800" b="1">
                <a:solidFill>
                  <a:srgbClr val="3366CC"/>
                </a:solidFill>
              </a:defRPr>
            </a:lvl1pPr>
          </a:lstStyle>
          <a:p>
            <a:r>
              <a:rPr lang="es-CO" altLang="es-CO" sz="1100" dirty="0"/>
              <a:t>Caja de Herramientas 2.0</a:t>
            </a:r>
          </a:p>
        </p:txBody>
      </p:sp>
      <p:sp>
        <p:nvSpPr>
          <p:cNvPr id="13" name="Google Shape;105;p3">
            <a:extLst>
              <a:ext uri="{FF2B5EF4-FFF2-40B4-BE49-F238E27FC236}">
                <a16:creationId xmlns:a16="http://schemas.microsoft.com/office/drawing/2014/main" id="{4A5AD573-7E71-4593-B686-69C4B991E08E}"/>
              </a:ext>
            </a:extLst>
          </p:cNvPr>
          <p:cNvSpPr txBox="1"/>
          <p:nvPr/>
        </p:nvSpPr>
        <p:spPr>
          <a:xfrm>
            <a:off x="322763" y="831054"/>
            <a:ext cx="9609177" cy="789484"/>
          </a:xfrm>
          <a:prstGeom prst="rect">
            <a:avLst/>
          </a:prstGeom>
          <a:noFill/>
          <a:ln>
            <a:noFill/>
          </a:ln>
        </p:spPr>
        <p:txBody>
          <a:bodyPr spcFirstLastPara="1" wrap="square" lIns="91425" tIns="45700" rIns="91425" bIns="45700" anchor="t" anchorCtr="0">
            <a:noAutofit/>
          </a:bodyPr>
          <a:lstStyle/>
          <a:p>
            <a:pPr eaLnBrk="1" hangingPunct="1">
              <a:buFont typeface="Arial" panose="020B0604020202020204" pitchFamily="34" charset="0"/>
              <a:buNone/>
            </a:pPr>
            <a:r>
              <a:rPr lang="es-CO" altLang="es-CO" sz="2000" b="1" dirty="0">
                <a:solidFill>
                  <a:schemeClr val="accent5">
                    <a:lumMod val="75000"/>
                  </a:schemeClr>
                </a:solidFill>
                <a:latin typeface="Arial" panose="020B0604020202020204" pitchFamily="34" charset="0"/>
                <a:cs typeface="Arial" panose="020B0604020202020204" pitchFamily="34" charset="0"/>
              </a:rPr>
              <a:t>3. CARACTERIZACION DE LA POBLACION</a:t>
            </a:r>
          </a:p>
        </p:txBody>
      </p:sp>
      <p:pic>
        <p:nvPicPr>
          <p:cNvPr id="7" name="Imagen 6">
            <a:extLst>
              <a:ext uri="{FF2B5EF4-FFF2-40B4-BE49-F238E27FC236}">
                <a16:creationId xmlns:a16="http://schemas.microsoft.com/office/drawing/2014/main" id="{54C53F68-4CEE-4692-8C32-D2DFCE444102}"/>
              </a:ext>
            </a:extLst>
          </p:cNvPr>
          <p:cNvPicPr>
            <a:picLocks noChangeAspect="1"/>
          </p:cNvPicPr>
          <p:nvPr/>
        </p:nvPicPr>
        <p:blipFill>
          <a:blip r:embed="rId3"/>
          <a:stretch>
            <a:fillRect/>
          </a:stretch>
        </p:blipFill>
        <p:spPr>
          <a:xfrm>
            <a:off x="752475" y="1794761"/>
            <a:ext cx="10687050" cy="4562475"/>
          </a:xfrm>
          <a:prstGeom prst="rect">
            <a:avLst/>
          </a:prstGeom>
          <a:ln w="12700">
            <a:solidFill>
              <a:srgbClr val="002060"/>
            </a:solidFill>
          </a:ln>
        </p:spPr>
      </p:pic>
    </p:spTree>
    <p:extLst>
      <p:ext uri="{BB962C8B-B14F-4D97-AF65-F5344CB8AC3E}">
        <p14:creationId xmlns:p14="http://schemas.microsoft.com/office/powerpoint/2010/main" val="692169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p:nvPr/>
        </p:nvSpPr>
        <p:spPr>
          <a:xfrm>
            <a:off x="0" y="0"/>
            <a:ext cx="12192000" cy="6946900"/>
          </a:xfrm>
          <a:prstGeom prst="rect">
            <a:avLst/>
          </a:prstGeom>
          <a:solidFill>
            <a:srgbClr val="DDE9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lang="es-CO" sz="2400" b="0" i="0" u="none" dirty="0">
              <a:solidFill>
                <a:schemeClr val="dk1"/>
              </a:solidFill>
              <a:latin typeface="Calibri"/>
              <a:ea typeface="Calibri"/>
              <a:cs typeface="Calibri"/>
              <a:sym typeface="Calibri"/>
            </a:endParaRPr>
          </a:p>
        </p:txBody>
      </p:sp>
      <p:sp>
        <p:nvSpPr>
          <p:cNvPr id="8" name="Rectángulo 8"/>
          <p:cNvSpPr>
            <a:spLocks noChangeArrowheads="1"/>
          </p:cNvSpPr>
          <p:nvPr/>
        </p:nvSpPr>
        <p:spPr bwMode="auto">
          <a:xfrm>
            <a:off x="5286981" y="133611"/>
            <a:ext cx="2702256" cy="523220"/>
          </a:xfrm>
          <a:prstGeom prst="rect">
            <a:avLst/>
          </a:prstGeom>
          <a:noFill/>
          <a:ln>
            <a:noFill/>
          </a:ln>
        </p:spPr>
        <p:txBody>
          <a:bodyPr spcFirstLastPara="1" wrap="square" lIns="91425" tIns="45700" rIns="91425" bIns="45700" anchor="t" anchorCtr="0">
            <a:noAutofit/>
          </a:bodyPr>
          <a:lstStyle/>
          <a:p>
            <a:pPr>
              <a:buClr>
                <a:srgbClr val="3366CC"/>
              </a:buClr>
              <a:buSzPts val="1800"/>
            </a:pPr>
            <a:r>
              <a:rPr lang="es-CO" altLang="es-CO" sz="1100" b="1" dirty="0">
                <a:solidFill>
                  <a:srgbClr val="3366CC"/>
                </a:solidFill>
              </a:rPr>
              <a:t>Informe de Actividades</a:t>
            </a:r>
          </a:p>
        </p:txBody>
      </p:sp>
      <p:sp>
        <p:nvSpPr>
          <p:cNvPr id="9" name="Rectángulo 7"/>
          <p:cNvSpPr>
            <a:spLocks noChangeArrowheads="1"/>
          </p:cNvSpPr>
          <p:nvPr/>
        </p:nvSpPr>
        <p:spPr bwMode="auto">
          <a:xfrm>
            <a:off x="10459352" y="119543"/>
            <a:ext cx="1618037" cy="523220"/>
          </a:xfrm>
          <a:prstGeom prst="rect">
            <a:avLst/>
          </a:prstGeom>
          <a:noFill/>
          <a:ln>
            <a:noFill/>
          </a:ln>
        </p:spPr>
        <p:txBody>
          <a:bodyPr spcFirstLastPara="1" wrap="square" lIns="91425" tIns="45700" rIns="91425" bIns="45700" anchor="t" anchorCtr="0">
            <a:noAutofit/>
          </a:bodyPr>
          <a:lstStyle/>
          <a:p>
            <a:pPr algn="r">
              <a:buClr>
                <a:srgbClr val="3366CC"/>
              </a:buClr>
              <a:buSzPts val="1800"/>
            </a:pPr>
            <a:r>
              <a:rPr lang="es-CO" sz="1100" b="1" dirty="0">
                <a:solidFill>
                  <a:srgbClr val="3366CC"/>
                </a:solidFill>
              </a:rPr>
              <a:t>APC-Colombia</a:t>
            </a:r>
          </a:p>
        </p:txBody>
      </p:sp>
      <p:sp>
        <p:nvSpPr>
          <p:cNvPr id="2" name="CuadroTexto 1"/>
          <p:cNvSpPr txBox="1"/>
          <p:nvPr/>
        </p:nvSpPr>
        <p:spPr>
          <a:xfrm>
            <a:off x="114609" y="102840"/>
            <a:ext cx="2702257" cy="3693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Clr>
                <a:srgbClr val="3366CC"/>
              </a:buClr>
              <a:buSzPts val="1800"/>
              <a:buNone/>
              <a:defRPr sz="1800" b="1">
                <a:solidFill>
                  <a:srgbClr val="3366CC"/>
                </a:solidFill>
              </a:defRPr>
            </a:lvl1pPr>
          </a:lstStyle>
          <a:p>
            <a:r>
              <a:rPr lang="es-CO" altLang="es-CO" sz="1100" dirty="0"/>
              <a:t>Caja de Herramientas 2.0</a:t>
            </a:r>
          </a:p>
        </p:txBody>
      </p:sp>
      <p:sp>
        <p:nvSpPr>
          <p:cNvPr id="13" name="Google Shape;105;p3">
            <a:extLst>
              <a:ext uri="{FF2B5EF4-FFF2-40B4-BE49-F238E27FC236}">
                <a16:creationId xmlns:a16="http://schemas.microsoft.com/office/drawing/2014/main" id="{4A5AD573-7E71-4593-B686-69C4B991E08E}"/>
              </a:ext>
            </a:extLst>
          </p:cNvPr>
          <p:cNvSpPr txBox="1"/>
          <p:nvPr/>
        </p:nvSpPr>
        <p:spPr>
          <a:xfrm>
            <a:off x="322763" y="831054"/>
            <a:ext cx="9609177" cy="789484"/>
          </a:xfrm>
          <a:prstGeom prst="rect">
            <a:avLst/>
          </a:prstGeom>
          <a:noFill/>
          <a:ln>
            <a:noFill/>
          </a:ln>
        </p:spPr>
        <p:txBody>
          <a:bodyPr spcFirstLastPara="1" wrap="square" lIns="91425" tIns="45700" rIns="91425" bIns="45700" anchor="t" anchorCtr="0">
            <a:noAutofit/>
          </a:bodyPr>
          <a:lstStyle/>
          <a:p>
            <a:pPr eaLnBrk="1" hangingPunct="1">
              <a:buFont typeface="Arial" panose="020B0604020202020204" pitchFamily="34" charset="0"/>
              <a:buNone/>
            </a:pPr>
            <a:r>
              <a:rPr lang="es-CO" altLang="es-CO" sz="2000" b="1" dirty="0">
                <a:solidFill>
                  <a:schemeClr val="accent5">
                    <a:lumMod val="75000"/>
                  </a:schemeClr>
                </a:solidFill>
                <a:latin typeface="Arial" panose="020B0604020202020204" pitchFamily="34" charset="0"/>
                <a:cs typeface="Arial" panose="020B0604020202020204" pitchFamily="34" charset="0"/>
              </a:rPr>
              <a:t>3. CARACTERIZACION DE LA POBLACION</a:t>
            </a:r>
          </a:p>
        </p:txBody>
      </p:sp>
      <p:pic>
        <p:nvPicPr>
          <p:cNvPr id="6" name="Imagen 5">
            <a:extLst>
              <a:ext uri="{FF2B5EF4-FFF2-40B4-BE49-F238E27FC236}">
                <a16:creationId xmlns:a16="http://schemas.microsoft.com/office/drawing/2014/main" id="{6CABFEDC-C000-4065-8769-C0A51F987478}"/>
              </a:ext>
            </a:extLst>
          </p:cNvPr>
          <p:cNvPicPr>
            <a:picLocks noChangeAspect="1"/>
          </p:cNvPicPr>
          <p:nvPr/>
        </p:nvPicPr>
        <p:blipFill>
          <a:blip r:embed="rId3"/>
          <a:stretch>
            <a:fillRect/>
          </a:stretch>
        </p:blipFill>
        <p:spPr>
          <a:xfrm>
            <a:off x="752475" y="1620538"/>
            <a:ext cx="10687050" cy="4600575"/>
          </a:xfrm>
          <a:prstGeom prst="rect">
            <a:avLst/>
          </a:prstGeom>
          <a:ln w="12700">
            <a:solidFill>
              <a:srgbClr val="002060"/>
            </a:solidFill>
          </a:ln>
        </p:spPr>
      </p:pic>
    </p:spTree>
    <p:extLst>
      <p:ext uri="{BB962C8B-B14F-4D97-AF65-F5344CB8AC3E}">
        <p14:creationId xmlns:p14="http://schemas.microsoft.com/office/powerpoint/2010/main" val="682327424"/>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389</Words>
  <Application>Microsoft Macintosh PowerPoint</Application>
  <PresentationFormat>Panorámica</PresentationFormat>
  <Paragraphs>73</Paragraphs>
  <Slides>17</Slides>
  <Notes>17</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17</vt:i4>
      </vt:variant>
    </vt:vector>
  </HeadingPairs>
  <TitlesOfParts>
    <vt:vector size="20"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Pablo Corredor Pongutá</dc:creator>
  <cp:lastModifiedBy>Microsoft Office User</cp:lastModifiedBy>
  <cp:revision>19</cp:revision>
  <dcterms:created xsi:type="dcterms:W3CDTF">2019-01-04T16:13:52Z</dcterms:created>
  <dcterms:modified xsi:type="dcterms:W3CDTF">2022-12-26T21:25:11Z</dcterms:modified>
</cp:coreProperties>
</file>