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12" r:id="rId3"/>
    <p:sldId id="315" r:id="rId4"/>
    <p:sldId id="316" r:id="rId5"/>
    <p:sldId id="317" r:id="rId6"/>
    <p:sldId id="342" r:id="rId7"/>
    <p:sldId id="322" r:id="rId8"/>
    <p:sldId id="323" r:id="rId9"/>
    <p:sldId id="324" r:id="rId10"/>
    <p:sldId id="325" r:id="rId11"/>
    <p:sldId id="326" r:id="rId12"/>
    <p:sldId id="344" r:id="rId13"/>
    <p:sldId id="327" r:id="rId14"/>
    <p:sldId id="345" r:id="rId15"/>
    <p:sldId id="328" r:id="rId16"/>
    <p:sldId id="329" r:id="rId17"/>
    <p:sldId id="346" r:id="rId18"/>
    <p:sldId id="330" r:id="rId19"/>
    <p:sldId id="318" r:id="rId20"/>
    <p:sldId id="332" r:id="rId21"/>
    <p:sldId id="333" r:id="rId22"/>
    <p:sldId id="334" r:id="rId23"/>
    <p:sldId id="335" r:id="rId24"/>
    <p:sldId id="337" r:id="rId25"/>
    <p:sldId id="338" r:id="rId26"/>
    <p:sldId id="339" r:id="rId27"/>
    <p:sldId id="340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4" roundtripDataSignature="AMtx7mjWJwS3w0GUV49gQY1Thrl+lXG0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40" autoAdjust="0"/>
  </p:normalViewPr>
  <p:slideViewPr>
    <p:cSldViewPr snapToGrid="0">
      <p:cViewPr varScale="1">
        <p:scale>
          <a:sx n="104" d="100"/>
          <a:sy n="104" d="100"/>
        </p:scale>
        <p:origin x="89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3191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963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42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285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48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999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180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802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712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432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758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736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075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3475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580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203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935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01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111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717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25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171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333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771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531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386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64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881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7835900" y="0"/>
            <a:ext cx="4500562" cy="6872287"/>
          </a:xfrm>
          <a:prstGeom prst="rect">
            <a:avLst/>
          </a:prstGeom>
          <a:solidFill>
            <a:srgbClr val="3366CC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37"/>
            <a:ext cx="7835900" cy="68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0;p1"/>
          <p:cNvSpPr txBox="1">
            <a:spLocks/>
          </p:cNvSpPr>
          <p:nvPr/>
        </p:nvSpPr>
        <p:spPr>
          <a:xfrm>
            <a:off x="8559006" y="4555331"/>
            <a:ext cx="305435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  <a:defRPr sz="2400" b="1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L="914400" indent="-38100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indent="-35560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indent="-34290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indent="-34290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indent="-34290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indent="-34290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indent="-34290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indent="-34290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419" dirty="0"/>
              <a:t>  Formulación de Proyectos de </a:t>
            </a:r>
            <a:r>
              <a:rPr lang="en-US" altLang="es-CO" dirty="0" err="1"/>
              <a:t>Cooperación</a:t>
            </a:r>
            <a:r>
              <a:rPr lang="en-US" altLang="es-CO" dirty="0"/>
              <a:t> Sur </a:t>
            </a:r>
            <a:r>
              <a:rPr lang="en-US" altLang="es-CO" dirty="0" err="1"/>
              <a:t>Sur</a:t>
            </a:r>
            <a:endParaRPr lang="es-CO" altLang="es-CO" dirty="0"/>
          </a:p>
          <a:p>
            <a:endParaRPr lang="es-CO" altLang="es-CO" dirty="0"/>
          </a:p>
        </p:txBody>
      </p:sp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B4897B84-8EEB-40A8-AE2C-FB83C28D7454}"/>
              </a:ext>
            </a:extLst>
          </p:cNvPr>
          <p:cNvSpPr txBox="1">
            <a:spLocks/>
          </p:cNvSpPr>
          <p:nvPr/>
        </p:nvSpPr>
        <p:spPr>
          <a:xfrm>
            <a:off x="8549805" y="572959"/>
            <a:ext cx="3398532" cy="213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defRPr/>
            </a:pPr>
            <a:r>
              <a:rPr lang="es-ES" altLang="es-CO" b="1" dirty="0">
                <a:solidFill>
                  <a:schemeClr val="bg1"/>
                </a:solidFill>
              </a:rPr>
              <a:t>Proceso:  </a:t>
            </a:r>
          </a:p>
          <a:p>
            <a:pPr marL="0" indent="0">
              <a:defRPr/>
            </a:pPr>
            <a:r>
              <a:rPr lang="es-ES" altLang="es-CO" b="1" dirty="0">
                <a:solidFill>
                  <a:schemeClr val="bg1"/>
                </a:solidFill>
              </a:rPr>
              <a:t>Preparación y formulación de Cooperación Internacional</a:t>
            </a:r>
            <a:endParaRPr lang="es-CO" altLang="es-CO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F83212-5C6D-5DB7-4CCF-773734892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0938"/>
            <a:ext cx="4794422" cy="8118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0"/>
            <a:ext cx="12336462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80" y="874059"/>
            <a:ext cx="8856532" cy="5459506"/>
          </a:xfrm>
          <a:prstGeom prst="rect">
            <a:avLst/>
          </a:prstGeom>
        </p:spPr>
      </p:pic>
      <p:sp>
        <p:nvSpPr>
          <p:cNvPr id="12" name="Google Shape;109;p3"/>
          <p:cNvSpPr txBox="1"/>
          <p:nvPr/>
        </p:nvSpPr>
        <p:spPr>
          <a:xfrm>
            <a:off x="9016364" y="1087017"/>
            <a:ext cx="3343835" cy="146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8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¿Qué?</a:t>
            </a:r>
          </a:p>
          <a:p>
            <a:pPr algn="ctr" eaLnBrk="1" hangingPunct="1"/>
            <a:endParaRPr lang="es-419" altLang="es-CO" sz="28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ES" altLang="es-CO" sz="28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qué?</a:t>
            </a:r>
            <a:endParaRPr lang="en-US" altLang="es-CO" sz="28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equeña Gente 3d - Inclinándose Detrás Contra Un Signo De Interrogación  Stock de ilustración - Ilustración de requiera, brillo: 29467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50" y="3032311"/>
            <a:ext cx="1887608" cy="25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09;p3"/>
          <p:cNvSpPr txBox="1"/>
          <p:nvPr/>
        </p:nvSpPr>
        <p:spPr>
          <a:xfrm>
            <a:off x="9822952" y="5604476"/>
            <a:ext cx="1996403" cy="47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Imagen: es.dreamestime.com </a:t>
            </a:r>
            <a:r>
              <a:rPr lang="es-419" altLang="es-CO" sz="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https://encrypted-tbn0.gstatic.com/images?q=tbn:ANd9GcQuKYfibGVjJHami4khQUP3qJZjak81OhARTTRI15Oanp3jU1ISaWU57tD6q2jGFOdDwQQ&amp;usqp=CAU</a:t>
            </a:r>
            <a:endParaRPr lang="en-US" altLang="es-CO" sz="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FC652180-714F-4400-9208-3227E1383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1" name="Rectángulo 7">
            <a:extLst>
              <a:ext uri="{FF2B5EF4-FFF2-40B4-BE49-F238E27FC236}">
                <a16:creationId xmlns:a16="http://schemas.microsoft.com/office/drawing/2014/main" id="{6A26319A-CBBA-4967-9D1F-8BCAABA29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557581-223C-480D-AAE5-36CA3D27D817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4010527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-80962" y="-14287"/>
            <a:ext cx="12336462" cy="7140302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-82868" y="-14287"/>
            <a:ext cx="4314825" cy="7129462"/>
          </a:xfrm>
          <a:prstGeom prst="rect">
            <a:avLst/>
          </a:prstGeom>
          <a:solidFill>
            <a:srgbClr val="0A55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71450" y="595578"/>
            <a:ext cx="380619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del problema</a:t>
            </a:r>
            <a:endParaRPr lang="en-US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45085" y="6010642"/>
            <a:ext cx="58851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419" dirty="0"/>
              <a:t>¿Que necesita?</a:t>
            </a:r>
            <a:endParaRPr lang="es-ES" dirty="0"/>
          </a:p>
          <a:p>
            <a:r>
              <a:rPr lang="es-ES" dirty="0"/>
              <a:t>¿cuál es el problema central?</a:t>
            </a:r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090" y="709683"/>
            <a:ext cx="5629103" cy="23333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" y="1214507"/>
            <a:ext cx="3771900" cy="5257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847" y="3683544"/>
            <a:ext cx="3685793" cy="18405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395" y="3683544"/>
            <a:ext cx="3913171" cy="1840518"/>
          </a:xfrm>
          <a:prstGeom prst="rect">
            <a:avLst/>
          </a:prstGeom>
        </p:spPr>
      </p:pic>
      <p:sp>
        <p:nvSpPr>
          <p:cNvPr id="11" name="Cerrar llave 10"/>
          <p:cNvSpPr/>
          <p:nvPr/>
        </p:nvSpPr>
        <p:spPr>
          <a:xfrm rot="16200000">
            <a:off x="7868999" y="741104"/>
            <a:ext cx="640525" cy="52443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Google Shape;109;p3"/>
          <p:cNvSpPr txBox="1"/>
          <p:nvPr/>
        </p:nvSpPr>
        <p:spPr>
          <a:xfrm>
            <a:off x="78141" y="6460379"/>
            <a:ext cx="3882353" cy="47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Imagen: programa de mentorias AEGCID Chile</a:t>
            </a:r>
            <a:endParaRPr lang="en-US" altLang="es-CO" sz="6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8">
            <a:extLst>
              <a:ext uri="{FF2B5EF4-FFF2-40B4-BE49-F238E27FC236}">
                <a16:creationId xmlns:a16="http://schemas.microsoft.com/office/drawing/2014/main" id="{7AF41828-2B8E-4CF1-8251-C42C65715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032" y="66916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7" name="Rectángulo 7">
            <a:extLst>
              <a:ext uri="{FF2B5EF4-FFF2-40B4-BE49-F238E27FC236}">
                <a16:creationId xmlns:a16="http://schemas.microsoft.com/office/drawing/2014/main" id="{9ABA0FED-6754-4B6F-81A8-695D8FB5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6409BBA-0146-4E6E-8746-78D68E4BF159}"/>
              </a:ext>
            </a:extLst>
          </p:cNvPr>
          <p:cNvSpPr txBox="1"/>
          <p:nvPr/>
        </p:nvSpPr>
        <p:spPr>
          <a:xfrm>
            <a:off x="4236082" y="52848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98679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-176093" y="0"/>
            <a:ext cx="12368093" cy="6763293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-176093" y="-282302"/>
            <a:ext cx="12368093" cy="7140302"/>
          </a:xfrm>
          <a:prstGeom prst="rect">
            <a:avLst/>
          </a:prstGeom>
          <a:solidFill>
            <a:srgbClr val="0A55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 lang="es-CO"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-254066" y="64556"/>
            <a:ext cx="380619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 del problema</a:t>
            </a:r>
            <a:endParaRPr lang="en-US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La basura también ahoga a los ríos">
            <a:extLst>
              <a:ext uri="{FF2B5EF4-FFF2-40B4-BE49-F238E27FC236}">
                <a16:creationId xmlns:a16="http://schemas.microsoft.com/office/drawing/2014/main" id="{8F7322B6-34FC-440D-B87F-9EE2D49BF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" y="820984"/>
            <a:ext cx="3627901" cy="30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508C39-93A5-46A0-92AA-0A3FE74F13B3}"/>
              </a:ext>
            </a:extLst>
          </p:cNvPr>
          <p:cNvSpPr txBox="1"/>
          <p:nvPr/>
        </p:nvSpPr>
        <p:spPr>
          <a:xfrm>
            <a:off x="532169" y="4280417"/>
            <a:ext cx="22508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</a:rPr>
              <a:t>https://www.lavanguardia.com/natural/20190310/46903139902/rios-basura-contaminacion-plasticos.html</a:t>
            </a:r>
          </a:p>
        </p:txBody>
      </p:sp>
      <p:pic>
        <p:nvPicPr>
          <p:cNvPr id="5124" name="Picture 4" descr="Niños aprenden mejor con robótica – Noticias de la Universidad de Playa  Ancha">
            <a:extLst>
              <a:ext uri="{FF2B5EF4-FFF2-40B4-BE49-F238E27FC236}">
                <a16:creationId xmlns:a16="http://schemas.microsoft.com/office/drawing/2014/main" id="{5E7D43B3-9F15-4C24-BFA8-C1E828D5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37" y="820984"/>
            <a:ext cx="3627901" cy="31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7C96D89-2A3D-4E44-AC01-BE3DEA726EA3}"/>
              </a:ext>
            </a:extLst>
          </p:cNvPr>
          <p:cNvSpPr txBox="1"/>
          <p:nvPr/>
        </p:nvSpPr>
        <p:spPr>
          <a:xfrm>
            <a:off x="9602274" y="4265521"/>
            <a:ext cx="1726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</a:rPr>
              <a:t>https://www.upla.cl/noticias/2017/11/18/ninos-aprenden-mejor-con-robotica/</a:t>
            </a:r>
          </a:p>
        </p:txBody>
      </p:sp>
      <p:pic>
        <p:nvPicPr>
          <p:cNvPr id="5126" name="Picture 6" descr="Por qué el 70% de las empresas en Colombia fracasan en los primeros cinco  años? | EL ESPECTADOR">
            <a:extLst>
              <a:ext uri="{FF2B5EF4-FFF2-40B4-BE49-F238E27FC236}">
                <a16:creationId xmlns:a16="http://schemas.microsoft.com/office/drawing/2014/main" id="{693FAA7F-1A70-4855-904E-3F253743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64" y="1523157"/>
            <a:ext cx="3786433" cy="271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106DAB95-16C5-4839-8E71-9CE4CF596BD6}"/>
              </a:ext>
            </a:extLst>
          </p:cNvPr>
          <p:cNvSpPr txBox="1"/>
          <p:nvPr/>
        </p:nvSpPr>
        <p:spPr>
          <a:xfrm>
            <a:off x="3980514" y="729869"/>
            <a:ext cx="3976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https://www.elespectador.com/noticias/economia/por-que-el-70-de-las-empresas-en-colombia-fracasan-en-los-primeros-cinco-anos/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6BB32F8-7CDC-4BCA-B919-33A8CB565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8416" y="4710092"/>
            <a:ext cx="3786433" cy="2004240"/>
          </a:xfrm>
          <a:prstGeom prst="rect">
            <a:avLst/>
          </a:prstGeom>
        </p:spPr>
      </p:pic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9A9D95CA-B838-49BB-96B3-1F753E316CBE}"/>
              </a:ext>
            </a:extLst>
          </p:cNvPr>
          <p:cNvSpPr/>
          <p:nvPr/>
        </p:nvSpPr>
        <p:spPr>
          <a:xfrm>
            <a:off x="5632820" y="4280417"/>
            <a:ext cx="337624" cy="402886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506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-52169" y="0"/>
            <a:ext cx="12244169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-1613646" y="640372"/>
            <a:ext cx="58851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419" dirty="0"/>
              <a:t>¿</a:t>
            </a:r>
            <a:r>
              <a:rPr lang="es-ES" dirty="0"/>
              <a:t>Cómo y cuándo?</a:t>
            </a:r>
            <a:endParaRPr lang="es-419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511856" y="640372"/>
            <a:ext cx="35684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419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/>
              <a:t>Los proyectos de CSS generalmente tienen duración bianual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/>
              <a:t>Generalmente las actividades tienen espacios de tiempos considerados entre una y otra, ello debido a la disponibilidad de expertos y generación de informes de avance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/>
              <a:t>En la agenda de las actividades, deben establecerse jornadas completas de intercambio técnico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419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80" y="1102036"/>
            <a:ext cx="8170876" cy="5115591"/>
          </a:xfrm>
          <a:prstGeom prst="rect">
            <a:avLst/>
          </a:prstGeom>
        </p:spPr>
      </p:pic>
      <p:sp>
        <p:nvSpPr>
          <p:cNvPr id="12" name="Rectángulo 8">
            <a:extLst>
              <a:ext uri="{FF2B5EF4-FFF2-40B4-BE49-F238E27FC236}">
                <a16:creationId xmlns:a16="http://schemas.microsoft.com/office/drawing/2014/main" id="{025F2F64-3056-4350-96DB-2591022B3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3" name="Rectángulo 7">
            <a:extLst>
              <a:ext uri="{FF2B5EF4-FFF2-40B4-BE49-F238E27FC236}">
                <a16:creationId xmlns:a16="http://schemas.microsoft.com/office/drawing/2014/main" id="{BF810294-BF77-4FAD-BA54-5DECEE06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E3DE7E4-7399-40C0-901C-F05E766DA013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286061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-144462" y="11256"/>
            <a:ext cx="12336462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-1613646" y="640372"/>
            <a:ext cx="58851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419" dirty="0"/>
              <a:t>¿</a:t>
            </a:r>
            <a:r>
              <a:rPr lang="es-ES" dirty="0"/>
              <a:t>Cómo y cuándo?</a:t>
            </a:r>
            <a:endParaRPr lang="es-419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99448" y="773371"/>
            <a:ext cx="30656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/>
              <a:t>Se recomienda tener en cuenta las particularidades de vuelos para los países y territorios (Ej. Vaupés o Sudeste Asiático)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/>
              <a:t>Las actividades son el motor del proyecto: actividades bien dimensionadas y con metas claras que aporten a resultados y objetivo principal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419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79" y="1029048"/>
            <a:ext cx="8408747" cy="486203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3468" y="5997214"/>
            <a:ext cx="8051554" cy="41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419" sz="2000" b="1" i="1" dirty="0"/>
          </a:p>
          <a:p>
            <a:r>
              <a:rPr lang="es-ES" dirty="0"/>
              <a:t>Es clave el fortalecimiento institucional y aplicabilidad a través del tiempo</a:t>
            </a:r>
            <a:endParaRPr lang="es-419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6" name="Flecha abajo 5"/>
          <p:cNvSpPr/>
          <p:nvPr/>
        </p:nvSpPr>
        <p:spPr>
          <a:xfrm>
            <a:off x="3995224" y="5866226"/>
            <a:ext cx="167424" cy="35794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Rectángulo 8">
            <a:extLst>
              <a:ext uri="{FF2B5EF4-FFF2-40B4-BE49-F238E27FC236}">
                <a16:creationId xmlns:a16="http://schemas.microsoft.com/office/drawing/2014/main" id="{62C800E4-E038-4757-B037-1A111DDFA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58A38E45-3F9A-4597-A113-A8DE5B380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A87A5CD-6777-439D-A9BA-E3A0DBF47521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84455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0"/>
            <a:ext cx="12336462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40743" y="666661"/>
            <a:ext cx="58851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Instrumentos de intercambio</a:t>
            </a:r>
            <a:endParaRPr lang="es-419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1" y="1186813"/>
            <a:ext cx="11448529" cy="5311705"/>
          </a:xfrm>
          <a:prstGeom prst="rect">
            <a:avLst/>
          </a:prstGeom>
        </p:spPr>
      </p:pic>
      <p:sp>
        <p:nvSpPr>
          <p:cNvPr id="11" name="Rectángulo 8">
            <a:extLst>
              <a:ext uri="{FF2B5EF4-FFF2-40B4-BE49-F238E27FC236}">
                <a16:creationId xmlns:a16="http://schemas.microsoft.com/office/drawing/2014/main" id="{A08E3B1A-19BC-4E3E-AD5D-3000BD0DC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2" name="Rectángulo 7">
            <a:extLst>
              <a:ext uri="{FF2B5EF4-FFF2-40B4-BE49-F238E27FC236}">
                <a16:creationId xmlns:a16="http://schemas.microsoft.com/office/drawing/2014/main" id="{52947F51-924E-409A-9697-297E1D9A3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E7C5ABD-D310-4E51-A9F8-D441B853CD66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242422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-59711"/>
            <a:ext cx="12336462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58" y="1248938"/>
            <a:ext cx="11814949" cy="538208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-576583" y="601043"/>
            <a:ext cx="58851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419" sz="2000" dirty="0"/>
              <a:t>¿</a:t>
            </a:r>
            <a:r>
              <a:rPr lang="es-ES" sz="2000" dirty="0"/>
              <a:t>Cuánto?</a:t>
            </a:r>
            <a:endParaRPr lang="es-419" sz="2000" dirty="0"/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EDD47798-38C5-4446-BC44-0307C2A22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2" name="Rectángulo 7">
            <a:extLst>
              <a:ext uri="{FF2B5EF4-FFF2-40B4-BE49-F238E27FC236}">
                <a16:creationId xmlns:a16="http://schemas.microsoft.com/office/drawing/2014/main" id="{6AC075A2-7CE1-4B8A-9BD3-E4A6482A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4D4689-EAEF-4CCF-9551-E2FC1B3F1EB8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80280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-253218" y="0"/>
            <a:ext cx="12445218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3"/>
          <p:cNvSpPr txBox="1"/>
          <p:nvPr/>
        </p:nvSpPr>
        <p:spPr>
          <a:xfrm>
            <a:off x="-253218" y="1"/>
            <a:ext cx="4181652" cy="6857999"/>
          </a:xfrm>
          <a:prstGeom prst="rect">
            <a:avLst/>
          </a:prstGeom>
          <a:solidFill>
            <a:srgbClr val="0A55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-2044719" y="398803"/>
            <a:ext cx="7891718" cy="55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Ítems del Presupuesto de la CSS</a:t>
            </a:r>
            <a:endParaRPr lang="en-US" altLang="es-CO" sz="16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95612" y="916916"/>
            <a:ext cx="798517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Ida y vuelta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Estimados por regiones en tarifa económica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Renglón incluye nacionales e internacionales de cada actividad</a:t>
            </a:r>
            <a:endParaRPr lang="es-419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521716" y="2048665"/>
            <a:ext cx="78683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419" sz="2000" b="1" dirty="0"/>
              <a:t>Nota</a:t>
            </a:r>
          </a:p>
          <a:p>
            <a:pPr lvl="0" algn="l"/>
            <a:r>
              <a:rPr lang="es-ES" dirty="0"/>
              <a:t>Actualmente APC Colombia no cubre seguros de viaje ni seguro médico</a:t>
            </a:r>
            <a:endParaRPr lang="es-CO" dirty="0"/>
          </a:p>
          <a:p>
            <a:pPr algn="l"/>
            <a:endParaRPr lang="es-419" dirty="0"/>
          </a:p>
        </p:txBody>
      </p:sp>
      <p:sp>
        <p:nvSpPr>
          <p:cNvPr id="15" name="Google Shape;109;p3"/>
          <p:cNvSpPr txBox="1"/>
          <p:nvPr/>
        </p:nvSpPr>
        <p:spPr>
          <a:xfrm>
            <a:off x="-1849286" y="1573952"/>
            <a:ext cx="4776271" cy="55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Tiquetes</a:t>
            </a: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ES" altLang="es-CO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</a:t>
            </a:r>
          </a:p>
          <a:p>
            <a:pPr algn="ctr" eaLnBrk="1" hangingPunct="1"/>
            <a:r>
              <a:rPr lang="es-ES" altLang="es-CO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Viaje</a:t>
            </a: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77" y="1378301"/>
            <a:ext cx="2511743" cy="904172"/>
          </a:xfrm>
          <a:prstGeom prst="rect">
            <a:avLst/>
          </a:prstGeom>
        </p:spPr>
      </p:pic>
      <p:pic>
        <p:nvPicPr>
          <p:cNvPr id="1040" name="Picture 16" descr="Dibujo De Efectivo Para Colorear - Ultra Coloring P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86" y="3741398"/>
            <a:ext cx="2181970" cy="218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3" name="CuadroTexto 22"/>
          <p:cNvSpPr txBox="1"/>
          <p:nvPr/>
        </p:nvSpPr>
        <p:spPr>
          <a:xfrm>
            <a:off x="4295612" y="3210357"/>
            <a:ext cx="840314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Siempre validar costos compartidos, según lugar de la actividad o compromisos previos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En caso de financiación APC – Colombia, aplica resolución interna (ver diapositiva siguiente)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ES" dirty="0"/>
              <a:t>Con los gastos de viaje, participantes deben suplir su hospedaje, alimentación, transportes, etc.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550277" y="4960323"/>
            <a:ext cx="76825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419" sz="2000" b="1" dirty="0"/>
              <a:t>Nota</a:t>
            </a:r>
          </a:p>
          <a:p>
            <a:pPr lvl="0" algn="l"/>
            <a:r>
              <a:rPr lang="es-419" dirty="0"/>
              <a:t>El éxito de gastos de viaje depende de la correcta delegación y el envío oportuno de documentos y soportes requeridos</a:t>
            </a:r>
          </a:p>
          <a:p>
            <a:pPr algn="l"/>
            <a:r>
              <a:rPr lang="es-ES" dirty="0"/>
              <a:t>Generalmente, los gastos de viaje de entidades colombianas en territorio nacional requieren autorización y aplican para casos específicos</a:t>
            </a:r>
            <a:endParaRPr lang="es-419" dirty="0"/>
          </a:p>
          <a:p>
            <a:pPr algn="l"/>
            <a:endParaRPr lang="es-419" dirty="0"/>
          </a:p>
        </p:txBody>
      </p:sp>
      <p:sp>
        <p:nvSpPr>
          <p:cNvPr id="7" name="Abrir llave 6"/>
          <p:cNvSpPr/>
          <p:nvPr/>
        </p:nvSpPr>
        <p:spPr>
          <a:xfrm>
            <a:off x="4037675" y="612495"/>
            <a:ext cx="374800" cy="235659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9" name="Abrir llave 28"/>
          <p:cNvSpPr/>
          <p:nvPr/>
        </p:nvSpPr>
        <p:spPr>
          <a:xfrm>
            <a:off x="4114151" y="3197901"/>
            <a:ext cx="298324" cy="329903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Rectángulo 8">
            <a:extLst>
              <a:ext uri="{FF2B5EF4-FFF2-40B4-BE49-F238E27FC236}">
                <a16:creationId xmlns:a16="http://schemas.microsoft.com/office/drawing/2014/main" id="{5814DE4F-1913-4474-A8F3-E2E49B361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032" y="66916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8" name="Rectángulo 7">
            <a:extLst>
              <a:ext uri="{FF2B5EF4-FFF2-40B4-BE49-F238E27FC236}">
                <a16:creationId xmlns:a16="http://schemas.microsoft.com/office/drawing/2014/main" id="{B080FE3D-012D-4978-9F17-D74302C8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7C0330-15E8-4F26-9192-C88B6B0B6173}"/>
              </a:ext>
            </a:extLst>
          </p:cNvPr>
          <p:cNvSpPr txBox="1"/>
          <p:nvPr/>
        </p:nvSpPr>
        <p:spPr>
          <a:xfrm>
            <a:off x="4236082" y="52848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04786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-365494" y="-1"/>
            <a:ext cx="12972783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3"/>
          <p:cNvSpPr txBox="1"/>
          <p:nvPr/>
        </p:nvSpPr>
        <p:spPr>
          <a:xfrm>
            <a:off x="-235396" y="1"/>
            <a:ext cx="4163830" cy="6858000"/>
          </a:xfrm>
          <a:prstGeom prst="rect">
            <a:avLst/>
          </a:prstGeom>
          <a:solidFill>
            <a:srgbClr val="0A55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-2044719" y="398803"/>
            <a:ext cx="7891718" cy="55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Ítems del Presupuesto de la CSS</a:t>
            </a:r>
            <a:endParaRPr lang="en-U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09;p3"/>
          <p:cNvSpPr txBox="1"/>
          <p:nvPr/>
        </p:nvSpPr>
        <p:spPr>
          <a:xfrm>
            <a:off x="-701944" y="590902"/>
            <a:ext cx="4776271" cy="55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ES" altLang="es-CO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s-E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ES" altLang="es-CO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n-US" altLang="es-CO" sz="2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2" name="Picture 18" descr="Ilustración de dibujos animados de sala de conferencias moderna, sala de  reuniones y entrenamientos de negocios | Vector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9713"/>
            <a:ext cx="3329148" cy="18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4788380" y="1417100"/>
            <a:ext cx="70043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419" sz="2000" dirty="0"/>
              <a:t>Incluye eventos, equipos, material, refrigerio, traducción, otros: para efectos del presupuesto se estima la valoración.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128162" y="2572041"/>
            <a:ext cx="66512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419" sz="2400" b="1" dirty="0"/>
              <a:t>Nota</a:t>
            </a:r>
          </a:p>
          <a:p>
            <a:pPr lvl="0" algn="l"/>
            <a:r>
              <a:rPr lang="es-ES" sz="2000" dirty="0"/>
              <a:t>Generalmente, los costos de traducción los asume APC Colombia; y, los costos de salones, logística interna, material audiovisual y similares, los asumen las entidades técnicas y/o aliados.</a:t>
            </a:r>
            <a:endParaRPr lang="es-419" sz="2000" dirty="0"/>
          </a:p>
        </p:txBody>
      </p:sp>
      <p:sp>
        <p:nvSpPr>
          <p:cNvPr id="30" name="Abrir llave 29"/>
          <p:cNvSpPr/>
          <p:nvPr/>
        </p:nvSpPr>
        <p:spPr>
          <a:xfrm>
            <a:off x="4237044" y="1083201"/>
            <a:ext cx="442148" cy="342278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5D25304-186F-43E0-B671-12267E539426}"/>
              </a:ext>
            </a:extLst>
          </p:cNvPr>
          <p:cNvSpPr txBox="1"/>
          <p:nvPr/>
        </p:nvSpPr>
        <p:spPr>
          <a:xfrm>
            <a:off x="4846575" y="5227100"/>
            <a:ext cx="70043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419" sz="2000" dirty="0"/>
              <a:t>Diversos. Ej. Insumos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7392D8D2-A5F3-4384-8C61-D153B1D6FEC6}"/>
              </a:ext>
            </a:extLst>
          </p:cNvPr>
          <p:cNvSpPr/>
          <p:nvPr/>
        </p:nvSpPr>
        <p:spPr>
          <a:xfrm>
            <a:off x="4338499" y="4972940"/>
            <a:ext cx="325783" cy="11330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Rectángulo 8">
            <a:extLst>
              <a:ext uri="{FF2B5EF4-FFF2-40B4-BE49-F238E27FC236}">
                <a16:creationId xmlns:a16="http://schemas.microsoft.com/office/drawing/2014/main" id="{623768B8-78C9-4D4A-92A3-08AAD0D22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032" y="66916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7" name="Rectángulo 7">
            <a:extLst>
              <a:ext uri="{FF2B5EF4-FFF2-40B4-BE49-F238E27FC236}">
                <a16:creationId xmlns:a16="http://schemas.microsoft.com/office/drawing/2014/main" id="{9064207B-90BF-425B-A278-35DEDBC5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42C89F-6E45-411C-923F-A4CE5E5DF353}"/>
              </a:ext>
            </a:extLst>
          </p:cNvPr>
          <p:cNvSpPr txBox="1"/>
          <p:nvPr/>
        </p:nvSpPr>
        <p:spPr>
          <a:xfrm>
            <a:off x="4236082" y="52848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05144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-26700"/>
            <a:ext cx="12192000" cy="6857999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132870" y="563652"/>
            <a:ext cx="5341435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Información de gastos de viaje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" y="1193268"/>
            <a:ext cx="5981700" cy="1885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7" y="3105699"/>
            <a:ext cx="5991225" cy="3009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788" y="4878666"/>
            <a:ext cx="4856670" cy="123693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707" y="1284493"/>
            <a:ext cx="4921567" cy="30099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9D0E3B2-520E-4E07-B9FD-F4C38C592CCF}"/>
              </a:ext>
            </a:extLst>
          </p:cNvPr>
          <p:cNvSpPr txBox="1"/>
          <p:nvPr/>
        </p:nvSpPr>
        <p:spPr>
          <a:xfrm>
            <a:off x="6336982" y="4417001"/>
            <a:ext cx="665122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419" sz="2400" b="1" dirty="0"/>
              <a:t>                 ***</a:t>
            </a:r>
            <a:endParaRPr lang="es-419" sz="2000" dirty="0"/>
          </a:p>
        </p:txBody>
      </p:sp>
      <p:sp>
        <p:nvSpPr>
          <p:cNvPr id="6" name="Botón de acción: Sonido 5">
            <a:hlinkClick r:id="" action="ppaction://noaction" highlightClick="1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58D2F3E7-2209-440D-AB12-636B2A487662}"/>
              </a:ext>
            </a:extLst>
          </p:cNvPr>
          <p:cNvSpPr/>
          <p:nvPr/>
        </p:nvSpPr>
        <p:spPr>
          <a:xfrm>
            <a:off x="6803707" y="4417001"/>
            <a:ext cx="886265" cy="351947"/>
          </a:xfrm>
          <a:prstGeom prst="actionButtonSou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23CF2EDA-D256-4B4B-AE3B-2FA91EF84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5" name="Rectángulo 7">
            <a:extLst>
              <a:ext uri="{FF2B5EF4-FFF2-40B4-BE49-F238E27FC236}">
                <a16:creationId xmlns:a16="http://schemas.microsoft.com/office/drawing/2014/main" id="{5942FEC2-C741-48F7-B113-4A681A79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153511-D902-4ABC-99EB-E39865C9AA87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30359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-80962" y="-14287"/>
            <a:ext cx="12336462" cy="6872287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-82869" y="-14287"/>
            <a:ext cx="4314825" cy="6872287"/>
          </a:xfrm>
          <a:prstGeom prst="rect">
            <a:avLst/>
          </a:prstGeom>
          <a:solidFill>
            <a:srgbClr val="0A55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 lang="es-CO" dirty="0"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71449" y="375939"/>
            <a:ext cx="380619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CO" alt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</a:t>
            </a:r>
          </a:p>
        </p:txBody>
      </p:sp>
      <p:sp>
        <p:nvSpPr>
          <p:cNvPr id="8" name="Rectángulo 8"/>
          <p:cNvSpPr>
            <a:spLocks noChangeArrowheads="1"/>
          </p:cNvSpPr>
          <p:nvPr/>
        </p:nvSpPr>
        <p:spPr bwMode="auto">
          <a:xfrm>
            <a:off x="7957032" y="66916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9" name="Rectángulo 7"/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236082" y="52848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162" y="725766"/>
            <a:ext cx="5758450" cy="5477296"/>
          </a:xfrm>
          <a:prstGeom prst="rect">
            <a:avLst/>
          </a:prstGeom>
        </p:spPr>
      </p:pic>
      <p:sp>
        <p:nvSpPr>
          <p:cNvPr id="13" name="Google Shape;109;p3"/>
          <p:cNvSpPr txBox="1"/>
          <p:nvPr/>
        </p:nvSpPr>
        <p:spPr>
          <a:xfrm>
            <a:off x="212642" y="3901998"/>
            <a:ext cx="3806189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CO" alt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importar el mecanismo, </a:t>
            </a:r>
          </a:p>
          <a:p>
            <a:pPr algn="ctr" eaLnBrk="1" hangingPunct="1"/>
            <a:r>
              <a:rPr lang="es-CO" alt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pasos generales son los mismos aunque existan diferencias en la duración de cada etapa o la necesidad de profundizar en algunas de ellas (</a:t>
            </a:r>
            <a:r>
              <a:rPr lang="es-CO" altLang="es-CO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Sub-etapas</a:t>
            </a:r>
            <a:r>
              <a:rPr lang="es-CO" alt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81" y="1051949"/>
            <a:ext cx="2680313" cy="265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5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85459" y="469795"/>
            <a:ext cx="5341435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Aporte Técnico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018019" y="3424928"/>
            <a:ext cx="47729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419" b="1" dirty="0"/>
              <a:t>Nota</a:t>
            </a:r>
          </a:p>
          <a:p>
            <a:pPr lvl="0" algn="l"/>
            <a:r>
              <a:rPr lang="es-ES" dirty="0"/>
              <a:t>Según el estándar internacional, el tiempo se liquida desde el desarrollo de la agenda técnica y no incluye tiempos de desplazamiento aéreo, salvo casos excepcionales (uno a uno)</a:t>
            </a:r>
            <a:endParaRPr lang="es-CO" dirty="0"/>
          </a:p>
          <a:p>
            <a:pPr algn="l"/>
            <a:endParaRPr lang="es-419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13" y="2745039"/>
            <a:ext cx="5765116" cy="37947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13" y="998089"/>
            <a:ext cx="9963150" cy="1428750"/>
          </a:xfrm>
          <a:prstGeom prst="rect">
            <a:avLst/>
          </a:prstGeom>
        </p:spPr>
      </p:pic>
      <p:sp>
        <p:nvSpPr>
          <p:cNvPr id="11" name="Rectángulo 8">
            <a:extLst>
              <a:ext uri="{FF2B5EF4-FFF2-40B4-BE49-F238E27FC236}">
                <a16:creationId xmlns:a16="http://schemas.microsoft.com/office/drawing/2014/main" id="{1B8D9E1C-7A48-4D28-AE73-F2703221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3" name="Rectángulo 7">
            <a:extLst>
              <a:ext uri="{FF2B5EF4-FFF2-40B4-BE49-F238E27FC236}">
                <a16:creationId xmlns:a16="http://schemas.microsoft.com/office/drawing/2014/main" id="{E537BDE0-FF23-4BFF-B94A-B9059D6B4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323477D-3DFA-43C6-A361-ADAD2DD640D5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2753783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85459" y="469795"/>
            <a:ext cx="5341435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Aporte Técnico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819128" y="911347"/>
            <a:ext cx="29309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419" sz="1600" b="1" dirty="0"/>
              <a:t>Referente 1</a:t>
            </a:r>
          </a:p>
          <a:p>
            <a:pPr lvl="0" algn="l"/>
            <a:r>
              <a:rPr lang="es-ES" sz="1600" dirty="0"/>
              <a:t>En caso de no conocer ingresos de los participantes </a:t>
            </a:r>
            <a:endParaRPr lang="es-CO" sz="1600" dirty="0"/>
          </a:p>
          <a:p>
            <a:pPr algn="l"/>
            <a:endParaRPr lang="es-419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58" y="1325653"/>
            <a:ext cx="7666742" cy="510942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819128" y="2373012"/>
            <a:ext cx="29309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419" sz="1600" b="1" dirty="0"/>
              <a:t>Referente 2</a:t>
            </a:r>
          </a:p>
          <a:p>
            <a:pPr lvl="0" algn="l"/>
            <a:r>
              <a:rPr lang="es-ES" sz="1600" dirty="0"/>
              <a:t>En caso de SI conocer ingresos de los participantes o su estimado. </a:t>
            </a:r>
            <a:endParaRPr lang="es-419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247186" y="3717701"/>
            <a:ext cx="3754755" cy="21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sz="1400" dirty="0"/>
          </a:p>
          <a:p>
            <a:pPr lvl="0"/>
            <a:r>
              <a:rPr lang="es-ES" sz="1400" dirty="0"/>
              <a:t>Ingreso mensual profesional Ministerio = </a:t>
            </a:r>
          </a:p>
          <a:p>
            <a:pPr lvl="0"/>
            <a:r>
              <a:rPr lang="es-ES" sz="1400" dirty="0"/>
              <a:t>COP$ 6.000.000</a:t>
            </a:r>
          </a:p>
          <a:p>
            <a:pPr lvl="0"/>
            <a:r>
              <a:rPr lang="es-ES" sz="1400" dirty="0"/>
              <a:t>Valor dividido 20 = $ 300.000</a:t>
            </a:r>
          </a:p>
          <a:p>
            <a:pPr lvl="0"/>
            <a:r>
              <a:rPr lang="es-ES" sz="1400" dirty="0"/>
              <a:t>Días de la actividad = 5</a:t>
            </a:r>
          </a:p>
          <a:p>
            <a:pPr lvl="0"/>
            <a:r>
              <a:rPr lang="es-ES" sz="1400" dirty="0"/>
              <a:t>Número de profesionales = 2</a:t>
            </a:r>
          </a:p>
          <a:p>
            <a:pPr lvl="0"/>
            <a:endParaRPr lang="es-ES" sz="1400" dirty="0"/>
          </a:p>
          <a:p>
            <a:pPr lvl="0"/>
            <a:r>
              <a:rPr lang="es-ES" sz="1400" dirty="0"/>
              <a:t>Fórmula = $300.000 x 7 x 2 = </a:t>
            </a:r>
          </a:p>
          <a:p>
            <a:pPr lvl="0"/>
            <a:r>
              <a:rPr lang="es-ES" sz="1400" dirty="0"/>
              <a:t>COP$ 4.200.000</a:t>
            </a:r>
          </a:p>
          <a:p>
            <a:pPr lvl="0"/>
            <a:endParaRPr lang="es-ES" sz="1400" dirty="0"/>
          </a:p>
          <a:p>
            <a:pPr lvl="0"/>
            <a:r>
              <a:rPr lang="es-ES" sz="1600" b="1" dirty="0"/>
              <a:t>USD = (TRM 3.600) 1.167</a:t>
            </a:r>
            <a:endParaRPr lang="es-CO" sz="1600" b="1" dirty="0"/>
          </a:p>
          <a:p>
            <a:endParaRPr lang="es-419" sz="1400" dirty="0"/>
          </a:p>
        </p:txBody>
      </p:sp>
      <p:sp>
        <p:nvSpPr>
          <p:cNvPr id="4" name="Flecha derecha 3"/>
          <p:cNvSpPr/>
          <p:nvPr/>
        </p:nvSpPr>
        <p:spPr>
          <a:xfrm>
            <a:off x="8199869" y="1423513"/>
            <a:ext cx="368072" cy="205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Menos 4"/>
          <p:cNvSpPr/>
          <p:nvPr/>
        </p:nvSpPr>
        <p:spPr>
          <a:xfrm>
            <a:off x="8481060" y="1967058"/>
            <a:ext cx="3710939" cy="34585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Flecha abajo 6"/>
          <p:cNvSpPr/>
          <p:nvPr/>
        </p:nvSpPr>
        <p:spPr>
          <a:xfrm>
            <a:off x="10124564" y="3466196"/>
            <a:ext cx="160020" cy="402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11932752-F1FD-462E-B853-80E1326D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5" name="Rectángulo 7">
            <a:extLst>
              <a:ext uri="{FF2B5EF4-FFF2-40B4-BE49-F238E27FC236}">
                <a16:creationId xmlns:a16="http://schemas.microsoft.com/office/drawing/2014/main" id="{7833177B-095E-4A25-AC40-912CF91E9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378651-C094-4F35-8AF2-276065975DA5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285736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008319" y="565348"/>
            <a:ext cx="5341435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Cuantitativos del Proyecto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281864" y="5107760"/>
            <a:ext cx="43790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419" sz="1600" dirty="0"/>
              <a:t>Aún existen discusiones técnicas sobre  costo y valor de la cooperación; sin embargo, el método de APC Colombia ha sido reconocido en distintos escenarios e incluso varios países han solicitado la transferencia de conocimiento sobre este.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" y="1053579"/>
            <a:ext cx="4899113" cy="19057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963" y="1035272"/>
            <a:ext cx="1647825" cy="1924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15" y="3067914"/>
            <a:ext cx="6200775" cy="6762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864" y="998463"/>
            <a:ext cx="4379089" cy="37765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962" y="4012901"/>
            <a:ext cx="2567935" cy="2616732"/>
          </a:xfrm>
          <a:prstGeom prst="rect">
            <a:avLst/>
          </a:prstGeom>
        </p:spPr>
      </p:pic>
      <p:sp>
        <p:nvSpPr>
          <p:cNvPr id="13" name="Rectángulo 8">
            <a:extLst>
              <a:ext uri="{FF2B5EF4-FFF2-40B4-BE49-F238E27FC236}">
                <a16:creationId xmlns:a16="http://schemas.microsoft.com/office/drawing/2014/main" id="{790E11F7-966A-468D-A167-AA0CBA05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517D616D-5C66-4492-9C2C-41ED53ABD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C80998B-AA98-4C34-B847-0655E50EA1ED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7026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-26700"/>
            <a:ext cx="12192000" cy="6857999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132870" y="576844"/>
            <a:ext cx="5341435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Cualitativos del Proyecto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18" y="1353945"/>
            <a:ext cx="10067925" cy="4953000"/>
          </a:xfrm>
          <a:prstGeom prst="rect">
            <a:avLst/>
          </a:prstGeom>
        </p:spPr>
      </p:pic>
      <p:sp>
        <p:nvSpPr>
          <p:cNvPr id="10" name="Rectángulo 8">
            <a:extLst>
              <a:ext uri="{FF2B5EF4-FFF2-40B4-BE49-F238E27FC236}">
                <a16:creationId xmlns:a16="http://schemas.microsoft.com/office/drawing/2014/main" id="{0071FCA6-A128-49F8-9CB7-E29366713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1" name="Rectángulo 7">
            <a:extLst>
              <a:ext uri="{FF2B5EF4-FFF2-40B4-BE49-F238E27FC236}">
                <a16:creationId xmlns:a16="http://schemas.microsoft.com/office/drawing/2014/main" id="{8AF0324D-689E-4939-963A-681A64419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E7DE1-7BDC-4BE4-BF94-FA317C8C8074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2936361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-26700"/>
            <a:ext cx="12192000" cy="6857999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132870" y="576844"/>
            <a:ext cx="5341435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Cualitativos del Proyecto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37" y="1257300"/>
            <a:ext cx="10020300" cy="5257800"/>
          </a:xfrm>
          <a:prstGeom prst="rect">
            <a:avLst/>
          </a:prstGeom>
        </p:spPr>
      </p:pic>
      <p:sp>
        <p:nvSpPr>
          <p:cNvPr id="10" name="Rectángulo 8">
            <a:extLst>
              <a:ext uri="{FF2B5EF4-FFF2-40B4-BE49-F238E27FC236}">
                <a16:creationId xmlns:a16="http://schemas.microsoft.com/office/drawing/2014/main" id="{E4DB1510-30D4-4AC5-8A37-742A4910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1" name="Rectángulo 7">
            <a:extLst>
              <a:ext uri="{FF2B5EF4-FFF2-40B4-BE49-F238E27FC236}">
                <a16:creationId xmlns:a16="http://schemas.microsoft.com/office/drawing/2014/main" id="{0304BA6D-05C2-4A01-A4C1-34BCE726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601B400-13E0-4F83-85D4-A9FFC00658D9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766067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-26700"/>
            <a:ext cx="12192000" cy="6857999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132870" y="576844"/>
            <a:ext cx="5341435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Cualitativos del Proyecto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43" y="1289815"/>
            <a:ext cx="11545694" cy="4932565"/>
          </a:xfrm>
          <a:prstGeom prst="rect">
            <a:avLst/>
          </a:prstGeom>
        </p:spPr>
      </p:pic>
      <p:sp>
        <p:nvSpPr>
          <p:cNvPr id="10" name="Rectángulo 8">
            <a:extLst>
              <a:ext uri="{FF2B5EF4-FFF2-40B4-BE49-F238E27FC236}">
                <a16:creationId xmlns:a16="http://schemas.microsoft.com/office/drawing/2014/main" id="{F840BBEA-0014-4C5C-AC55-BF2A859A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1" name="Rectángulo 7">
            <a:extLst>
              <a:ext uri="{FF2B5EF4-FFF2-40B4-BE49-F238E27FC236}">
                <a16:creationId xmlns:a16="http://schemas.microsoft.com/office/drawing/2014/main" id="{BC32D442-B9A5-427C-AAA0-DEF2B8F0B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690B6F-DB13-440D-92CB-E4583DE2800B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1326498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-26700"/>
            <a:ext cx="12192000" cy="6857999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132870" y="576844"/>
            <a:ext cx="5341435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Cualitativos del Proyecto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27" y="1204223"/>
            <a:ext cx="10630522" cy="5073913"/>
          </a:xfrm>
          <a:prstGeom prst="rect">
            <a:avLst/>
          </a:prstGeom>
        </p:spPr>
      </p:pic>
      <p:sp>
        <p:nvSpPr>
          <p:cNvPr id="15" name="Rectángulo 8">
            <a:extLst>
              <a:ext uri="{FF2B5EF4-FFF2-40B4-BE49-F238E27FC236}">
                <a16:creationId xmlns:a16="http://schemas.microsoft.com/office/drawing/2014/main" id="{885080EB-5329-4530-A112-C9BCAD642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6" name="Rectángulo 7">
            <a:extLst>
              <a:ext uri="{FF2B5EF4-FFF2-40B4-BE49-F238E27FC236}">
                <a16:creationId xmlns:a16="http://schemas.microsoft.com/office/drawing/2014/main" id="{FBC38A5A-9B47-4EFA-A593-E61F095C5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9884898-C7ED-493F-AF57-ABE8EE16CCE0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155700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0"/>
            <a:ext cx="12192000" cy="6923659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88585" y="523162"/>
            <a:ext cx="5341435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¡Somos sus aliados en la CSS!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02" y="1014517"/>
            <a:ext cx="4998074" cy="8246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27" y="1014517"/>
            <a:ext cx="810768" cy="8278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403" y="2139384"/>
            <a:ext cx="4976894" cy="8692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19" y="2138219"/>
            <a:ext cx="733584" cy="86306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19" y="3297088"/>
            <a:ext cx="5725760" cy="126848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2370" y="1075943"/>
            <a:ext cx="4336235" cy="27730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4751" y="4096601"/>
            <a:ext cx="2093485" cy="206737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8861" y="5077865"/>
            <a:ext cx="3495675" cy="1333500"/>
          </a:xfrm>
          <a:prstGeom prst="rect">
            <a:avLst/>
          </a:prstGeom>
        </p:spPr>
      </p:pic>
      <p:sp>
        <p:nvSpPr>
          <p:cNvPr id="16" name="Rectángulo 8">
            <a:extLst>
              <a:ext uri="{FF2B5EF4-FFF2-40B4-BE49-F238E27FC236}">
                <a16:creationId xmlns:a16="http://schemas.microsoft.com/office/drawing/2014/main" id="{E104E617-E4AD-42A9-9FB7-CA8A9E27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7" name="Rectángulo 7">
            <a:extLst>
              <a:ext uri="{FF2B5EF4-FFF2-40B4-BE49-F238E27FC236}">
                <a16:creationId xmlns:a16="http://schemas.microsoft.com/office/drawing/2014/main" id="{2D90C2E2-21FA-4666-993E-C5AA5B5C9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E4EAC5-45CC-46CE-9E07-A1031948F163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75453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-80962" y="-14287"/>
            <a:ext cx="12272962" cy="6872287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-82869" y="-14287"/>
            <a:ext cx="4314825" cy="6872287"/>
          </a:xfrm>
          <a:prstGeom prst="rect">
            <a:avLst/>
          </a:prstGeom>
          <a:solidFill>
            <a:srgbClr val="0A55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71448" y="516248"/>
            <a:ext cx="380619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programas y proyectos</a:t>
            </a:r>
            <a:endParaRPr lang="en-US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2" y="1761893"/>
            <a:ext cx="3979042" cy="39140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88553" y="838563"/>
            <a:ext cx="68468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419" b="1" i="1" dirty="0"/>
              <a:t>a. Programación </a:t>
            </a:r>
          </a:p>
          <a:p>
            <a:pPr algn="r"/>
            <a:r>
              <a:rPr lang="es-419" dirty="0"/>
              <a:t>Selección de prioridades sectoriales, tanto nacionales como de los aliados, y definición inicial de posibles programas y proyectos.</a:t>
            </a:r>
          </a:p>
          <a:p>
            <a:pPr algn="r"/>
            <a:endParaRPr lang="es-419" dirty="0"/>
          </a:p>
          <a:p>
            <a:pPr algn="r"/>
            <a:r>
              <a:rPr lang="es-419" b="1" i="1" dirty="0"/>
              <a:t> b. Identificación </a:t>
            </a:r>
          </a:p>
          <a:p>
            <a:pPr algn="r"/>
            <a:r>
              <a:rPr lang="es-419" dirty="0"/>
              <a:t>Formulación inicial de la idea del programa o proyecto. Abarca el análisis de población beneficiaria, problemas, objetivos y alternativas de solución. </a:t>
            </a:r>
          </a:p>
          <a:p>
            <a:pPr algn="r"/>
            <a:endParaRPr lang="es-419" dirty="0"/>
          </a:p>
          <a:p>
            <a:pPr algn="r"/>
            <a:r>
              <a:rPr lang="es-419" b="1" i="1" dirty="0"/>
              <a:t>c. Valoración </a:t>
            </a:r>
          </a:p>
          <a:p>
            <a:pPr algn="r"/>
            <a:r>
              <a:rPr lang="es-419" dirty="0"/>
              <a:t>Proceso de factibilidad del programa o proyecto, que incluye  análisis financiero, de sostenibilidad, de factibilidad social y económica y; articulación con planes de desarrollo correspondientes.</a:t>
            </a:r>
          </a:p>
          <a:p>
            <a:pPr algn="r"/>
            <a:endParaRPr lang="es-419" dirty="0"/>
          </a:p>
          <a:p>
            <a:pPr algn="r"/>
            <a:r>
              <a:rPr lang="es-419" b="1" i="1" dirty="0"/>
              <a:t>d. Diseño y formulación </a:t>
            </a:r>
          </a:p>
          <a:p>
            <a:pPr algn="r"/>
            <a:r>
              <a:rPr lang="es-419" dirty="0"/>
              <a:t>Elaboración de la matriz del programa o proyecto con consistencia lógica entre medios y fines, es decir, si las actividades planteadas permiten cumplir los resultados y si estos resultados contribuyen a lograr el objetivo.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951CEC-0039-4F59-A8AE-5EC2F320705D}"/>
              </a:ext>
            </a:extLst>
          </p:cNvPr>
          <p:cNvSpPr txBox="1"/>
          <p:nvPr/>
        </p:nvSpPr>
        <p:spPr>
          <a:xfrm>
            <a:off x="1" y="5809957"/>
            <a:ext cx="4231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</a:rPr>
              <a:t>Documento: Herramientas para la formulación de proyectos de cooperación internacional – APC Colombia, 2020.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97CC2BEA-C746-48BF-AD22-84F84727B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032" y="66916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9" name="Rectángulo 7">
            <a:extLst>
              <a:ext uri="{FF2B5EF4-FFF2-40B4-BE49-F238E27FC236}">
                <a16:creationId xmlns:a16="http://schemas.microsoft.com/office/drawing/2014/main" id="{03CDA192-E418-460E-A494-FFFD29AA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9DC13C-5BC6-477A-B643-F4793713081B}"/>
              </a:ext>
            </a:extLst>
          </p:cNvPr>
          <p:cNvSpPr txBox="1"/>
          <p:nvPr/>
        </p:nvSpPr>
        <p:spPr>
          <a:xfrm>
            <a:off x="4236082" y="52848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255565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-80962" y="-14287"/>
            <a:ext cx="12336462" cy="6872287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-82869" y="-14287"/>
            <a:ext cx="4314825" cy="6872287"/>
          </a:xfrm>
          <a:prstGeom prst="rect">
            <a:avLst/>
          </a:prstGeom>
          <a:solidFill>
            <a:srgbClr val="0A55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71448" y="436763"/>
            <a:ext cx="380619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programas y proyectos</a:t>
            </a:r>
            <a:endParaRPr lang="en-US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2" y="1636550"/>
            <a:ext cx="3979042" cy="39140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484366" y="916981"/>
            <a:ext cx="71144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s-419" b="1" i="1" dirty="0"/>
              <a:t>e. Negociación </a:t>
            </a:r>
          </a:p>
          <a:p>
            <a:pPr algn="r"/>
            <a:r>
              <a:rPr lang="es-419" dirty="0"/>
              <a:t>Encaminada hacia su aprobación y financiación, y medios formales de concreción</a:t>
            </a:r>
          </a:p>
          <a:p>
            <a:pPr algn="r"/>
            <a:r>
              <a:rPr lang="es-419" dirty="0"/>
              <a:t> </a:t>
            </a:r>
          </a:p>
          <a:p>
            <a:pPr algn="r"/>
            <a:r>
              <a:rPr lang="es-419" b="1" i="1" dirty="0"/>
              <a:t>f. Ejecución </a:t>
            </a:r>
          </a:p>
          <a:p>
            <a:pPr algn="r"/>
            <a:r>
              <a:rPr lang="es-419" dirty="0"/>
              <a:t>Puesta en marcha de las actividades y la correspondiente contratación y financiación requeridas para que se lleven a cabo.</a:t>
            </a:r>
          </a:p>
          <a:p>
            <a:pPr algn="r"/>
            <a:r>
              <a:rPr lang="es-419" dirty="0"/>
              <a:t> </a:t>
            </a:r>
          </a:p>
          <a:p>
            <a:pPr algn="r"/>
            <a:r>
              <a:rPr lang="es-419" b="1" i="1" dirty="0"/>
              <a:t>g. Monitoreo y seguimiento </a:t>
            </a:r>
          </a:p>
          <a:p>
            <a:pPr algn="r"/>
            <a:r>
              <a:rPr lang="es-419" dirty="0"/>
              <a:t>Acompañamiento y verificación de que se están cumpliendo los objetivos, a través de los indicadores previamente diseñados para tal fin, o la indicación de si las actividades deben reorientarse.</a:t>
            </a:r>
          </a:p>
          <a:p>
            <a:pPr algn="r"/>
            <a:r>
              <a:rPr lang="es-419" dirty="0"/>
              <a:t> </a:t>
            </a:r>
          </a:p>
          <a:p>
            <a:pPr algn="r"/>
            <a:r>
              <a:rPr lang="es-419" b="1" i="1" dirty="0"/>
              <a:t>h. Evaluación </a:t>
            </a:r>
          </a:p>
          <a:p>
            <a:pPr algn="r"/>
            <a:r>
              <a:rPr lang="es-419" dirty="0"/>
              <a:t>Consiste en el análisis de los efectos o impactos, eficacia, eficiencia o pertinencia del proyecto, verificación de los logros, lecciones aprendidas, recomendaciones de acciones correctivas y retroalimentación a otros proyectos. </a:t>
            </a:r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1779276-695F-4332-834B-6735D1A0E642}"/>
              </a:ext>
            </a:extLst>
          </p:cNvPr>
          <p:cNvSpPr txBox="1"/>
          <p:nvPr/>
        </p:nvSpPr>
        <p:spPr>
          <a:xfrm>
            <a:off x="1" y="5809957"/>
            <a:ext cx="4231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</a:rPr>
              <a:t>Documento: Herramientas para la formulación de proyectos de cooperación internacional – APC Colombia, 2020.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1B7E5F4E-4083-406C-A23E-47337E963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032" y="66916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9" name="Rectángulo 7">
            <a:extLst>
              <a:ext uri="{FF2B5EF4-FFF2-40B4-BE49-F238E27FC236}">
                <a16:creationId xmlns:a16="http://schemas.microsoft.com/office/drawing/2014/main" id="{C496CB65-566F-410F-B881-CED5E6CD3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12443E2-7296-4EC1-9700-558BE3A45D6E}"/>
              </a:ext>
            </a:extLst>
          </p:cNvPr>
          <p:cNvSpPr txBox="1"/>
          <p:nvPr/>
        </p:nvSpPr>
        <p:spPr>
          <a:xfrm>
            <a:off x="4236082" y="52848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38768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698868" y="0"/>
            <a:ext cx="11493132" cy="6853811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-8910" y="-1"/>
            <a:ext cx="4314825" cy="6877782"/>
          </a:xfrm>
          <a:prstGeom prst="rect">
            <a:avLst/>
          </a:prstGeom>
          <a:solidFill>
            <a:srgbClr val="0A55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  <a:p>
            <a:endParaRPr lang="es-419" sz="20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95964" y="130885"/>
            <a:ext cx="380619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caja de herramientas de la CSS?</a:t>
            </a:r>
            <a:endParaRPr lang="en-US" alt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6" y="1091322"/>
            <a:ext cx="2493576" cy="244613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315218" y="1440751"/>
            <a:ext cx="7761441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i="1" dirty="0"/>
              <a:t>Asociados a la identificación, valoración, formulación y negociación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13347" y="3437268"/>
            <a:ext cx="5765182" cy="59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i="1" dirty="0"/>
              <a:t>Asociados a la ejecución, monitoreo</a:t>
            </a:r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Formato de monitoreo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Formato de seguimiento a la agregación de valor</a:t>
            </a:r>
          </a:p>
          <a:p>
            <a:pPr algn="l"/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224138" y="5165718"/>
            <a:ext cx="5943600" cy="7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i="1" dirty="0"/>
              <a:t>Asociados a la evaluación</a:t>
            </a:r>
          </a:p>
          <a:p>
            <a:pPr algn="l"/>
            <a:endParaRPr lang="es-E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Formato de cierre de proyectos</a:t>
            </a:r>
          </a:p>
          <a:p>
            <a:pPr algn="l"/>
            <a:endParaRPr lang="es-ES" dirty="0"/>
          </a:p>
        </p:txBody>
      </p:sp>
      <p:sp>
        <p:nvSpPr>
          <p:cNvPr id="17" name="Google Shape;109;p3"/>
          <p:cNvSpPr txBox="1"/>
          <p:nvPr/>
        </p:nvSpPr>
        <p:spPr>
          <a:xfrm>
            <a:off x="6490200" y="724270"/>
            <a:ext cx="3806190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4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endParaRPr lang="en-US" altLang="es-CO" sz="24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09;p3"/>
          <p:cNvSpPr txBox="1"/>
          <p:nvPr/>
        </p:nvSpPr>
        <p:spPr>
          <a:xfrm>
            <a:off x="141582" y="3754976"/>
            <a:ext cx="3914953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producto de la profesionalización de la CSS que consolida instrumentos aplicables en las distintas fases del ciclo de los programas y proyectos, para establecer cooperación pertinente y viable que contribuya a la equidad y el desarrollo de los países,  permitiendo alcanzar resultados tangibles en los intercambios de conocimiento establecidos</a:t>
            </a:r>
            <a:endParaRPr lang="en-US" altLang="es-CO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624775" y="1692282"/>
            <a:ext cx="6727169" cy="105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419" b="1" i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419" dirty="0"/>
              <a:t>Formato de formulación de proyectos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Formato de presupuesto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/>
              <a:t>Evaluación de proyectos (interno APC Colombia)</a:t>
            </a:r>
          </a:p>
        </p:txBody>
      </p:sp>
      <p:sp>
        <p:nvSpPr>
          <p:cNvPr id="13" name="Rectángulo 8">
            <a:extLst>
              <a:ext uri="{FF2B5EF4-FFF2-40B4-BE49-F238E27FC236}">
                <a16:creationId xmlns:a16="http://schemas.microsoft.com/office/drawing/2014/main" id="{C47E8930-A6B1-4C80-A668-703F35E47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032" y="66916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5" name="Rectángulo 7">
            <a:extLst>
              <a:ext uri="{FF2B5EF4-FFF2-40B4-BE49-F238E27FC236}">
                <a16:creationId xmlns:a16="http://schemas.microsoft.com/office/drawing/2014/main" id="{1DEF0D8F-088E-4507-BA00-477B78D26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241CBEB-4080-42CB-9559-2CD21017D1FC}"/>
              </a:ext>
            </a:extLst>
          </p:cNvPr>
          <p:cNvSpPr txBox="1"/>
          <p:nvPr/>
        </p:nvSpPr>
        <p:spPr>
          <a:xfrm>
            <a:off x="4236082" y="52848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216847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0"/>
            <a:ext cx="12210442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79" y="502515"/>
            <a:ext cx="7035945" cy="616722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052546" y="3429000"/>
            <a:ext cx="397979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b="1" dirty="0">
                <a:ea typeface="Calibri" panose="020F0502020204030204" pitchFamily="34" charset="0"/>
              </a:rPr>
              <a:t>Nombre proyecto</a:t>
            </a:r>
            <a:endParaRPr lang="es-419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/>
              <a:t>Posible definición final después de establecer objetivo. Se sugiere corto y enfocado en tema central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050304" y="4596386"/>
            <a:ext cx="39820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dirty="0">
                <a:ea typeface="Calibri" panose="020F0502020204030204" pitchFamily="34" charset="0"/>
              </a:rPr>
              <a:t>Modalidad</a:t>
            </a:r>
            <a:endParaRPr lang="es-419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/>
              <a:t>Oferta, Demanda, Doble vía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176324" y="5373812"/>
            <a:ext cx="38560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dirty="0">
                <a:ea typeface="Calibri" panose="020F0502020204030204" pitchFamily="34" charset="0"/>
              </a:rPr>
              <a:t>Contactos</a:t>
            </a:r>
            <a:endParaRPr lang="es-419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/>
              <a:t>Distinguir el de cooperación de técnicos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/>
              <a:t>Clave: redes </a:t>
            </a:r>
            <a:r>
              <a:rPr lang="es-419" sz="1600" dirty="0">
                <a:sym typeface="Wingdings" panose="05000000000000000000" pitchFamily="2" charset="2"/>
              </a:rPr>
              <a:t> </a:t>
            </a:r>
            <a:r>
              <a:rPr lang="es-419" sz="1600" dirty="0" err="1">
                <a:sym typeface="Wingdings" panose="05000000000000000000" pitchFamily="2" charset="2"/>
              </a:rPr>
              <a:t>Visibilización</a:t>
            </a:r>
            <a:r>
              <a:rPr lang="es-419" sz="1600" dirty="0"/>
              <a:t> 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7501371" y="4004155"/>
            <a:ext cx="499138" cy="159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9" name="Flecha derecha 18"/>
          <p:cNvSpPr/>
          <p:nvPr/>
        </p:nvSpPr>
        <p:spPr>
          <a:xfrm>
            <a:off x="7537167" y="4950807"/>
            <a:ext cx="463342" cy="159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0" name="Flecha derecha 19"/>
          <p:cNvSpPr/>
          <p:nvPr/>
        </p:nvSpPr>
        <p:spPr>
          <a:xfrm>
            <a:off x="7515527" y="6045377"/>
            <a:ext cx="463342" cy="159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1026" name="Picture 2" descr="Tu Asesor Profesional: ¿QUIÉNES PUEDEN REPRESENTAR A UN SOCIO EN LA JUNTA  GENERAL?">
            <a:extLst>
              <a:ext uri="{FF2B5EF4-FFF2-40B4-BE49-F238E27FC236}">
                <a16:creationId xmlns:a16="http://schemas.microsoft.com/office/drawing/2014/main" id="{64A03FF5-48B9-4377-9B5B-505CABC7F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311" y="1146635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09;p3">
            <a:extLst>
              <a:ext uri="{FF2B5EF4-FFF2-40B4-BE49-F238E27FC236}">
                <a16:creationId xmlns:a16="http://schemas.microsoft.com/office/drawing/2014/main" id="{938EFC2F-7EA1-4250-A5E0-A054805207FE}"/>
              </a:ext>
            </a:extLst>
          </p:cNvPr>
          <p:cNvSpPr txBox="1"/>
          <p:nvPr/>
        </p:nvSpPr>
        <p:spPr>
          <a:xfrm>
            <a:off x="8205227" y="507354"/>
            <a:ext cx="3343835" cy="71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8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altLang="es-CO" sz="28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Quiénes?</a:t>
            </a:r>
            <a:endParaRPr lang="en-US" altLang="es-CO" sz="28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204B6D-90C6-4A96-9FB8-832171BFDA6F}"/>
              </a:ext>
            </a:extLst>
          </p:cNvPr>
          <p:cNvSpPr txBox="1"/>
          <p:nvPr/>
        </p:nvSpPr>
        <p:spPr>
          <a:xfrm>
            <a:off x="8416344" y="2801393"/>
            <a:ext cx="307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accent5">
                    <a:lumMod val="75000"/>
                  </a:schemeClr>
                </a:solidFill>
              </a:rPr>
              <a:t>Fuente imagen: https://actualicese.com/_ig/img/fotos/tratosociedad.jpg</a:t>
            </a:r>
          </a:p>
        </p:txBody>
      </p:sp>
      <p:sp>
        <p:nvSpPr>
          <p:cNvPr id="16" name="Rectángulo 8">
            <a:extLst>
              <a:ext uri="{FF2B5EF4-FFF2-40B4-BE49-F238E27FC236}">
                <a16:creationId xmlns:a16="http://schemas.microsoft.com/office/drawing/2014/main" id="{E689190C-B4D9-4A71-A7C2-92AF1B8C6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7" name="Rectángulo 7">
            <a:extLst>
              <a:ext uri="{FF2B5EF4-FFF2-40B4-BE49-F238E27FC236}">
                <a16:creationId xmlns:a16="http://schemas.microsoft.com/office/drawing/2014/main" id="{8B8CABF0-5EA8-4289-B2E2-04542C053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638557F-B3AD-4588-A933-162E3CD69295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60215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58357" y="0"/>
            <a:ext cx="12210442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79" y="502515"/>
            <a:ext cx="7035945" cy="616722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027573" y="3124463"/>
            <a:ext cx="38234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dirty="0">
                <a:ea typeface="Calibri" panose="020F0502020204030204" pitchFamily="34" charset="0"/>
              </a:rPr>
              <a:t>Roles</a:t>
            </a:r>
            <a:endParaRPr lang="es-419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/>
              <a:t>Financiero (inversiones o costos </a:t>
            </a:r>
            <a:r>
              <a:rPr lang="es-ES" sz="1600" dirty="0">
                <a:sym typeface="Wingdings" panose="05000000000000000000" pitchFamily="2" charset="2"/>
              </a:rPr>
              <a:t></a:t>
            </a:r>
            <a:r>
              <a:rPr lang="es-419" sz="1600" dirty="0"/>
              <a:t> No equiparable a efectivo)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Asistencia técnica </a:t>
            </a:r>
            <a:r>
              <a:rPr lang="es-ES" sz="1600" dirty="0">
                <a:sym typeface="Wingdings" panose="05000000000000000000" pitchFamily="2" charset="2"/>
              </a:rPr>
              <a:t> </a:t>
            </a:r>
            <a:r>
              <a:rPr lang="es-ES" sz="1600" dirty="0"/>
              <a:t>Expertos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Especie </a:t>
            </a:r>
            <a:r>
              <a:rPr lang="es-ES" sz="1600" dirty="0">
                <a:sym typeface="Wingdings" panose="05000000000000000000" pitchFamily="2" charset="2"/>
              </a:rPr>
              <a:t> Insumos</a:t>
            </a:r>
            <a:endParaRPr lang="es-E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Pueden ser múltiples</a:t>
            </a:r>
            <a:endParaRPr lang="es-419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845784" y="5065334"/>
            <a:ext cx="4034119" cy="113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buFont typeface="Arial" panose="020B0604020202020204" pitchFamily="34" charset="0"/>
              <a:buNone/>
              <a:defRPr sz="180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b="1" dirty="0">
                <a:ea typeface="Calibri" panose="020F0502020204030204" pitchFamily="34" charset="0"/>
              </a:rPr>
              <a:t>Entidades participantes</a:t>
            </a:r>
            <a:endParaRPr lang="es-419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419" sz="1600" dirty="0"/>
              <a:t>Aliados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Terceros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Estrategia e impacto</a:t>
            </a:r>
            <a:endParaRPr lang="es-419" sz="1600" dirty="0"/>
          </a:p>
        </p:txBody>
      </p:sp>
      <p:sp>
        <p:nvSpPr>
          <p:cNvPr id="21" name="Flecha derecha 20"/>
          <p:cNvSpPr/>
          <p:nvPr/>
        </p:nvSpPr>
        <p:spPr>
          <a:xfrm>
            <a:off x="7456807" y="3756335"/>
            <a:ext cx="522192" cy="159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" name="Flecha derecha 21"/>
          <p:cNvSpPr/>
          <p:nvPr/>
        </p:nvSpPr>
        <p:spPr>
          <a:xfrm>
            <a:off x="7442094" y="5602290"/>
            <a:ext cx="522192" cy="159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2056" name="Picture 8" descr="my-puzzle-design alfombrilla de ratón Socio de trabajo en equipo,  Rompecabezas: Amazon.es: Electrónica">
            <a:extLst>
              <a:ext uri="{FF2B5EF4-FFF2-40B4-BE49-F238E27FC236}">
                <a16:creationId xmlns:a16="http://schemas.microsoft.com/office/drawing/2014/main" id="{D8036FB0-6FDA-498B-8D1D-B96B2925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70" y="720479"/>
            <a:ext cx="1572313" cy="1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08CB57E-1D0A-4A3E-9A3D-0CBCECB7909A}"/>
              </a:ext>
            </a:extLst>
          </p:cNvPr>
          <p:cNvSpPr txBox="1"/>
          <p:nvPr/>
        </p:nvSpPr>
        <p:spPr>
          <a:xfrm>
            <a:off x="7592045" y="2369462"/>
            <a:ext cx="454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accent5">
                    <a:lumMod val="75000"/>
                  </a:schemeClr>
                </a:solidFill>
              </a:rPr>
              <a:t>Fuente imagen: https://images-na.ssl-images-amazon.com/images/I/61Mn9H3%2Bj0L._AC_SY355_.jpg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382F4E-B86E-484C-9362-6BD4340DB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883" y="746783"/>
            <a:ext cx="2309197" cy="1622679"/>
          </a:xfrm>
          <a:prstGeom prst="rect">
            <a:avLst/>
          </a:prstGeom>
        </p:spPr>
      </p:pic>
      <p:sp>
        <p:nvSpPr>
          <p:cNvPr id="11" name="Rectángulo 8">
            <a:extLst>
              <a:ext uri="{FF2B5EF4-FFF2-40B4-BE49-F238E27FC236}">
                <a16:creationId xmlns:a16="http://schemas.microsoft.com/office/drawing/2014/main" id="{7F6AF832-6C22-404D-97B9-8D1670D47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2" name="Rectángulo 7">
            <a:extLst>
              <a:ext uri="{FF2B5EF4-FFF2-40B4-BE49-F238E27FC236}">
                <a16:creationId xmlns:a16="http://schemas.microsoft.com/office/drawing/2014/main" id="{689D65E5-1046-40E9-A8EA-1C8DD1B20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52F255C-FF46-44AB-B8EB-D5B8470A2F60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23639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0"/>
            <a:ext cx="12336462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O"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150" y="616536"/>
            <a:ext cx="9786697" cy="6024860"/>
          </a:xfrm>
          <a:prstGeom prst="rect">
            <a:avLst/>
          </a:prstGeom>
        </p:spPr>
      </p:pic>
      <p:sp>
        <p:nvSpPr>
          <p:cNvPr id="7" name="Google Shape;109;p3">
            <a:extLst>
              <a:ext uri="{FF2B5EF4-FFF2-40B4-BE49-F238E27FC236}">
                <a16:creationId xmlns:a16="http://schemas.microsoft.com/office/drawing/2014/main" id="{52489521-D51C-4733-A2F2-FE193713D6F4}"/>
              </a:ext>
            </a:extLst>
          </p:cNvPr>
          <p:cNvSpPr txBox="1"/>
          <p:nvPr/>
        </p:nvSpPr>
        <p:spPr>
          <a:xfrm>
            <a:off x="-744342" y="987433"/>
            <a:ext cx="3343835" cy="71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8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altLang="es-CO" sz="28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Porqué?</a:t>
            </a:r>
            <a:endParaRPr lang="en-US" altLang="es-CO" sz="28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BA15EBF-D577-4ABF-82E4-91E6C8EA726A}"/>
              </a:ext>
            </a:extLst>
          </p:cNvPr>
          <p:cNvSpPr/>
          <p:nvPr/>
        </p:nvSpPr>
        <p:spPr>
          <a:xfrm>
            <a:off x="1505243" y="1393371"/>
            <a:ext cx="10019100" cy="158898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E381A5-8437-4C10-9055-8C6EFB8BF575}"/>
              </a:ext>
            </a:extLst>
          </p:cNvPr>
          <p:cNvSpPr txBox="1"/>
          <p:nvPr/>
        </p:nvSpPr>
        <p:spPr>
          <a:xfrm>
            <a:off x="86478" y="5086090"/>
            <a:ext cx="1669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5">
                    <a:lumMod val="75000"/>
                  </a:schemeClr>
                </a:solidFill>
              </a:rPr>
              <a:t>https://www.undp.org/content/undp/es/home/sustainable-development-goals.html</a:t>
            </a: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id="{7FC93846-814A-4E76-A93C-B6CE9FF5B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9" name="Rectángulo 7">
            <a:extLst>
              <a:ext uri="{FF2B5EF4-FFF2-40B4-BE49-F238E27FC236}">
                <a16:creationId xmlns:a16="http://schemas.microsoft.com/office/drawing/2014/main" id="{7F283D9B-B700-40F9-BAA0-BF4D52ED1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71C460-BB97-47E3-8285-B238198E0C39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9223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0" y="0"/>
            <a:ext cx="12336462" cy="6858000"/>
          </a:xfrm>
          <a:prstGeom prst="rect">
            <a:avLst/>
          </a:prstGeom>
          <a:solidFill>
            <a:srgbClr val="DDE9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19" y="550752"/>
            <a:ext cx="10532023" cy="43876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507" y="3617258"/>
            <a:ext cx="1539432" cy="11724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19" y="5071100"/>
            <a:ext cx="6753506" cy="1654213"/>
          </a:xfrm>
          <a:prstGeom prst="rect">
            <a:avLst/>
          </a:prstGeom>
        </p:spPr>
      </p:pic>
      <p:sp>
        <p:nvSpPr>
          <p:cNvPr id="10" name="Google Shape;109;p3"/>
          <p:cNvSpPr txBox="1"/>
          <p:nvPr/>
        </p:nvSpPr>
        <p:spPr>
          <a:xfrm>
            <a:off x="7946592" y="5050452"/>
            <a:ext cx="4099002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https://www.un.org/sustainabledevelopment/es/</a:t>
            </a:r>
            <a:endParaRPr lang="en-US" altLang="es-CO" sz="20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09;p3"/>
          <p:cNvSpPr txBox="1"/>
          <p:nvPr/>
        </p:nvSpPr>
        <p:spPr>
          <a:xfrm>
            <a:off x="7946592" y="5971933"/>
            <a:ext cx="4245408" cy="96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eaLnBrk="1" hangingPunct="1"/>
            <a:r>
              <a:rPr lang="es-419" altLang="es-CO" sz="16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Menú principal </a:t>
            </a:r>
            <a:r>
              <a:rPr lang="es-419" altLang="es-CO" sz="16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Objetivos</a:t>
            </a:r>
          </a:p>
          <a:p>
            <a:pPr algn="ctr" eaLnBrk="1" hangingPunct="1"/>
            <a:endParaRPr lang="es-419" altLang="es-CO" sz="1600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eaLnBrk="1" hangingPunct="1"/>
            <a:r>
              <a:rPr lang="es-ES" altLang="es-CO" sz="16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Bajar  Metas del objetivo</a:t>
            </a:r>
            <a:endParaRPr lang="en-US" altLang="es-CO" sz="1600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9899870" y="5711154"/>
            <a:ext cx="192446" cy="29973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Flecha abajo 12"/>
          <p:cNvSpPr/>
          <p:nvPr/>
        </p:nvSpPr>
        <p:spPr>
          <a:xfrm>
            <a:off x="9899870" y="6267822"/>
            <a:ext cx="192446" cy="28089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Rectángulo 8">
            <a:extLst>
              <a:ext uri="{FF2B5EF4-FFF2-40B4-BE49-F238E27FC236}">
                <a16:creationId xmlns:a16="http://schemas.microsoft.com/office/drawing/2014/main" id="{7DB7ACA1-168F-4357-B0A2-3A6B416B7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6767" y="32573"/>
            <a:ext cx="19304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s-CO" altLang="es-CO" sz="1200" b="1" dirty="0">
                <a:solidFill>
                  <a:schemeClr val="accent5">
                    <a:lumMod val="75000"/>
                  </a:schemeClr>
                </a:solidFill>
              </a:rPr>
              <a:t>Formulación</a:t>
            </a: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45DFFFF3-7545-420A-B54E-60D9A2FC6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25" y="78740"/>
            <a:ext cx="1285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APC Colombia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9DA275-B7CF-4BCE-90D2-72291EC60FA4}"/>
              </a:ext>
            </a:extLst>
          </p:cNvPr>
          <p:cNvSpPr txBox="1"/>
          <p:nvPr/>
        </p:nvSpPr>
        <p:spPr>
          <a:xfrm>
            <a:off x="100181" y="32573"/>
            <a:ext cx="2702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3366CC"/>
              </a:buClr>
              <a:buSzPts val="1800"/>
              <a:buNone/>
              <a:defRPr sz="1800" b="1">
                <a:solidFill>
                  <a:srgbClr val="3366CC"/>
                </a:solidFill>
              </a:defRPr>
            </a:lvl1pPr>
          </a:lstStyle>
          <a:p>
            <a:r>
              <a:rPr lang="es-CO" altLang="es-CO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Caja de Herramientas 2.0</a:t>
            </a:r>
          </a:p>
        </p:txBody>
      </p:sp>
    </p:spTree>
    <p:extLst>
      <p:ext uri="{BB962C8B-B14F-4D97-AF65-F5344CB8AC3E}">
        <p14:creationId xmlns:p14="http://schemas.microsoft.com/office/powerpoint/2010/main" val="3473523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1375</Words>
  <Application>Microsoft Macintosh PowerPoint</Application>
  <PresentationFormat>Panorámica</PresentationFormat>
  <Paragraphs>264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Corredor Pongutá</dc:creator>
  <cp:lastModifiedBy>Microsoft Office User</cp:lastModifiedBy>
  <cp:revision>71</cp:revision>
  <dcterms:created xsi:type="dcterms:W3CDTF">2019-01-04T16:13:52Z</dcterms:created>
  <dcterms:modified xsi:type="dcterms:W3CDTF">2022-12-26T21:51:46Z</dcterms:modified>
</cp:coreProperties>
</file>