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3" r:id="rId10"/>
    <p:sldId id="304" r:id="rId11"/>
    <p:sldId id="305" r:id="rId12"/>
    <p:sldId id="306" r:id="rId13"/>
    <p:sldId id="299" r:id="rId14"/>
    <p:sldId id="301" r:id="rId15"/>
    <p:sldId id="302" r:id="rId16"/>
    <p:sldId id="289" r:id="rId17"/>
  </p:sldIdLst>
  <p:sldSz cx="9144000" cy="6858000" type="screen4x3"/>
  <p:notesSz cx="9928225" cy="67976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CCFF"/>
    <a:srgbClr val="FFCC00"/>
    <a:srgbClr val="FF9966"/>
    <a:srgbClr val="B5F22E"/>
    <a:srgbClr val="FC917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631" autoAdjust="0"/>
  </p:normalViewPr>
  <p:slideViewPr>
    <p:cSldViewPr>
      <p:cViewPr>
        <p:scale>
          <a:sx n="118" d="100"/>
          <a:sy n="118" d="100"/>
        </p:scale>
        <p:origin x="864" y="888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Respaldo\Ana%20Mar&#237;a\Ana%20Mar&#237;a\Cat&#225;logo%20de%20EE%20de%20CSS\Buenas%20pr&#225;cticas%202012\DO_Seguimiento%20Identificaci&#243;n%20de%20Buenas%20Pr&#225;ctica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Cálculos!$C$57</c:f>
              <c:strCache>
                <c:ptCount val="1"/>
                <c:pt idx="0">
                  <c:v>Identificadas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Cálculos!$B$58:$B$64</c:f>
              <c:strCache>
                <c:ptCount val="7"/>
                <c:pt idx="0">
                  <c:v>Seguridad</c:v>
                </c:pt>
                <c:pt idx="1">
                  <c:v>Promoción y protección social</c:v>
                </c:pt>
                <c:pt idx="2">
                  <c:v>Cultura, Deporte y Recreación</c:v>
                </c:pt>
                <c:pt idx="3">
                  <c:v>Fomento al Desarrollo Productivo</c:v>
                </c:pt>
                <c:pt idx="4">
                  <c:v>Gestión Pública y Buen Gobierno</c:v>
                </c:pt>
                <c:pt idx="5">
                  <c:v>Reconciliación: Atención Integral a Víctimas, Reintegración y Memoria Histórica</c:v>
                </c:pt>
                <c:pt idx="6">
                  <c:v>Ambiente y Desarrollo Sostenible</c:v>
                </c:pt>
              </c:strCache>
            </c:strRef>
          </c:cat>
          <c:val>
            <c:numRef>
              <c:f>Cálculos!$C$58:$C$64</c:f>
              <c:numCache>
                <c:formatCode>General</c:formatCode>
                <c:ptCount val="7"/>
                <c:pt idx="0">
                  <c:v>5</c:v>
                </c:pt>
                <c:pt idx="1">
                  <c:v>12</c:v>
                </c:pt>
                <c:pt idx="2">
                  <c:v>1</c:v>
                </c:pt>
                <c:pt idx="3">
                  <c:v>11</c:v>
                </c:pt>
                <c:pt idx="4">
                  <c:v>10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Cálculos!$D$57</c:f>
              <c:strCache>
                <c:ptCount val="1"/>
                <c:pt idx="0">
                  <c:v>Recibidas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Cálculos!$B$58:$B$64</c:f>
              <c:strCache>
                <c:ptCount val="7"/>
                <c:pt idx="0">
                  <c:v>Seguridad</c:v>
                </c:pt>
                <c:pt idx="1">
                  <c:v>Promoción y protección social</c:v>
                </c:pt>
                <c:pt idx="2">
                  <c:v>Cultura, Deporte y Recreación</c:v>
                </c:pt>
                <c:pt idx="3">
                  <c:v>Fomento al Desarrollo Productivo</c:v>
                </c:pt>
                <c:pt idx="4">
                  <c:v>Gestión Pública y Buen Gobierno</c:v>
                </c:pt>
                <c:pt idx="5">
                  <c:v>Reconciliación: Atención Integral a Víctimas, Reintegración y Memoria Histórica</c:v>
                </c:pt>
                <c:pt idx="6">
                  <c:v>Ambiente y Desarrollo Sostenible</c:v>
                </c:pt>
              </c:strCache>
            </c:strRef>
          </c:cat>
          <c:val>
            <c:numRef>
              <c:f>Cálculos!$D$58:$D$64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0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108224"/>
        <c:axId val="63112320"/>
        <c:axId val="0"/>
      </c:bar3DChart>
      <c:catAx>
        <c:axId val="6310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112320"/>
        <c:crosses val="autoZero"/>
        <c:auto val="1"/>
        <c:lblAlgn val="ctr"/>
        <c:lblOffset val="100"/>
        <c:noMultiLvlLbl val="0"/>
      </c:catAx>
      <c:valAx>
        <c:axId val="6311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3108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0401A-3089-4B8F-9B19-C93EBE70D8C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43EA44-F771-45B1-BF79-26AE5F2F9902}">
      <dgm:prSet phldrT="[Texto]" custT="1"/>
      <dgm:spPr/>
      <dgm:t>
        <a:bodyPr/>
        <a:lstStyle/>
        <a:p>
          <a:r>
            <a:rPr lang="es-ES" sz="2200" dirty="0" smtClean="0"/>
            <a:t>Coordinación de América Latina y el Caribe</a:t>
          </a:r>
          <a:endParaRPr lang="es-ES" sz="2200" dirty="0"/>
        </a:p>
      </dgm:t>
    </dgm:pt>
    <dgm:pt modelId="{F0D52F96-A39D-4A60-9520-AA411884029C}" type="parTrans" cxnId="{B56C4DF6-281B-4632-9B74-A555AA33DF25}">
      <dgm:prSet/>
      <dgm:spPr/>
      <dgm:t>
        <a:bodyPr/>
        <a:lstStyle/>
        <a:p>
          <a:endParaRPr lang="es-ES"/>
        </a:p>
      </dgm:t>
    </dgm:pt>
    <dgm:pt modelId="{49A1AB56-BBE0-4A9A-AB65-D34B0EE01610}" type="sibTrans" cxnId="{B56C4DF6-281B-4632-9B74-A555AA33DF25}">
      <dgm:prSet/>
      <dgm:spPr/>
      <dgm:t>
        <a:bodyPr/>
        <a:lstStyle/>
        <a:p>
          <a:endParaRPr lang="es-ES"/>
        </a:p>
      </dgm:t>
    </dgm:pt>
    <dgm:pt modelId="{A8D9E556-149F-4B42-80E7-FA0ABFF171B3}">
      <dgm:prSet phldrT="[Texto]" custT="1"/>
      <dgm:spPr/>
      <dgm:t>
        <a:bodyPr/>
        <a:lstStyle/>
        <a:p>
          <a:r>
            <a:rPr lang="es-ES" sz="1600" dirty="0" smtClean="0"/>
            <a:t>Programas Bilaterales</a:t>
          </a:r>
          <a:endParaRPr lang="es-ES" sz="1600" dirty="0"/>
        </a:p>
      </dgm:t>
    </dgm:pt>
    <dgm:pt modelId="{3F9CA8B0-3BE9-4FA7-93F7-C7ACEB70A333}" type="parTrans" cxnId="{DE0DA234-B530-4ECC-B737-C9AFCBBF724B}">
      <dgm:prSet/>
      <dgm:spPr/>
      <dgm:t>
        <a:bodyPr/>
        <a:lstStyle/>
        <a:p>
          <a:endParaRPr lang="es-ES"/>
        </a:p>
      </dgm:t>
    </dgm:pt>
    <dgm:pt modelId="{7331CB25-B8A7-4ABB-BEC0-EA4B7277C57D}" type="sibTrans" cxnId="{DE0DA234-B530-4ECC-B737-C9AFCBBF724B}">
      <dgm:prSet/>
      <dgm:spPr/>
      <dgm:t>
        <a:bodyPr/>
        <a:lstStyle/>
        <a:p>
          <a:endParaRPr lang="es-ES"/>
        </a:p>
      </dgm:t>
    </dgm:pt>
    <dgm:pt modelId="{54461B32-A8EA-4405-94F3-5FC4F930E352}">
      <dgm:prSet phldrT="[Texto]"/>
      <dgm:spPr/>
      <dgm:t>
        <a:bodyPr/>
        <a:lstStyle/>
        <a:p>
          <a:r>
            <a:rPr lang="es-ES" dirty="0" smtClean="0"/>
            <a:t>Mecanismos Regionales</a:t>
          </a:r>
          <a:endParaRPr lang="es-ES" dirty="0"/>
        </a:p>
      </dgm:t>
    </dgm:pt>
    <dgm:pt modelId="{F8C93EFC-BAA6-4A4F-B70E-87D9D4CF9B75}" type="parTrans" cxnId="{AAC3B8DB-E6C1-4EE9-BCDB-47D2EB6A27DD}">
      <dgm:prSet/>
      <dgm:spPr/>
      <dgm:t>
        <a:bodyPr/>
        <a:lstStyle/>
        <a:p>
          <a:endParaRPr lang="es-ES"/>
        </a:p>
      </dgm:t>
    </dgm:pt>
    <dgm:pt modelId="{77B6105F-A8C3-4F01-B10C-CB49A6FA854C}" type="sibTrans" cxnId="{AAC3B8DB-E6C1-4EE9-BCDB-47D2EB6A27DD}">
      <dgm:prSet/>
      <dgm:spPr/>
      <dgm:t>
        <a:bodyPr/>
        <a:lstStyle/>
        <a:p>
          <a:endParaRPr lang="es-ES"/>
        </a:p>
      </dgm:t>
    </dgm:pt>
    <dgm:pt modelId="{16563836-D44A-4AB7-AD35-9A1B8B7D51A7}">
      <dgm:prSet phldrT="[Texto]" custT="1"/>
      <dgm:spPr/>
      <dgm:t>
        <a:bodyPr/>
        <a:lstStyle/>
        <a:p>
          <a:r>
            <a:rPr lang="es-ES" sz="2200" dirty="0" smtClean="0"/>
            <a:t>Coordinación de Asia, África Medio Oriente y Europa del Este</a:t>
          </a:r>
          <a:endParaRPr lang="es-ES" sz="2200" dirty="0"/>
        </a:p>
      </dgm:t>
    </dgm:pt>
    <dgm:pt modelId="{2A851D2B-7522-44B8-9640-2F7E88328E5D}" type="parTrans" cxnId="{A082D6F5-04CE-42FC-B444-E269641616FA}">
      <dgm:prSet/>
      <dgm:spPr/>
      <dgm:t>
        <a:bodyPr/>
        <a:lstStyle/>
        <a:p>
          <a:endParaRPr lang="es-ES"/>
        </a:p>
      </dgm:t>
    </dgm:pt>
    <dgm:pt modelId="{0CBB9EDC-3792-49E9-8C39-58FDFAF46592}" type="sibTrans" cxnId="{A082D6F5-04CE-42FC-B444-E269641616FA}">
      <dgm:prSet/>
      <dgm:spPr/>
      <dgm:t>
        <a:bodyPr/>
        <a:lstStyle/>
        <a:p>
          <a:endParaRPr lang="es-ES"/>
        </a:p>
      </dgm:t>
    </dgm:pt>
    <dgm:pt modelId="{10A000B0-A0D0-40F9-87C8-C367108969C9}">
      <dgm:prSet phldrT="[Texto]"/>
      <dgm:spPr/>
      <dgm:t>
        <a:bodyPr/>
        <a:lstStyle/>
        <a:p>
          <a:r>
            <a:rPr lang="es-ES" dirty="0" smtClean="0"/>
            <a:t>Relaciones Bilaterales</a:t>
          </a:r>
          <a:endParaRPr lang="es-ES" dirty="0"/>
        </a:p>
      </dgm:t>
    </dgm:pt>
    <dgm:pt modelId="{5CCC0737-89AA-4E9B-8B8D-8F657C4B7EC3}" type="parTrans" cxnId="{D171130D-921D-42B1-BFD6-1D6FF1BF3F2B}">
      <dgm:prSet/>
      <dgm:spPr/>
      <dgm:t>
        <a:bodyPr/>
        <a:lstStyle/>
        <a:p>
          <a:endParaRPr lang="es-ES"/>
        </a:p>
      </dgm:t>
    </dgm:pt>
    <dgm:pt modelId="{2DA6BD5D-77B3-4EFD-BA86-E9896B208874}" type="sibTrans" cxnId="{D171130D-921D-42B1-BFD6-1D6FF1BF3F2B}">
      <dgm:prSet/>
      <dgm:spPr/>
      <dgm:t>
        <a:bodyPr/>
        <a:lstStyle/>
        <a:p>
          <a:endParaRPr lang="es-ES"/>
        </a:p>
      </dgm:t>
    </dgm:pt>
    <dgm:pt modelId="{F22940D7-5AF4-4AC6-A96B-F3EDEC20E807}">
      <dgm:prSet phldrT="[Texto]"/>
      <dgm:spPr/>
      <dgm:t>
        <a:bodyPr/>
        <a:lstStyle/>
        <a:p>
          <a:r>
            <a:rPr lang="es-ES" dirty="0" smtClean="0"/>
            <a:t>Espacios Regionales</a:t>
          </a:r>
          <a:endParaRPr lang="es-ES" dirty="0"/>
        </a:p>
      </dgm:t>
    </dgm:pt>
    <dgm:pt modelId="{D5304241-4B63-4237-A4F8-5596A206AEB3}" type="parTrans" cxnId="{43C419D9-A4B7-46FE-A640-CC69B1C6F7F5}">
      <dgm:prSet/>
      <dgm:spPr/>
      <dgm:t>
        <a:bodyPr/>
        <a:lstStyle/>
        <a:p>
          <a:endParaRPr lang="es-ES"/>
        </a:p>
      </dgm:t>
    </dgm:pt>
    <dgm:pt modelId="{65C8766C-6395-4588-B25B-61FCFA9D585C}" type="sibTrans" cxnId="{43C419D9-A4B7-46FE-A640-CC69B1C6F7F5}">
      <dgm:prSet/>
      <dgm:spPr/>
      <dgm:t>
        <a:bodyPr/>
        <a:lstStyle/>
        <a:p>
          <a:endParaRPr lang="es-ES"/>
        </a:p>
      </dgm:t>
    </dgm:pt>
    <dgm:pt modelId="{3B1B3F14-FD14-4424-A4CA-CF0D395FFCFA}">
      <dgm:prSet/>
      <dgm:spPr/>
      <dgm:t>
        <a:bodyPr/>
        <a:lstStyle/>
        <a:p>
          <a:r>
            <a:rPr lang="es-ES" dirty="0" smtClean="0"/>
            <a:t>Estrategias Regionales</a:t>
          </a:r>
          <a:endParaRPr lang="es-ES" dirty="0"/>
        </a:p>
      </dgm:t>
    </dgm:pt>
    <dgm:pt modelId="{395BDA4E-4710-460D-A37C-8FB773FDA751}" type="parTrans" cxnId="{7C1DC2AD-D919-4F7C-A7D7-5DB16F6EF909}">
      <dgm:prSet/>
      <dgm:spPr/>
      <dgm:t>
        <a:bodyPr/>
        <a:lstStyle/>
        <a:p>
          <a:endParaRPr lang="es-ES"/>
        </a:p>
      </dgm:t>
    </dgm:pt>
    <dgm:pt modelId="{080D6614-FFBB-40A8-8C48-1537086A2C31}" type="sibTrans" cxnId="{7C1DC2AD-D919-4F7C-A7D7-5DB16F6EF909}">
      <dgm:prSet/>
      <dgm:spPr/>
      <dgm:t>
        <a:bodyPr/>
        <a:lstStyle/>
        <a:p>
          <a:endParaRPr lang="es-ES"/>
        </a:p>
      </dgm:t>
    </dgm:pt>
    <dgm:pt modelId="{BD90EE3C-45C4-407E-91B2-080DE1E1179C}" type="pres">
      <dgm:prSet presAssocID="{7F00401A-3089-4B8F-9B19-C93EBE70D8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07D9307D-D213-4952-B735-89B3CA6B22A3}" type="pres">
      <dgm:prSet presAssocID="{7943EA44-F771-45B1-BF79-26AE5F2F9902}" presName="root" presStyleCnt="0"/>
      <dgm:spPr/>
    </dgm:pt>
    <dgm:pt modelId="{3ECCEF95-0BDD-4409-9640-03787A85BB79}" type="pres">
      <dgm:prSet presAssocID="{7943EA44-F771-45B1-BF79-26AE5F2F9902}" presName="rootComposite" presStyleCnt="0"/>
      <dgm:spPr/>
    </dgm:pt>
    <dgm:pt modelId="{A8568794-F9F6-4C30-977D-016BADF4BB6D}" type="pres">
      <dgm:prSet presAssocID="{7943EA44-F771-45B1-BF79-26AE5F2F9902}" presName="rootText" presStyleLbl="node1" presStyleIdx="0" presStyleCnt="2" custScaleX="125301" custScaleY="58563"/>
      <dgm:spPr/>
      <dgm:t>
        <a:bodyPr/>
        <a:lstStyle/>
        <a:p>
          <a:endParaRPr lang="es-ES"/>
        </a:p>
      </dgm:t>
    </dgm:pt>
    <dgm:pt modelId="{EE66EAB9-F678-4E87-B76A-91149A2C6E1E}" type="pres">
      <dgm:prSet presAssocID="{7943EA44-F771-45B1-BF79-26AE5F2F9902}" presName="rootConnector" presStyleLbl="node1" presStyleIdx="0" presStyleCnt="2"/>
      <dgm:spPr/>
      <dgm:t>
        <a:bodyPr/>
        <a:lstStyle/>
        <a:p>
          <a:endParaRPr lang="es-CO"/>
        </a:p>
      </dgm:t>
    </dgm:pt>
    <dgm:pt modelId="{C8A183F1-3435-4BFF-B84E-EAB105FDB7B9}" type="pres">
      <dgm:prSet presAssocID="{7943EA44-F771-45B1-BF79-26AE5F2F9902}" presName="childShape" presStyleCnt="0"/>
      <dgm:spPr/>
    </dgm:pt>
    <dgm:pt modelId="{CDF15005-5E47-49C7-99FA-7A26957C2C41}" type="pres">
      <dgm:prSet presAssocID="{3F9CA8B0-3BE9-4FA7-93F7-C7ACEB70A333}" presName="Name13" presStyleLbl="parChTrans1D2" presStyleIdx="0" presStyleCnt="5"/>
      <dgm:spPr/>
      <dgm:t>
        <a:bodyPr/>
        <a:lstStyle/>
        <a:p>
          <a:endParaRPr lang="es-CO"/>
        </a:p>
      </dgm:t>
    </dgm:pt>
    <dgm:pt modelId="{8C821BF4-3896-42BA-BADF-605A742D3996}" type="pres">
      <dgm:prSet presAssocID="{A8D9E556-149F-4B42-80E7-FA0ABFF171B3}" presName="childText" presStyleLbl="bgAcc1" presStyleIdx="0" presStyleCnt="5" custScaleX="80176" custScaleY="44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2924E8-40AC-4A11-99D9-6182B433F3E0}" type="pres">
      <dgm:prSet presAssocID="{F8C93EFC-BAA6-4A4F-B70E-87D9D4CF9B75}" presName="Name13" presStyleLbl="parChTrans1D2" presStyleIdx="1" presStyleCnt="5"/>
      <dgm:spPr/>
      <dgm:t>
        <a:bodyPr/>
        <a:lstStyle/>
        <a:p>
          <a:endParaRPr lang="es-CO"/>
        </a:p>
      </dgm:t>
    </dgm:pt>
    <dgm:pt modelId="{9637EDDD-1F08-4A2F-977A-1045F4C3F759}" type="pres">
      <dgm:prSet presAssocID="{54461B32-A8EA-4405-94F3-5FC4F930E352}" presName="childText" presStyleLbl="bgAcc1" presStyleIdx="1" presStyleCnt="5" custScaleX="83561" custScaleY="402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53FABA-4222-4356-9930-474019E5F25E}" type="pres">
      <dgm:prSet presAssocID="{395BDA4E-4710-460D-A37C-8FB773FDA751}" presName="Name13" presStyleLbl="parChTrans1D2" presStyleIdx="2" presStyleCnt="5"/>
      <dgm:spPr/>
      <dgm:t>
        <a:bodyPr/>
        <a:lstStyle/>
        <a:p>
          <a:endParaRPr lang="es-CO"/>
        </a:p>
      </dgm:t>
    </dgm:pt>
    <dgm:pt modelId="{23137C30-36CD-4513-81C0-5F0DD23851AF}" type="pres">
      <dgm:prSet presAssocID="{3B1B3F14-FD14-4424-A4CA-CF0D395FFCFA}" presName="childText" presStyleLbl="bgAcc1" presStyleIdx="2" presStyleCnt="5" custScaleX="76738" custScaleY="520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416587-339F-4F0F-A64B-4A79E9CFEA7D}" type="pres">
      <dgm:prSet presAssocID="{16563836-D44A-4AB7-AD35-9A1B8B7D51A7}" presName="root" presStyleCnt="0"/>
      <dgm:spPr/>
    </dgm:pt>
    <dgm:pt modelId="{14E72F99-63AE-4B59-9001-FB48337A2198}" type="pres">
      <dgm:prSet presAssocID="{16563836-D44A-4AB7-AD35-9A1B8B7D51A7}" presName="rootComposite" presStyleCnt="0"/>
      <dgm:spPr/>
    </dgm:pt>
    <dgm:pt modelId="{0F4E1BDC-6724-437C-A7C1-4CBDE15CD07E}" type="pres">
      <dgm:prSet presAssocID="{16563836-D44A-4AB7-AD35-9A1B8B7D51A7}" presName="rootText" presStyleLbl="node1" presStyleIdx="1" presStyleCnt="2" custScaleX="142343" custScaleY="83641"/>
      <dgm:spPr/>
      <dgm:t>
        <a:bodyPr/>
        <a:lstStyle/>
        <a:p>
          <a:endParaRPr lang="es-ES"/>
        </a:p>
      </dgm:t>
    </dgm:pt>
    <dgm:pt modelId="{4F5E912A-E8CA-4135-AE1F-735A5E2FDD3C}" type="pres">
      <dgm:prSet presAssocID="{16563836-D44A-4AB7-AD35-9A1B8B7D51A7}" presName="rootConnector" presStyleLbl="node1" presStyleIdx="1" presStyleCnt="2"/>
      <dgm:spPr/>
      <dgm:t>
        <a:bodyPr/>
        <a:lstStyle/>
        <a:p>
          <a:endParaRPr lang="es-CO"/>
        </a:p>
      </dgm:t>
    </dgm:pt>
    <dgm:pt modelId="{9B43C9F0-EBC1-46C2-BC21-03B16FC193C9}" type="pres">
      <dgm:prSet presAssocID="{16563836-D44A-4AB7-AD35-9A1B8B7D51A7}" presName="childShape" presStyleCnt="0"/>
      <dgm:spPr/>
    </dgm:pt>
    <dgm:pt modelId="{2DB03CE0-89DC-45FC-8487-AFBA20D26208}" type="pres">
      <dgm:prSet presAssocID="{5CCC0737-89AA-4E9B-8B8D-8F657C4B7EC3}" presName="Name13" presStyleLbl="parChTrans1D2" presStyleIdx="3" presStyleCnt="5"/>
      <dgm:spPr/>
      <dgm:t>
        <a:bodyPr/>
        <a:lstStyle/>
        <a:p>
          <a:endParaRPr lang="es-CO"/>
        </a:p>
      </dgm:t>
    </dgm:pt>
    <dgm:pt modelId="{1902C66B-432E-445E-8A8E-2B6B9AB4D58F}" type="pres">
      <dgm:prSet presAssocID="{10A000B0-A0D0-40F9-87C8-C367108969C9}" presName="childText" presStyleLbl="bgAcc1" presStyleIdx="3" presStyleCnt="5" custScaleX="62437" custScaleY="571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F97E3-1125-4891-9B6D-FDB74772378F}" type="pres">
      <dgm:prSet presAssocID="{D5304241-4B63-4237-A4F8-5596A206AEB3}" presName="Name13" presStyleLbl="parChTrans1D2" presStyleIdx="4" presStyleCnt="5"/>
      <dgm:spPr/>
      <dgm:t>
        <a:bodyPr/>
        <a:lstStyle/>
        <a:p>
          <a:endParaRPr lang="es-CO"/>
        </a:p>
      </dgm:t>
    </dgm:pt>
    <dgm:pt modelId="{B6CEA882-4490-4C1D-AACB-C58F705C33D6}" type="pres">
      <dgm:prSet presAssocID="{F22940D7-5AF4-4AC6-A96B-F3EDEC20E807}" presName="childText" presStyleLbl="bgAcc1" presStyleIdx="4" presStyleCnt="5" custScaleX="69471" custScaleY="525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429E67-C248-FA43-A398-9BFB733F6175}" type="presOf" srcId="{F8C93EFC-BAA6-4A4F-B70E-87D9D4CF9B75}" destId="{742924E8-40AC-4A11-99D9-6182B433F3E0}" srcOrd="0" destOrd="0" presId="urn:microsoft.com/office/officeart/2005/8/layout/hierarchy3"/>
    <dgm:cxn modelId="{D171130D-921D-42B1-BFD6-1D6FF1BF3F2B}" srcId="{16563836-D44A-4AB7-AD35-9A1B8B7D51A7}" destId="{10A000B0-A0D0-40F9-87C8-C367108969C9}" srcOrd="0" destOrd="0" parTransId="{5CCC0737-89AA-4E9B-8B8D-8F657C4B7EC3}" sibTransId="{2DA6BD5D-77B3-4EFD-BA86-E9896B208874}"/>
    <dgm:cxn modelId="{43C419D9-A4B7-46FE-A640-CC69B1C6F7F5}" srcId="{16563836-D44A-4AB7-AD35-9A1B8B7D51A7}" destId="{F22940D7-5AF4-4AC6-A96B-F3EDEC20E807}" srcOrd="1" destOrd="0" parTransId="{D5304241-4B63-4237-A4F8-5596A206AEB3}" sibTransId="{65C8766C-6395-4588-B25B-61FCFA9D585C}"/>
    <dgm:cxn modelId="{A082D6F5-04CE-42FC-B444-E269641616FA}" srcId="{7F00401A-3089-4B8F-9B19-C93EBE70D8C1}" destId="{16563836-D44A-4AB7-AD35-9A1B8B7D51A7}" srcOrd="1" destOrd="0" parTransId="{2A851D2B-7522-44B8-9640-2F7E88328E5D}" sibTransId="{0CBB9EDC-3792-49E9-8C39-58FDFAF46592}"/>
    <dgm:cxn modelId="{EF8A93E9-364B-6942-BF8F-BE6A82435633}" type="presOf" srcId="{3B1B3F14-FD14-4424-A4CA-CF0D395FFCFA}" destId="{23137C30-36CD-4513-81C0-5F0DD23851AF}" srcOrd="0" destOrd="0" presId="urn:microsoft.com/office/officeart/2005/8/layout/hierarchy3"/>
    <dgm:cxn modelId="{7C1DC2AD-D919-4F7C-A7D7-5DB16F6EF909}" srcId="{7943EA44-F771-45B1-BF79-26AE5F2F9902}" destId="{3B1B3F14-FD14-4424-A4CA-CF0D395FFCFA}" srcOrd="2" destOrd="0" parTransId="{395BDA4E-4710-460D-A37C-8FB773FDA751}" sibTransId="{080D6614-FFBB-40A8-8C48-1537086A2C31}"/>
    <dgm:cxn modelId="{F4A69F3F-E01B-7C44-8279-6F7275E20C89}" type="presOf" srcId="{7F00401A-3089-4B8F-9B19-C93EBE70D8C1}" destId="{BD90EE3C-45C4-407E-91B2-080DE1E1179C}" srcOrd="0" destOrd="0" presId="urn:microsoft.com/office/officeart/2005/8/layout/hierarchy3"/>
    <dgm:cxn modelId="{B56C4DF6-281B-4632-9B74-A555AA33DF25}" srcId="{7F00401A-3089-4B8F-9B19-C93EBE70D8C1}" destId="{7943EA44-F771-45B1-BF79-26AE5F2F9902}" srcOrd="0" destOrd="0" parTransId="{F0D52F96-A39D-4A60-9520-AA411884029C}" sibTransId="{49A1AB56-BBE0-4A9A-AB65-D34B0EE01610}"/>
    <dgm:cxn modelId="{4C97C9A9-4BC4-374D-AA78-A38B17735F13}" type="presOf" srcId="{16563836-D44A-4AB7-AD35-9A1B8B7D51A7}" destId="{4F5E912A-E8CA-4135-AE1F-735A5E2FDD3C}" srcOrd="1" destOrd="0" presId="urn:microsoft.com/office/officeart/2005/8/layout/hierarchy3"/>
    <dgm:cxn modelId="{AAC3B8DB-E6C1-4EE9-BCDB-47D2EB6A27DD}" srcId="{7943EA44-F771-45B1-BF79-26AE5F2F9902}" destId="{54461B32-A8EA-4405-94F3-5FC4F930E352}" srcOrd="1" destOrd="0" parTransId="{F8C93EFC-BAA6-4A4F-B70E-87D9D4CF9B75}" sibTransId="{77B6105F-A8C3-4F01-B10C-CB49A6FA854C}"/>
    <dgm:cxn modelId="{5941F657-7A29-E842-8AAB-2FD1F6D3267B}" type="presOf" srcId="{3F9CA8B0-3BE9-4FA7-93F7-C7ACEB70A333}" destId="{CDF15005-5E47-49C7-99FA-7A26957C2C41}" srcOrd="0" destOrd="0" presId="urn:microsoft.com/office/officeart/2005/8/layout/hierarchy3"/>
    <dgm:cxn modelId="{1C55B264-DA27-A742-A5DE-2E1F415EDE90}" type="presOf" srcId="{7943EA44-F771-45B1-BF79-26AE5F2F9902}" destId="{EE66EAB9-F678-4E87-B76A-91149A2C6E1E}" srcOrd="1" destOrd="0" presId="urn:microsoft.com/office/officeart/2005/8/layout/hierarchy3"/>
    <dgm:cxn modelId="{B0A40F43-B1CB-9149-B362-73B502CEFF78}" type="presOf" srcId="{16563836-D44A-4AB7-AD35-9A1B8B7D51A7}" destId="{0F4E1BDC-6724-437C-A7C1-4CBDE15CD07E}" srcOrd="0" destOrd="0" presId="urn:microsoft.com/office/officeart/2005/8/layout/hierarchy3"/>
    <dgm:cxn modelId="{DE0DA234-B530-4ECC-B737-C9AFCBBF724B}" srcId="{7943EA44-F771-45B1-BF79-26AE5F2F9902}" destId="{A8D9E556-149F-4B42-80E7-FA0ABFF171B3}" srcOrd="0" destOrd="0" parTransId="{3F9CA8B0-3BE9-4FA7-93F7-C7ACEB70A333}" sibTransId="{7331CB25-B8A7-4ABB-BEC0-EA4B7277C57D}"/>
    <dgm:cxn modelId="{175D7482-D67C-E140-8C1A-2A17AE521184}" type="presOf" srcId="{54461B32-A8EA-4405-94F3-5FC4F930E352}" destId="{9637EDDD-1F08-4A2F-977A-1045F4C3F759}" srcOrd="0" destOrd="0" presId="urn:microsoft.com/office/officeart/2005/8/layout/hierarchy3"/>
    <dgm:cxn modelId="{8FA0845C-D98D-CD41-9409-67F3B7AC4B72}" type="presOf" srcId="{A8D9E556-149F-4B42-80E7-FA0ABFF171B3}" destId="{8C821BF4-3896-42BA-BADF-605A742D3996}" srcOrd="0" destOrd="0" presId="urn:microsoft.com/office/officeart/2005/8/layout/hierarchy3"/>
    <dgm:cxn modelId="{8B1C405F-38E8-1A45-8DA7-FC631EECA5D7}" type="presOf" srcId="{5CCC0737-89AA-4E9B-8B8D-8F657C4B7EC3}" destId="{2DB03CE0-89DC-45FC-8487-AFBA20D26208}" srcOrd="0" destOrd="0" presId="urn:microsoft.com/office/officeart/2005/8/layout/hierarchy3"/>
    <dgm:cxn modelId="{7E56A51A-E5F8-8F49-ACBD-15D128B28F4E}" type="presOf" srcId="{7943EA44-F771-45B1-BF79-26AE5F2F9902}" destId="{A8568794-F9F6-4C30-977D-016BADF4BB6D}" srcOrd="0" destOrd="0" presId="urn:microsoft.com/office/officeart/2005/8/layout/hierarchy3"/>
    <dgm:cxn modelId="{7D390F17-7841-8841-AFAA-091FC5E714DF}" type="presOf" srcId="{F22940D7-5AF4-4AC6-A96B-F3EDEC20E807}" destId="{B6CEA882-4490-4C1D-AACB-C58F705C33D6}" srcOrd="0" destOrd="0" presId="urn:microsoft.com/office/officeart/2005/8/layout/hierarchy3"/>
    <dgm:cxn modelId="{F6930EA3-D3AF-8F4C-9A82-7AFD90D546E2}" type="presOf" srcId="{D5304241-4B63-4237-A4F8-5596A206AEB3}" destId="{B86F97E3-1125-4891-9B6D-FDB74772378F}" srcOrd="0" destOrd="0" presId="urn:microsoft.com/office/officeart/2005/8/layout/hierarchy3"/>
    <dgm:cxn modelId="{FE2D9209-67AC-404D-940F-14E9A27C03F6}" type="presOf" srcId="{10A000B0-A0D0-40F9-87C8-C367108969C9}" destId="{1902C66B-432E-445E-8A8E-2B6B9AB4D58F}" srcOrd="0" destOrd="0" presId="urn:microsoft.com/office/officeart/2005/8/layout/hierarchy3"/>
    <dgm:cxn modelId="{B55B75AB-E64E-1E49-A83B-395E36DDEA25}" type="presOf" srcId="{395BDA4E-4710-460D-A37C-8FB773FDA751}" destId="{8D53FABA-4222-4356-9930-474019E5F25E}" srcOrd="0" destOrd="0" presId="urn:microsoft.com/office/officeart/2005/8/layout/hierarchy3"/>
    <dgm:cxn modelId="{87871425-A3B8-7847-BED6-99EAED7E5C11}" type="presParOf" srcId="{BD90EE3C-45C4-407E-91B2-080DE1E1179C}" destId="{07D9307D-D213-4952-B735-89B3CA6B22A3}" srcOrd="0" destOrd="0" presId="urn:microsoft.com/office/officeart/2005/8/layout/hierarchy3"/>
    <dgm:cxn modelId="{06131EAA-E4B9-2248-B4A4-1C2A26AE96AA}" type="presParOf" srcId="{07D9307D-D213-4952-B735-89B3CA6B22A3}" destId="{3ECCEF95-0BDD-4409-9640-03787A85BB79}" srcOrd="0" destOrd="0" presId="urn:microsoft.com/office/officeart/2005/8/layout/hierarchy3"/>
    <dgm:cxn modelId="{71F8A3CD-11B4-B64F-B6D9-206E44514C01}" type="presParOf" srcId="{3ECCEF95-0BDD-4409-9640-03787A85BB79}" destId="{A8568794-F9F6-4C30-977D-016BADF4BB6D}" srcOrd="0" destOrd="0" presId="urn:microsoft.com/office/officeart/2005/8/layout/hierarchy3"/>
    <dgm:cxn modelId="{9A4E156F-0D95-0848-B8F5-DC4365DCE7A1}" type="presParOf" srcId="{3ECCEF95-0BDD-4409-9640-03787A85BB79}" destId="{EE66EAB9-F678-4E87-B76A-91149A2C6E1E}" srcOrd="1" destOrd="0" presId="urn:microsoft.com/office/officeart/2005/8/layout/hierarchy3"/>
    <dgm:cxn modelId="{4B265117-57E1-BE49-A38E-82E6A94CCFB1}" type="presParOf" srcId="{07D9307D-D213-4952-B735-89B3CA6B22A3}" destId="{C8A183F1-3435-4BFF-B84E-EAB105FDB7B9}" srcOrd="1" destOrd="0" presId="urn:microsoft.com/office/officeart/2005/8/layout/hierarchy3"/>
    <dgm:cxn modelId="{25DE1358-A716-EF4A-9F6C-08761FF68224}" type="presParOf" srcId="{C8A183F1-3435-4BFF-B84E-EAB105FDB7B9}" destId="{CDF15005-5E47-49C7-99FA-7A26957C2C41}" srcOrd="0" destOrd="0" presId="urn:microsoft.com/office/officeart/2005/8/layout/hierarchy3"/>
    <dgm:cxn modelId="{CA91420F-48BB-F142-B493-579005785A94}" type="presParOf" srcId="{C8A183F1-3435-4BFF-B84E-EAB105FDB7B9}" destId="{8C821BF4-3896-42BA-BADF-605A742D3996}" srcOrd="1" destOrd="0" presId="urn:microsoft.com/office/officeart/2005/8/layout/hierarchy3"/>
    <dgm:cxn modelId="{3CC7E708-3DEB-5E4F-BC5F-21E666AE49F5}" type="presParOf" srcId="{C8A183F1-3435-4BFF-B84E-EAB105FDB7B9}" destId="{742924E8-40AC-4A11-99D9-6182B433F3E0}" srcOrd="2" destOrd="0" presId="urn:microsoft.com/office/officeart/2005/8/layout/hierarchy3"/>
    <dgm:cxn modelId="{6B8700CA-6F42-234E-BB6D-913420D32A8D}" type="presParOf" srcId="{C8A183F1-3435-4BFF-B84E-EAB105FDB7B9}" destId="{9637EDDD-1F08-4A2F-977A-1045F4C3F759}" srcOrd="3" destOrd="0" presId="urn:microsoft.com/office/officeart/2005/8/layout/hierarchy3"/>
    <dgm:cxn modelId="{92B2A082-B1EB-5F46-9B0E-6AD482A0C0CD}" type="presParOf" srcId="{C8A183F1-3435-4BFF-B84E-EAB105FDB7B9}" destId="{8D53FABA-4222-4356-9930-474019E5F25E}" srcOrd="4" destOrd="0" presId="urn:microsoft.com/office/officeart/2005/8/layout/hierarchy3"/>
    <dgm:cxn modelId="{AF29A617-CBFE-1549-9BB3-4C0BFC6E827A}" type="presParOf" srcId="{C8A183F1-3435-4BFF-B84E-EAB105FDB7B9}" destId="{23137C30-36CD-4513-81C0-5F0DD23851AF}" srcOrd="5" destOrd="0" presId="urn:microsoft.com/office/officeart/2005/8/layout/hierarchy3"/>
    <dgm:cxn modelId="{4B086FD6-755F-B440-A557-E5EFCE62A4F6}" type="presParOf" srcId="{BD90EE3C-45C4-407E-91B2-080DE1E1179C}" destId="{BA416587-339F-4F0F-A64B-4A79E9CFEA7D}" srcOrd="1" destOrd="0" presId="urn:microsoft.com/office/officeart/2005/8/layout/hierarchy3"/>
    <dgm:cxn modelId="{2847EAEA-3893-D844-BAAE-657142EFBB56}" type="presParOf" srcId="{BA416587-339F-4F0F-A64B-4A79E9CFEA7D}" destId="{14E72F99-63AE-4B59-9001-FB48337A2198}" srcOrd="0" destOrd="0" presId="urn:microsoft.com/office/officeart/2005/8/layout/hierarchy3"/>
    <dgm:cxn modelId="{A94990B2-DB30-F94A-A0B1-F56C3EA745CB}" type="presParOf" srcId="{14E72F99-63AE-4B59-9001-FB48337A2198}" destId="{0F4E1BDC-6724-437C-A7C1-4CBDE15CD07E}" srcOrd="0" destOrd="0" presId="urn:microsoft.com/office/officeart/2005/8/layout/hierarchy3"/>
    <dgm:cxn modelId="{78392BFD-DC39-994B-BA46-639C0C82DCFD}" type="presParOf" srcId="{14E72F99-63AE-4B59-9001-FB48337A2198}" destId="{4F5E912A-E8CA-4135-AE1F-735A5E2FDD3C}" srcOrd="1" destOrd="0" presId="urn:microsoft.com/office/officeart/2005/8/layout/hierarchy3"/>
    <dgm:cxn modelId="{1B777D51-1B92-A643-BBD6-43E263BAB574}" type="presParOf" srcId="{BA416587-339F-4F0F-A64B-4A79E9CFEA7D}" destId="{9B43C9F0-EBC1-46C2-BC21-03B16FC193C9}" srcOrd="1" destOrd="0" presId="urn:microsoft.com/office/officeart/2005/8/layout/hierarchy3"/>
    <dgm:cxn modelId="{84A60A13-C30E-3342-A11D-7B75E648D273}" type="presParOf" srcId="{9B43C9F0-EBC1-46C2-BC21-03B16FC193C9}" destId="{2DB03CE0-89DC-45FC-8487-AFBA20D26208}" srcOrd="0" destOrd="0" presId="urn:microsoft.com/office/officeart/2005/8/layout/hierarchy3"/>
    <dgm:cxn modelId="{76182075-5A71-464C-8E97-16BC501258FF}" type="presParOf" srcId="{9B43C9F0-EBC1-46C2-BC21-03B16FC193C9}" destId="{1902C66B-432E-445E-8A8E-2B6B9AB4D58F}" srcOrd="1" destOrd="0" presId="urn:microsoft.com/office/officeart/2005/8/layout/hierarchy3"/>
    <dgm:cxn modelId="{2FD6625C-5235-B944-85FD-D77F72724C90}" type="presParOf" srcId="{9B43C9F0-EBC1-46C2-BC21-03B16FC193C9}" destId="{B86F97E3-1125-4891-9B6D-FDB74772378F}" srcOrd="2" destOrd="0" presId="urn:microsoft.com/office/officeart/2005/8/layout/hierarchy3"/>
    <dgm:cxn modelId="{07AF2459-3FCC-5346-9F7C-B5AEFD13E30C}" type="presParOf" srcId="{9B43C9F0-EBC1-46C2-BC21-03B16FC193C9}" destId="{B6CEA882-4490-4C1D-AACB-C58F705C33D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8794-F9F6-4C30-977D-016BADF4BB6D}">
      <dsp:nvSpPr>
        <dsp:cNvPr id="0" name=""/>
        <dsp:cNvSpPr/>
      </dsp:nvSpPr>
      <dsp:spPr>
        <a:xfrm>
          <a:off x="4166" y="209770"/>
          <a:ext cx="3017925" cy="705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Coordinación de América Latina y el Caribe</a:t>
          </a:r>
          <a:endParaRPr lang="es-ES" sz="2200" kern="1200" dirty="0"/>
        </a:p>
      </dsp:txBody>
      <dsp:txXfrm>
        <a:off x="24822" y="230426"/>
        <a:ext cx="2976613" cy="663944"/>
      </dsp:txXfrm>
    </dsp:sp>
    <dsp:sp modelId="{CDF15005-5E47-49C7-99FA-7A26957C2C41}">
      <dsp:nvSpPr>
        <dsp:cNvPr id="0" name=""/>
        <dsp:cNvSpPr/>
      </dsp:nvSpPr>
      <dsp:spPr>
        <a:xfrm>
          <a:off x="305959" y="915027"/>
          <a:ext cx="301792" cy="56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70"/>
              </a:lnTo>
              <a:lnTo>
                <a:pt x="301792" y="567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21BF4-3896-42BA-BADF-605A742D3996}">
      <dsp:nvSpPr>
        <dsp:cNvPr id="0" name=""/>
        <dsp:cNvSpPr/>
      </dsp:nvSpPr>
      <dsp:spPr>
        <a:xfrm>
          <a:off x="607751" y="1216095"/>
          <a:ext cx="1544857" cy="532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Programas Bilaterales</a:t>
          </a:r>
          <a:endParaRPr lang="es-ES" sz="1600" kern="1200" dirty="0"/>
        </a:p>
      </dsp:txBody>
      <dsp:txXfrm>
        <a:off x="623356" y="1231700"/>
        <a:ext cx="1513647" cy="501595"/>
      </dsp:txXfrm>
    </dsp:sp>
    <dsp:sp modelId="{742924E8-40AC-4A11-99D9-6182B433F3E0}">
      <dsp:nvSpPr>
        <dsp:cNvPr id="0" name=""/>
        <dsp:cNvSpPr/>
      </dsp:nvSpPr>
      <dsp:spPr>
        <a:xfrm>
          <a:off x="305959" y="915027"/>
          <a:ext cx="301792" cy="1377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095"/>
              </a:lnTo>
              <a:lnTo>
                <a:pt x="301792" y="1377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EDDD-1F08-4A2F-977A-1045F4C3F759}">
      <dsp:nvSpPr>
        <dsp:cNvPr id="0" name=""/>
        <dsp:cNvSpPr/>
      </dsp:nvSpPr>
      <dsp:spPr>
        <a:xfrm>
          <a:off x="607751" y="2049968"/>
          <a:ext cx="1610080" cy="484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Mecanismos Regionales</a:t>
          </a:r>
          <a:endParaRPr lang="es-ES" sz="1400" kern="1200" dirty="0"/>
        </a:p>
      </dsp:txBody>
      <dsp:txXfrm>
        <a:off x="621936" y="2064153"/>
        <a:ext cx="1581710" cy="455939"/>
      </dsp:txXfrm>
    </dsp:sp>
    <dsp:sp modelId="{8D53FABA-4222-4356-9930-474019E5F25E}">
      <dsp:nvSpPr>
        <dsp:cNvPr id="0" name=""/>
        <dsp:cNvSpPr/>
      </dsp:nvSpPr>
      <dsp:spPr>
        <a:xfrm>
          <a:off x="305959" y="915027"/>
          <a:ext cx="301792" cy="223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963"/>
              </a:lnTo>
              <a:lnTo>
                <a:pt x="301792" y="2233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37C30-36CD-4513-81C0-5F0DD23851AF}">
      <dsp:nvSpPr>
        <dsp:cNvPr id="0" name=""/>
        <dsp:cNvSpPr/>
      </dsp:nvSpPr>
      <dsp:spPr>
        <a:xfrm>
          <a:off x="607751" y="2835345"/>
          <a:ext cx="1478612" cy="627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Estrategias Regionales</a:t>
          </a:r>
          <a:endParaRPr lang="es-ES" sz="1400" kern="1200" dirty="0"/>
        </a:p>
      </dsp:txBody>
      <dsp:txXfrm>
        <a:off x="626124" y="2853718"/>
        <a:ext cx="1441866" cy="590546"/>
      </dsp:txXfrm>
    </dsp:sp>
    <dsp:sp modelId="{0F4E1BDC-6724-437C-A7C1-4CBDE15CD07E}">
      <dsp:nvSpPr>
        <dsp:cNvPr id="0" name=""/>
        <dsp:cNvSpPr/>
      </dsp:nvSpPr>
      <dsp:spPr>
        <a:xfrm>
          <a:off x="3624227" y="209770"/>
          <a:ext cx="3428389" cy="1007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Coordinación de Asia, África Medio Oriente y Europa del Este</a:t>
          </a:r>
          <a:endParaRPr lang="es-ES" sz="2200" kern="1200" dirty="0"/>
        </a:p>
      </dsp:txBody>
      <dsp:txXfrm>
        <a:off x="3653729" y="239272"/>
        <a:ext cx="3369385" cy="948259"/>
      </dsp:txXfrm>
    </dsp:sp>
    <dsp:sp modelId="{2DB03CE0-89DC-45FC-8487-AFBA20D26208}">
      <dsp:nvSpPr>
        <dsp:cNvPr id="0" name=""/>
        <dsp:cNvSpPr/>
      </dsp:nvSpPr>
      <dsp:spPr>
        <a:xfrm>
          <a:off x="3967066" y="1217034"/>
          <a:ext cx="342838" cy="644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935"/>
              </a:lnTo>
              <a:lnTo>
                <a:pt x="342838" y="644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C66B-432E-445E-8A8E-2B6B9AB4D58F}">
      <dsp:nvSpPr>
        <dsp:cNvPr id="0" name=""/>
        <dsp:cNvSpPr/>
      </dsp:nvSpPr>
      <dsp:spPr>
        <a:xfrm>
          <a:off x="4309905" y="1518101"/>
          <a:ext cx="1203056" cy="687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Relaciones Bilaterales</a:t>
          </a:r>
          <a:endParaRPr lang="es-ES" sz="1400" kern="1200" dirty="0"/>
        </a:p>
      </dsp:txBody>
      <dsp:txXfrm>
        <a:off x="4330048" y="1538244"/>
        <a:ext cx="1162770" cy="647448"/>
      </dsp:txXfrm>
    </dsp:sp>
    <dsp:sp modelId="{B86F97E3-1125-4891-9B6D-FDB74772378F}">
      <dsp:nvSpPr>
        <dsp:cNvPr id="0" name=""/>
        <dsp:cNvSpPr/>
      </dsp:nvSpPr>
      <dsp:spPr>
        <a:xfrm>
          <a:off x="3967066" y="1217034"/>
          <a:ext cx="342838" cy="1606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165"/>
              </a:lnTo>
              <a:lnTo>
                <a:pt x="342838" y="1606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A882-4490-4C1D-AACB-C58F705C33D6}">
      <dsp:nvSpPr>
        <dsp:cNvPr id="0" name=""/>
        <dsp:cNvSpPr/>
      </dsp:nvSpPr>
      <dsp:spPr>
        <a:xfrm>
          <a:off x="4309905" y="2506904"/>
          <a:ext cx="1338590" cy="632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Espacios Regionales</a:t>
          </a:r>
          <a:endParaRPr lang="es-ES" sz="1400" kern="1200" dirty="0"/>
        </a:p>
      </dsp:txBody>
      <dsp:txXfrm>
        <a:off x="4328433" y="2525432"/>
        <a:ext cx="1301534" cy="595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A9252-14EB-40CF-BE11-F0C8DAB7DD33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E78B-0412-4C1F-B737-6C4464043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03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D1EFB-263A-40CE-A3C4-E2213F1E8884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77891-634C-43D0-8530-E08B9CE1BF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5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  <a:ea typeface="ＭＳ Ｐゴシック" charset="0"/>
              </a:rPr>
              <a:t>APC Colombia se ha establecido estas tres metas generales las cuales se han ido cumpliendo de manera adecuada.  </a:t>
            </a: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>
                <a:latin typeface="Calibri" charset="0"/>
                <a:ea typeface="ＭＳ Ｐゴシック" charset="0"/>
              </a:rPr>
              <a:t>En el 2012, se ejecutaron programas de cooperación sur-sur y triangular con 39 países, de manera bilateral y a través de estrategias regionales, que corresponden a los países de América Latina y el Caribe (32) y a 7 países de Asia y Europa del Este (China, India, Rusia, Vietnam, Indonesia, Filipinas y Polonia). </a:t>
            </a:r>
            <a:r>
              <a:rPr lang="es-ES" b="1">
                <a:latin typeface="Calibri" charset="0"/>
                <a:ea typeface="ＭＳ Ｐゴシック" charset="0"/>
              </a:rPr>
              <a:t>Dadas las nuevas dinámicas de la cooperación sur-sur y el interés político de realizar proyectos amplios y de valor agregado, se sugiere hacer un análisis exhaustivo de las Comisiones Mixtas de Cooperación.</a:t>
            </a: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  <a:ea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  <a:ea typeface="ＭＳ Ｐゴシック" charset="0"/>
              </a:rPr>
              <a:t>	Adicionalmente se han venido realizando acercamientos con otros 11 países (Singapur, Egipto, Sudáfrica, Kenia, Mozambique, Madagascar, Ghana, Argelia, Azerbaiyán, Kazajstán y Turquía). </a:t>
            </a: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es-ES">
                <a:latin typeface="Calibri" charset="0"/>
                <a:ea typeface="ＭＳ Ｐゴシック" charset="0"/>
              </a:rPr>
              <a:t>También se está ampliando la participación como Agencia en la OEA, SEGIB y FOCALAE, y se está participando activamente con la Alianza Pacífico y CIVETS+.</a:t>
            </a:r>
          </a:p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s-ES" b="1">
                <a:latin typeface="Calibri" charset="0"/>
                <a:ea typeface="ＭＳ Ｐゴシック" charset="0"/>
              </a:rPr>
              <a:t>Se han hecho 8 alianzas de cooperación triangular </a:t>
            </a:r>
            <a:r>
              <a:rPr lang="es-ES">
                <a:latin typeface="Calibri" charset="0"/>
                <a:ea typeface="ＭＳ Ｐゴシック" charset="0"/>
              </a:rPr>
              <a:t>con: </a:t>
            </a: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  <a:ea typeface="ＭＳ Ｐゴシック" charset="0"/>
              </a:rPr>
              <a:t>     - Australia (</a:t>
            </a:r>
            <a:r>
              <a:rPr lang="es-CO">
                <a:latin typeface="Calibri" charset="0"/>
                <a:ea typeface="ＭＳ Ｐゴシック" charset="0"/>
              </a:rPr>
              <a:t>AUSAID): para beneficiar a la región de Mesoamérica y el Caribe en materia de prevención de     desastres y Mipymes.</a:t>
            </a:r>
          </a:p>
          <a:p>
            <a:pPr eaLnBrk="1" hangingPunct="1">
              <a:spcBef>
                <a:spcPct val="0"/>
              </a:spcBef>
            </a:pPr>
            <a:r>
              <a:rPr lang="es-CO">
                <a:latin typeface="Calibri" charset="0"/>
                <a:ea typeface="ＭＳ Ｐゴシック" charset="0"/>
              </a:rPr>
              <a:t>	- Canadá: para beneficiar a Guatemala y Honduras en materia de seguridad </a:t>
            </a:r>
          </a:p>
          <a:p>
            <a:pPr eaLnBrk="1" hangingPunct="1">
              <a:spcBef>
                <a:spcPct val="0"/>
              </a:spcBef>
            </a:pPr>
            <a:r>
              <a:rPr lang="es-CO">
                <a:latin typeface="Calibri" charset="0"/>
                <a:ea typeface="ＭＳ Ｐゴシック" charset="0"/>
              </a:rPr>
              <a:t>	- Estados Unidos (USAID): se ha suscrito un Memorando de Entendimiento entre las Agencias y se están definiendo las áreas y los montos de esta Alianza</a:t>
            </a:r>
          </a:p>
          <a:p>
            <a:pPr eaLnBrk="1" hangingPunct="1">
              <a:spcBef>
                <a:spcPct val="0"/>
              </a:spcBef>
            </a:pPr>
            <a:r>
              <a:rPr lang="es-CO">
                <a:latin typeface="Calibri" charset="0"/>
                <a:ea typeface="ＭＳ Ｐゴシック" charset="0"/>
              </a:rPr>
              <a:t>	- CAF: para la región de Mesoamérica en materia de servicios públicos</a:t>
            </a:r>
          </a:p>
          <a:p>
            <a:pPr eaLnBrk="1" hangingPunct="1">
              <a:spcBef>
                <a:spcPct val="0"/>
              </a:spcBef>
            </a:pPr>
            <a:r>
              <a:rPr lang="es-CO">
                <a:latin typeface="Calibri" charset="0"/>
                <a:ea typeface="ＭＳ Ｐゴシック" charset="0"/>
              </a:rPr>
              <a:t>	- Alemania (GIZ)- Chile- Colombia: en materia de residuos sólidos en el eje cafetero.</a:t>
            </a:r>
          </a:p>
          <a:p>
            <a:pPr eaLnBrk="1" hangingPunct="1">
              <a:spcBef>
                <a:spcPct val="0"/>
              </a:spcBef>
            </a:pPr>
            <a:r>
              <a:rPr lang="es-CO">
                <a:latin typeface="Calibri" charset="0"/>
                <a:ea typeface="ＭＳ Ｐゴシック" charset="0"/>
              </a:rPr>
              <a:t> 	- Alemania (GIZ): para beneficiar a Guatemala en materia de fortalecimiento municipal</a:t>
            </a:r>
          </a:p>
          <a:p>
            <a:pPr eaLnBrk="1" hangingPunct="1">
              <a:spcBef>
                <a:spcPct val="0"/>
              </a:spcBef>
            </a:pPr>
            <a:r>
              <a:rPr lang="es-CO">
                <a:latin typeface="Calibri" charset="0"/>
                <a:ea typeface="ＭＳ Ｐゴシック" charset="0"/>
              </a:rPr>
              <a:t>	- Corea del Sur (KOICA): para beneficiar a Centroamérica y a la Región Andina en temas relacionados con formación técnica (SENA)</a:t>
            </a:r>
          </a:p>
          <a:p>
            <a:pPr eaLnBrk="1" hangingPunct="1">
              <a:spcBef>
                <a:spcPct val="0"/>
              </a:spcBef>
            </a:pPr>
            <a:r>
              <a:rPr lang="es-CO">
                <a:latin typeface="Calibri" charset="0"/>
                <a:ea typeface="ＭＳ Ｐゴシック" charset="0"/>
              </a:rPr>
              <a:t>	- FIDA (Procasur): para la inclusión de las </a:t>
            </a:r>
            <a:r>
              <a:rPr lang="ja-JP" altLang="es-CO">
                <a:latin typeface="Calibri" charset="0"/>
                <a:ea typeface="ＭＳ Ｐゴシック" charset="0"/>
              </a:rPr>
              <a:t>“</a:t>
            </a:r>
            <a:r>
              <a:rPr lang="es-CO">
                <a:latin typeface="Calibri" charset="0"/>
                <a:ea typeface="ＭＳ Ｐゴシック" charset="0"/>
              </a:rPr>
              <a:t>Rutas de Aprendizaje</a:t>
            </a:r>
            <a:r>
              <a:rPr lang="ja-JP" altLang="es-CO">
                <a:latin typeface="Calibri" charset="0"/>
                <a:ea typeface="ＭＳ Ｐゴシック" charset="0"/>
              </a:rPr>
              <a:t>”</a:t>
            </a:r>
            <a:r>
              <a:rPr lang="es-CO">
                <a:latin typeface="Calibri" charset="0"/>
                <a:ea typeface="ＭＳ Ｐゴシック" charset="0"/>
              </a:rPr>
              <a:t> en Caribe y Mesoamérica</a:t>
            </a:r>
          </a:p>
          <a:p>
            <a:pPr eaLnBrk="1" hangingPunct="1">
              <a:spcBef>
                <a:spcPct val="0"/>
              </a:spcBef>
            </a:pPr>
            <a:endParaRPr lang="es-CO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es-ES" b="1">
                <a:latin typeface="Calibri" charset="0"/>
                <a:ea typeface="ＭＳ Ｐゴシック" charset="0"/>
              </a:rPr>
              <a:t>La Agencia está promoviendo alianzas estratégicas con actores multilaterales </a:t>
            </a:r>
            <a:r>
              <a:rPr lang="es-ES">
                <a:latin typeface="Calibri" charset="0"/>
                <a:ea typeface="ＭＳ Ｐゴシック" charset="0"/>
              </a:rPr>
              <a:t>para fortalecer la gestión de cooperación sur-sur. La Agencia realizó un aporte al ACNUR Ecuador con el objetivo de </a:t>
            </a:r>
            <a:r>
              <a:rPr lang="es-ES">
                <a:solidFill>
                  <a:srgbClr val="FF0000"/>
                </a:solidFill>
                <a:latin typeface="Calibri" charset="0"/>
                <a:ea typeface="ＭＳ Ｐゴシック" charset="0"/>
              </a:rPr>
              <a:t>apoyar a la población de vulnerable en zonas de frontera. Se </a:t>
            </a:r>
            <a:r>
              <a:rPr lang="es-ES">
                <a:latin typeface="Calibri" charset="0"/>
                <a:ea typeface="ＭＳ Ｐゴシック" charset="0"/>
              </a:rPr>
              <a:t>hará un nuevo aporte al Fondo de Cooperación Sur-Sur del Banco Mundial y se están explorando opciones con el BID y con algunas Agencias del Sistema de Naciones Unidas.</a:t>
            </a:r>
          </a:p>
          <a:p>
            <a:pPr eaLnBrk="1" hangingPunct="1">
              <a:spcBef>
                <a:spcPct val="0"/>
              </a:spcBef>
              <a:buFontTx/>
              <a:buAutoNum type="arabicPeriod" startAt="4"/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  <a:ea typeface="ＭＳ Ｐゴシック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ES">
              <a:latin typeface="Calibri" charset="0"/>
              <a:ea typeface="ＭＳ Ｐゴシック" charset="0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84F7F3-1D8F-2243-80E7-9B51F9E8963D}" type="slidenum">
              <a:rPr lang="es-ES"/>
              <a:pPr eaLnBrk="1" hangingPunct="1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>
                <a:latin typeface="Calibri" charset="0"/>
                <a:ea typeface="ＭＳ Ｐゴシック" charset="0"/>
              </a:rPr>
              <a:t>A raíz de los ajustes en la dinámica de la cooperación sur-sur, se vio la necesidad de innovar en términos de Estrategias Regionales.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>
                <a:latin typeface="Calibri" charset="0"/>
                <a:ea typeface="ＭＳ Ｐゴシック" charset="0"/>
              </a:rPr>
              <a:t>Actualmente Colombia está implementando dos Estrategias Regionales: una con los países de la Cuenca del Caribe y otra con los países de Mesoamérica.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>
                <a:latin typeface="Calibri" charset="0"/>
                <a:ea typeface="ＭＳ Ｐゴシック" charset="0"/>
              </a:rPr>
              <a:t>Esto ha implicado un importante reconocimiento internacional y es una de las grandes motivaciones por las cuales los donantes tradicionales están suscribiendo alianzas de cooperación triangular con Colombia.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>
                <a:latin typeface="Calibri" charset="0"/>
                <a:ea typeface="ＭＳ Ｐゴシック" charset="0"/>
              </a:rPr>
              <a:t>Debido a estas experiencias exitosas, y en cumplimiento del Plan Nacional de Desarrollo, la Agencia coordinó una visita exploratoria a países de Asia, en conjunto con la Cancillería. Se espera que en este segundo semestre se inicie la ejecución de las actividades derivadas de este proceso en las siguientes áreas: reducción de pobreza, cambio climático y gestión de riesgo, y desarrollo agropecuario.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>
                <a:latin typeface="Calibri" charset="0"/>
                <a:ea typeface="ＭＳ Ｐゴシック" charset="0"/>
              </a:rPr>
              <a:t>Siguiendo la misma dinámica, la Agencia pondrá a consideración de la Cancillería, en el mes de septiembre, un documento que sirva de base para la definición de acciones estratégicas en África.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ES">
              <a:latin typeface="Calibri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 b="1">
                <a:latin typeface="Calibri" charset="0"/>
                <a:ea typeface="ＭＳ Ｐゴシック" charset="0"/>
              </a:rPr>
              <a:t>Es importante tener en cuenta que las estrategias han venido teniendo un crecimiento importante, pero su dinámica futura está condicionada a la capacidad de respuesta de las entidades nacionales.</a:t>
            </a: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7F2F7A-7B11-3B4E-A160-0C3702262A64}" type="slidenum">
              <a:rPr lang="es-ES"/>
              <a:pPr eaLnBrk="1" hangingPunct="1"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488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18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04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336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374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68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33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3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56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99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12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8E1C-BAD1-4EDB-9C5E-38DA3701DD0D}" type="datetimeFigureOut">
              <a:rPr lang="es-CO" smtClean="0"/>
              <a:t>13/07/2013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B51F-BEAC-4130-ABB4-A67462498D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58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af.com/view/index.asp?ms=19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adb.org/index.cfm?lang=es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1 Imagen" descr="Franja-T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675" y="10953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LA COOPERACION SUR-SUR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pic>
        <p:nvPicPr>
          <p:cNvPr id="4100" name="9 Imagen" descr="Banner-S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39750" y="2651125"/>
            <a:ext cx="813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ES" sz="3200" dirty="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539750" y="2205038"/>
            <a:ext cx="81359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171450" algn="just"/>
            <a:r>
              <a:rPr lang="es-ES" sz="3200" dirty="0">
                <a:cs typeface="Arial" charset="0"/>
              </a:rPr>
              <a:t> </a:t>
            </a:r>
            <a:r>
              <a:rPr lang="es-ES" sz="3200" dirty="0">
                <a:latin typeface="Calibri" charset="0"/>
                <a:cs typeface="Arial" charset="0"/>
              </a:rPr>
              <a:t>La CSS es un instrumento utilizado para la creación, intercambio y desarrollo de capacidades técnicas, experiencias y conocimientos, entre países de similar o inferior nivel de desarrollo a Colombia. Esta cooperación se basa en los principios de solidaridad y apoyo mutuo.</a:t>
            </a:r>
            <a:endParaRPr lang="es-CO" sz="3200" dirty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10 CuadroTexto"/>
          <p:cNvSpPr txBox="1">
            <a:spLocks noChangeArrowheads="1"/>
          </p:cNvSpPr>
          <p:nvPr/>
        </p:nvSpPr>
        <p:spPr bwMode="auto">
          <a:xfrm>
            <a:off x="376238" y="1052513"/>
            <a:ext cx="8391525" cy="578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dirty="0"/>
              <a:t>Consolidación de Colombia como un socio estratégico para las fuentes tradicionales de cooperación.  </a:t>
            </a:r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s-CO" b="1" dirty="0"/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/>
              <a:t>Logros 2012</a:t>
            </a:r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4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s-CO" dirty="0"/>
              <a:t> iniciativas de Cooperación </a:t>
            </a:r>
            <a:r>
              <a:rPr lang="es-CO" dirty="0" smtClean="0"/>
              <a:t>Triangular </a:t>
            </a:r>
            <a:endParaRPr lang="es-CO" dirty="0"/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s-CO" b="1" dirty="0"/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b="1" dirty="0"/>
              <a:t>Agenda 2013</a:t>
            </a:r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CO" dirty="0"/>
              <a:t> nuevas iniciativas </a:t>
            </a:r>
            <a:r>
              <a:rPr lang="es-CO" dirty="0" smtClean="0"/>
              <a:t>suscritas </a:t>
            </a:r>
            <a:endParaRPr lang="es-CO" dirty="0"/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s-CO" dirty="0"/>
              <a:t> iniciativas en </a:t>
            </a:r>
            <a:r>
              <a:rPr lang="es-CO" dirty="0" smtClean="0"/>
              <a:t>ejecución </a:t>
            </a:r>
            <a:endParaRPr lang="es-CO" dirty="0"/>
          </a:p>
          <a:p>
            <a:pPr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s-CO" b="1" dirty="0"/>
          </a:p>
          <a:p>
            <a:pPr algn="just" eaLnBrk="1" hangingPunct="1"/>
            <a:endParaRPr lang="es-CO" i="1" dirty="0"/>
          </a:p>
        </p:txBody>
      </p:sp>
      <p:graphicFrame>
        <p:nvGraphicFramePr>
          <p:cNvPr id="13" name="5 Marcador de contenido"/>
          <p:cNvGraphicFramePr>
            <a:graphicFrameLocks/>
          </p:cNvGraphicFramePr>
          <p:nvPr/>
        </p:nvGraphicFramePr>
        <p:xfrm>
          <a:off x="827088" y="1844675"/>
          <a:ext cx="3168650" cy="40322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68650"/>
              </a:tblGrid>
              <a:tr h="38557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FUENTES</a:t>
                      </a:r>
                      <a:r>
                        <a:rPr lang="es-CO" sz="1600" baseline="0" dirty="0" smtClean="0"/>
                        <a:t> DE COOPERACIÓN</a:t>
                      </a:r>
                      <a:endParaRPr lang="es-CO" sz="1600" dirty="0"/>
                    </a:p>
                  </a:txBody>
                  <a:tcPr marL="91449" marR="91449"/>
                </a:tc>
              </a:tr>
              <a:tr h="295539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None/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Alemania (GIZ)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7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Australia (AUSAID)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96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Canadá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524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Banco</a:t>
                      </a:r>
                      <a:r>
                        <a:rPr lang="es-CO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Desarrollo de AL (</a:t>
                      </a: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CAF)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5247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Estados</a:t>
                      </a:r>
                      <a:r>
                        <a:rPr lang="es-CO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Unidos (USAID, Partners) </a:t>
                      </a:r>
                      <a:endParaRPr lang="es-CO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55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Corea</a:t>
                      </a:r>
                      <a:r>
                        <a:rPr lang="es-CO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(KOICA)</a:t>
                      </a:r>
                      <a:endParaRPr lang="es-CO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52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Japón (JICA)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7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FIDA-Procasur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438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UNFPA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</a:tbl>
          </a:graphicData>
        </a:graphic>
      </p:graphicFrame>
      <p:sp>
        <p:nvSpPr>
          <p:cNvPr id="46" name="45 Rectángulo"/>
          <p:cNvSpPr/>
          <p:nvPr/>
        </p:nvSpPr>
        <p:spPr>
          <a:xfrm>
            <a:off x="-4763" y="6176963"/>
            <a:ext cx="9148763" cy="7080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/>
              <a:t>Temas: Justicia Transicional, Descentralización, Apoyo a Mipymes, Formación Técnica, Eficiencia Energética y Ambiental, Residuos Sólidos, Rutas de Aprendizaje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83706" y="169476"/>
            <a:ext cx="3632710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Cooperación Triangular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750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 descr="E:\0-Seleccion-APC-Colombia\ci_banco_m_8__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5952"/>
          <a:stretch/>
        </p:blipFill>
        <p:spPr bwMode="auto">
          <a:xfrm>
            <a:off x="-95534" y="-51008"/>
            <a:ext cx="9239534" cy="69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-98661" y="4581128"/>
            <a:ext cx="9239534" cy="236988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ALIANZAS </a:t>
            </a:r>
          </a:p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ESTRATÉGICAS</a:t>
            </a:r>
          </a:p>
          <a:p>
            <a:r>
              <a:rPr lang="es-CO" sz="2800" b="1" i="1" dirty="0" smtClean="0">
                <a:solidFill>
                  <a:prstClr val="white"/>
                </a:solidFill>
              </a:rPr>
              <a:t>En sinergia con la innovación.</a:t>
            </a:r>
            <a:endParaRPr lang="es-CO" sz="2800" b="1" i="1" dirty="0"/>
          </a:p>
        </p:txBody>
      </p:sp>
      <p:pic>
        <p:nvPicPr>
          <p:cNvPr id="8" name="9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" b="93130" l="1000" r="40167">
                        <a14:foregroundMark x1="20250" y1="40458" x2="20250" y2="40458"/>
                        <a14:foregroundMark x1="21917" y1="38168" x2="21917" y2="38168"/>
                        <a14:foregroundMark x1="15667" y1="35115" x2="15667" y2="35115"/>
                        <a14:foregroundMark x1="13500" y1="41985" x2="13500" y2="41985"/>
                        <a14:foregroundMark x1="12000" y1="57252" x2="12000" y2="57252"/>
                        <a14:foregroundMark x1="13083" y1="62595" x2="13083" y2="62595"/>
                        <a14:foregroundMark x1="21000" y1="54962" x2="21000" y2="54962"/>
                        <a14:foregroundMark x1="21333" y1="54962" x2="21333" y2="5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94"/>
          <a:stretch/>
        </p:blipFill>
        <p:spPr bwMode="auto">
          <a:xfrm>
            <a:off x="5652120" y="5059292"/>
            <a:ext cx="4024044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36096" y="116632"/>
            <a:ext cx="3632710" cy="52322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5 Alianzas estratégicas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6599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10 CuadroTexto"/>
          <p:cNvSpPr txBox="1">
            <a:spLocks noChangeArrowheads="1"/>
          </p:cNvSpPr>
          <p:nvPr/>
        </p:nvSpPr>
        <p:spPr bwMode="auto">
          <a:xfrm>
            <a:off x="376238" y="981075"/>
            <a:ext cx="83915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600" dirty="0"/>
              <a:t>Colombia se ha asociado con agentes estratégicos de la cooperación internacional como la Banca Multilateral y el SNU para potenciar acciones de cooperación. </a:t>
            </a:r>
          </a:p>
          <a:p>
            <a:pPr algn="just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600" dirty="0"/>
              <a:t>Pasa de ser un agente que trabaja individualmente o recibe apoyo de un donante tradicional para fortalecer su oferta a ser un </a:t>
            </a:r>
            <a:r>
              <a:rPr lang="es-ES" sz="1600" b="1" i="1" dirty="0">
                <a:solidFill>
                  <a:srgbClr val="FF0000"/>
                </a:solidFill>
              </a:rPr>
              <a:t>aportante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  <a:r>
              <a:rPr lang="es-ES" sz="1600" dirty="0"/>
              <a:t>de recursos en espacios de nivel mundial.</a:t>
            </a:r>
          </a:p>
          <a:p>
            <a:pPr algn="just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600" dirty="0"/>
              <a:t>Incidencia en las decisiones de estos agentes en materia de estrategias y acciones de cooperación. </a:t>
            </a:r>
          </a:p>
          <a:p>
            <a:pPr algn="just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600" dirty="0"/>
              <a:t>Permite la promoción y el intercambio de buenas prácticas colombianas incluso con países donde la distancia geográfica es una limitante. </a:t>
            </a:r>
          </a:p>
          <a:p>
            <a:pPr algn="ctr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600" b="1" dirty="0"/>
              <a:t>Logros 2012: </a:t>
            </a:r>
            <a:r>
              <a:rPr lang="es-ES" sz="2400" b="1" dirty="0">
                <a:solidFill>
                  <a:srgbClr val="FF0000"/>
                </a:solidFill>
              </a:rPr>
              <a:t>5</a:t>
            </a:r>
            <a:r>
              <a:rPr lang="es-ES" sz="1600" b="1" dirty="0">
                <a:solidFill>
                  <a:srgbClr val="FF0000"/>
                </a:solidFill>
              </a:rPr>
              <a:t> alianzas estratégicas</a:t>
            </a:r>
          </a:p>
          <a:p>
            <a:pPr algn="ctr" eaLnBrk="1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s-ES" sz="1600" b="1" dirty="0"/>
              <a:t>Agenda 2013: </a:t>
            </a:r>
            <a:r>
              <a:rPr lang="es-ES" sz="2400" b="1" dirty="0">
                <a:solidFill>
                  <a:srgbClr val="FF0000"/>
                </a:solidFill>
              </a:rPr>
              <a:t>6</a:t>
            </a:r>
            <a:r>
              <a:rPr lang="es-ES" sz="1600" b="1" dirty="0">
                <a:solidFill>
                  <a:srgbClr val="FF0000"/>
                </a:solidFill>
              </a:rPr>
              <a:t> alianzas estratégicas</a:t>
            </a:r>
            <a:endParaRPr lang="es-ES" sz="1600" dirty="0">
              <a:solidFill>
                <a:srgbClr val="FF0000"/>
              </a:solidFill>
            </a:endParaRPr>
          </a:p>
          <a:p>
            <a:pPr algn="r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s-ES" b="1" dirty="0">
              <a:solidFill>
                <a:srgbClr val="3333FF"/>
              </a:solidFill>
            </a:endParaRPr>
          </a:p>
          <a:p>
            <a:pPr algn="just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s-ES" b="1" dirty="0">
              <a:solidFill>
                <a:srgbClr val="3333FF"/>
              </a:solidFill>
            </a:endParaRPr>
          </a:p>
        </p:txBody>
      </p:sp>
      <p:pic>
        <p:nvPicPr>
          <p:cNvPr id="14341" name="Picture 4" descr="http://www.caf.com/attach/19/default/logo-caf-es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2714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t1.gstatic.com/images?q=tbn:ANd9GcRIkErWBtnpzhT0pQFhLnl9kWw-r_GkCgGLPSmO6oAaEw3Zu6r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941888"/>
            <a:ext cx="1635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8" descr="data:image/jpeg;base64,/9j/4AAQSkZJRgABAQAAAQABAAD/2wBDAAkGBwgHBgkIBwgKCgkLDRYPDQwMDRsUFRAWIB0iIiAdHx8kKDQsJCYxJx8fLT0tMTU3Ojo6Iys/RD84QzQ5Ojf/2wBDAQoKCg0MDRoPDxo3JR8lNzc3Nzc3Nzc3Nzc3Nzc3Nzc3Nzc3Nzc3Nzc3Nzc3Nzc3Nzc3Nzc3Nzc3Nzc3Nzc3Nzf/wAARCACjATUDASIAAhEBAxEB/8QAHAABAAIDAQEBAAAAAAAAAAAAAAEHBQYIAwQC/8QASxAAAQQBAQMGBwsKBgEFAAAAAQACAwQFEQYHIRITMUFRYRQiNnFzkbIWMlVydIGUobGz0RUXIzdCUmKCwdIkMzVDkqLCCCc0RFP/xAAWAQEBAQAAAAAAAAAAAAAAAAAAAQL/xAAXEQEBAQEAAAAAAAAAAAAAAAAAARFB/9oADAMBAAIRAxEAPwC8ERSghERAREQERSghFKIIRSo60BFKhARSoQEUqEBFKhARSoQERSghFKhAREQEREAoiICKVCAiIgIilBCIiAiIgIiahAReVi1XqsLrM8ULR1yPDR9awdzbnZamSJs7Q1HUyUP9nVBsKLS5t6eyER0GTdJ6OvIf6LxG9rZE9Fyz9Ek/BBvahapT3ibOXYjNBYtGIHkmTwKbkg9mob0r7K+22zM55Lc3TYT0CaTmz/20QZ9OteVe1XtMD608UzP3o3hw+peuvFAKIvK1ar1ITNbnigiboC+V4a0a95QeqLGe6HCfDGP+lM/FT7osJ8MY/wClM/FBkkWN90WE+GMf9KZ+Kj3Q4T4Yx/0pn4oMmixo2gwrjoMvQJ7rLPxX3QWYLDeVXmjlHax4d9iD1UJqEQEXnZsQVYXTWZo4Ym++fI4NaPOSvh90WE+GMf8ASmfigySLG+6HCfDGP+lM/FR7osJ8MY/6Uz8UGTReFO5VvRGWlZhsRh3JL4pA8A9moXjazGMpzGG3kakEoAJZLO1rgD3EoPtRYz3Q4T4Yx/0pn4p7ocJ8MY/6Uz8UGTKLGe6LCfDGP+lM/FT7ocJ8L4/6Uz8UGSRfLBk6FnhXu1pfRzNd9hX1aoCIiApUKUEIpRBCIiDWr+TzVrP2sRhWUIBVgills2uW8/pC7QNY3TX3h6XBVJvF2nztLOTYqHaWzO2BgE7oA2BoeeJaAzjoBp0lWtXZPJtltGypMyGd1CkGSPj5YadZuJbqNfWvKpu/xRyJymbJy2RLg4yzRtYwEdGkbdB69SoOcrYtPLZboncX8WvnDjyu8F3SvHXToXS+8/HV72w+UE7Gk14TPE4jixzeII+sfOuaCivSGxPAHiGaSMSNLX8hxHKB6Qe5WLu/2Jm21eMzn7r5KMTuaEbXePJyQPFJHvGj1n61Wy+vGZS/ibLbOOty15WnUGNxA17x0H50F45TeFgtjs03Z2DGubTrMAkkqlukbiNeTyevq1OuvFbpjbFHaDE1r4r8uvZjEjG2IhytD2g6rleCG3k7ZbFHYtWJHcp3NsMj3EnieHEnzrpTYfZp+zNKaq23LNWeWuhjk11j8XxteJAJdqSBw+vUPezsXs5Yfzn5JrwydPOVgYXa9urCF4nZm9U44jaTJQAdEVsttR/9xyv+y2VFUYHZjI5C3Pk6eV8GfYoWGxc7Xa5jZAWNfrySTp77TpKw2+XyBu68f0kXthZPZnyg2o+XRfcMWM3y+QN30kXthBznoOwepNB+6PUpRZaRoOwepAB2D1KUCCNBp0D1L1rTzVJBJUmkgeDqHRPLCPnC80QWNsdvXyuLnjr517shRJAMjv8AOjHaD+15jx71etG5XyFOG3TlbNXmYHxyMPBwK5EVx7hs7I9t7BTvJbGPCa4J96CdHj1kH5yrErcN7X6v8r8Vn3jVzXoOwepdKb2f1f5b4rPvGrmxKRGg7B6k0HYPUpUKKvvcOB7kLOg/+/J7LFXu+cD3fW9QP8iHq/hVhbiPJCz8vf7LFXu+fy+t+gh9lXiNG0HYPUmg7B6lKKKjQdg9SaDsHqUoggAAggAEdYHFZvDbW5/CuacflbLGD/ae/lsP8rtQsKiC9dh969XLzR0M9HHTuOIbHO0/opD2HX3p8/DvVm6rj1Xpua2xkytR2DyUpfbqs5UEjjxkiHDQ9pbw+YjsVlRZyIiqCIiAiIg1vF+Xmf8AkVL7Zlsi1vF+Xme+RUvtmWWlyDZ8bYs4l0NyRsTnRNbJ4r3AHQEjo1I0Qa7vbmsQ7BZPwZjnF4YyQge9YXgOPqXNhXR21N2LMbDVcxGXmprFPahDiOXCfFlY7Tsa53mLe5UXtTs9Ns9ffXkcZIxLJGyQjTlckjT1tcw/zKVYwyyezOGsbQZurjqrXnnZBzj2jXm2a+M49mg/oth2IpbOUnRZTaxzJqkkEj4oeS52kjZQ3QtbxcSOOnQrMwbMZjd4+UlifHSgnqVYIYGw82x73hzhx00DuHBvSdT2INm2Viw1THT18JWbXrVJ315PE0LnsOjiT0u85WVo269+nDbqSiWvM0Pjkb0OaeghaXj7nge7jM5Np8eV9+dne50jw369F9W0EDqeyOJwFdzmS231qDS06ODeBkP/AAY5VG4osNlMpNXzWIxdNjHSWnPkmLwTzcDG8T5y4sA85WRberPvSUWzNNqKNsj4h0ta4kAnzkH1IMHsz5QbUfLovuGLGb5fIG76SL2wsnsz5QbUfLovuI1jN8vkDd9JF7YQc6IiLLSDwBPYFY1bc9nbNSKxHex/Jlja9oLng6Ea9irl3vXeYrrbB/6LQ+TR+yFUcu7RYHI7OZJ1DKwiOYNDmlp5TXtPQ5p6wsWra/8AUC6I3sM0ac8IpS7t5OrdPr1VTIC3bc5KY9vqTQeEkUrD/wANf6BaSt53MV3TbeVntBLYYJZHHs8Xkj6yoLa3tfq/yvxWfeNXNi6T3tfq/wAt8Vn3jVzYrSChSoUVfe4fyQs/L3+yxV7vn8v7foIfZVhbh/JCz8vf7LFXu+fy+t+gh9lXiNHREUV9uGxVvNZKHHY9jX2ZieQ1zg0HQEnie4FbPLus2vjjL/ydE/Qa8lllhJ83FeO6f9YOJ+NJ925dKdSqOQbNeapYkr2onwzROLXxyN5LmkdRC81bW/vDxxWsfmImBrpuVXmIHviBq0nv01HzKpUBZLZrLSYLPUcnESPB5Q54HWzocP8AiSsanDr6FFdgRSNljbJG7lMcA5pHWCv0tc3dXnZDYnD2Hu1f4MI3HtLNW/8AitkWmUIiICIiDRJss/Fby7nPMH5PtVqleWb/APKVxl5rX+EkOb5y1ffh4mYHay7jOQ1lbJg3KbgNNHj/ADY/WQ8dzj2L5Jo8dkNt9oMJkXA+H4ytyY9dC5rTLyi09o5QP19S8nC/ksLNRkcHbS7PTNlheeHP8kEsf8WRmrT369iD7cTUjjubQbLWQPBpg61XaejmZ9Q9oH8L+V/yCwmWrMzW6iX8oQNluYtjmS6jxxJA7kv0PTq5rDx/iWXy2RgmgwG2FMkV2OEdnXpEE2jXB3ex4YT2aFe1Ou1m0e0WEl4Q5GFtyMfHbzUv1hp/mQV1l91sdfM46LEZXWPIGWSuZ4gQwsaHtaSDxBHXp1dBWTwG1LMZktopNu5hVyfJig5qFr2mUBrvGaG8CeI0d1a8NFnKFl0mF2FuS/5sFwVJB2O5qSIg/O1VpvZyjbu2OQhhDhFC9jH8tuh5xjS06d3FRW4YnK0clsBisTj7DpZpLdanNWeC0NcZeddqSOsNPHiDp2reLRN/brHwEeJjaUlp46dJJTzbPn5Ik9a5j1I6CQeog9BVy7DbYMkwW0WWlc5+YZHAxsbuPL0YI4tD18qTUnvcg3HE2YZ8zn9orTw2pVHgUMh6BHFq6V3zvJH8gX5wNhmL2eyG1GZBilvE3JWkeMyPTSKMd4byRp+84r5LWN5vH4LYuN3L51gmyLwemFhDpNfSSEDzFy+y+9md2jFRxaMThHNntuPBkljTVjD3MHjnvLVUeO7x9+W1tBLlmsZckuRySRsGgj5ULCGecAgE9oK898vkDd9JF7YXtsBko8tf2jvwRvZBNeYYuWNC5nNMAdp2EDUdxC8d8vkDd9JF7YQc6IiLLSCNQR2hWRW3xZqtUirR4+gRFG2Nrjy9eAA16e5VwgQZLaDOX9ock/IZSUSTOAaA0aNY0dDWjqCxilQg/TGue9rGNLnOIDWgaknsA61fu6DY2fZ6hNkcnHzd+40ARHpijHEA95PEjuCrjYHbTFbNTMNzZ+CR/QbsJJmHzOJHqIV94PM4/PUGXcVZZPA7gSOBaesOB4g9xViVgN7X6v8AK/FZ941c2LpPe1+r/K/FZ941c2JSChSoUVfe4fyQs/L3+yxV7vn8vrfoIfZVhbh/JCz8vf7LFXu+fy/t+gh9lXiNHREUVt26f9YOJ+NJ925dKLmvdP8ArBxPxpPu3LpRWJVeb84RJsWx5HGK7E4fOHN/8lz/ANS6H32eQk/ymD2wueepKQREUV0NuTlMmwkDSdebsSs/7a/1W+Ku9xfkU/5bJ9jVYq0yhERAREQaHkcWzLbZZuCKw2vkoalKxSn/AGopGmYcrTrbxDXDrDksZGaxBDtLBWdFlsQTWy9FvFzoul7R26cJGHrHnK88ljm5Db3KmpbZUzNelVmoSk8eBlD2kftMOrQ4d4PSAv2+/JJK7aKlUfFlKAFfOYscXSRDjqP3i3i5jv2m6jzQe9OGob+QwL3Nkw+frvuUXt97q8fpmN9YkHxndi+KnemYzZzJ3Hf4zH234fInt5XiBx87mxu/mXzyQc3E3H4mRkjNfyts3MD4rtOMlfXs0cQB+6/+Ffq+Yss60KBLa202O8Iq8OMd2AA6dztA354ygm2DToZOv0HGbSwTsHU1kskbx965Unna92rmbsWUbI24J3mXnBoXEk8fMekFW9mL35Qo5a9ENBlMBBfAHQJYH+MPONW+pa1vfs1X5i83muVZldUkil5PvYxFJyhr3kt4d2qKrhfdhMpNh8lXuwNbJzMrJHRPJ5MnJOoDtO/j518K+/AYmxnMxUxlTQS2ZOSHEaho6S49wAJUVcuz+1kF2hldoq/Ny5q/OynUoF+rogBpEw9xJe8kcNNexZFmL8IEOx9eV0sEQFjO2xwMznnlc3r2yHUnsYNOsLC4etSw4bcwtVk3NPdj8JG4cblk8JbDj+6NCNegNa7TpCzcdWVrDstirbzO4mfOZQHRzS/i4A9Uj+gfuNAPYqyyOxlitZzG0z6UkckDb7GNMfvfFhY0geYgj5l8e+XyBu+ki9sL03dvxz7W0AwvN+AR3I44ObGjeS2FjeHaNQePX0rz3y+QN30kXthBzoiIo0g8BqVs0e7/AGskjbIzCWHMc0OaQ5nEHj2rWH+8d8U/YuucV/pdT0EfshVHKOSx13F2nVclUlrTtGpjlbodO3vHevmV6b+aMEmzdO85o5+C02NrtOPJeDqPWAVRSCVs27/aifZfaCGfnCKUzhHbj14FhPvvO3pB84WsJ06jt4KK6T3sEHd9lSNCC1n3jVzar52ltuvbkm2XnVz6NflE9ZDmA/YqGVSChSoUVfe4jyQs/L3+yxV7vn8vrfoIfZVhbh/JCz8vf7LFXu+fy+t+gh9lVGjoiKK27dP+sHE/Gk+7culFzVun/WDifjSfduXSqsStA33v5Ow7m/v24R9ZP9Fz31K9N/loM2cx9XXxprnL+ZrHf3BUX1JSJ+ZQp4ooroLcezk7DNdp7+3KfrA/orAWn7pa3g2wGL1GhlD5T/M8kfVotwWmRERAKIiDQNrcdSdttTkuWTRkvUzHTusIa6GzG/VuhPDi15HJPBwBCiSTITZNhLIau1tKI6NB5MGVrg8QCfs6WO7is1vAw4yuD5xlRluajILLK7m6iYDUPj/mYXAd+i123C1mGqzSz2cjs64NnpZKIl1zFnTg4npewdBPEgahwIUHySGGSCMY17q1K1a52g6RujsVkgTrC8fstedRp0auI6HBfMLzjBO6pAYZWzOy1OuemG1CdLdb5wXEdoeSvS66SeaUWYorVm5B/iI6x0hzVcDhNCRwbOwaHTp4dmmmJluzRzMswWW2J+VFPFZ6G2Ht8WGc9nLGsEo6nFpKD73826TwWq8Orukt14D217lczRf92lvzLTNv8k2y+tFyA509OjZ53Xo/QEafPytVm33oqvMy1S7weEsdCHdIiZIJ4ge9rDZi87NFoNiCe1kZq7Hct0WsTTr71jPEb6gAimKxdvK2mQU4y5z5Y4uV1Nc93Jb9evqPYrMweLp4iO43ETlj77pKsF6QjlRVIv8A5FknqBOrW+ZvT1/HWkhrcoY/m6redlfC4ABsT3gwskPxIYppT3uB619MMkUxbG2rI+BwihjpDg+RjRyq9Tu1H6aY9QIBQZ/HyyiWtLjKzYshar8xhq0rfFx1EaA2JB1F3A6HifFb2oX0DiTVjsTM2bZKW2bQJNjN2CfGYzTi5rjwJHvugaNBKxwn8IbIySSW6MhJpYkq8JMtK3hzEH7lZnQX9B49p1z1/H2cXQju2jDLtDbApYuvCP0NHlDTSIfwt1c5/SQ3qHBEZPdufCcRcyfg3grchdkljg4fo42gRMbw4cBH1L5d8vkDd9JF7YW14fHw4rFVMfXH6KtE2JpPWANNfn6Vqm+XyBu+ki9sKjnNSoUrLT8u9474p+xdR4zafAMx1Vr81jmubCwEGyzUHkjvXLyjQdgVRa2+fbDHZaCrh8TaZaZHLz08sR1ZqAQ1oPWeJJ07lVKlEEKVC9qdWW9bhqV2l008jY2Dtc46D7VFXZl4jDuIiY4aEUYD63tP9VRy6L3lVWUd2N2pF7yCCGJvma5gH2LnRVIhERRV97h/JCz8vf7LFXu+fy/t+gh9lWFuH8kLPy9/ssVe75/L636CH2VeI0dQiKK2XdzkKmK2zx13ITtgrROfy5H9DdWOA+shXo/eNsg1pJzlY6dQDifUAuZ0VRuO8/a6LavNROoh4oVGFkJeNDISfGdp1dAA8y01EQSpYx8j2siBdI4hrQOsngPrULd90ezzs3tVFZlZrUx+k8hPQX/sN9fHzBRV+4Og3F4ajQbppWrsi/4tAX3Ii0yIiIBRCiAtRnjn2RuT260MljAWXmWxBE3lPpSH30jWjpjPS5o4g8Rw1W3Jog0DLbNV7dA39l3R2sfO7n3UoZQ1pf087WeP8qUH+U9BAVeZm0xsUz53gnlv5wvj5vlSEaPLo/2JHDQSx/tcJGa6K4LeycDbMlzCW58RbkPKkdV0MUp7XxHxSe8aHvWhbebA7WZ+5HbMuJsPZGGEwtdA6XTXQuB1BI10HHhx7VKKus5mxKwsafFJJ5TuLjqdePfqXHzud2r4orM0UxmjkIkJ1Lu3iD9oW0zbs9r4jp+R3P7454z/AOQXid3e14P+hWf+cf8AcisdUzcjA1lhrCxoA6NRwDR4w6xoxgI6wCP2iVuODjs5SaOrTifalnY4cjnNC9jjq/lPHvGOdxkkHF5/Rs4DVYWDdptfM4D8juj75Jo2j2irG2D2Q2vwGPnqeGYukyw8PdKIjPM3QaaDobp2a6gceHFBsNOnjNjaJyOXstmvytbEZWx+M7T3sMEY6GjqY3zntX04LHXb2SO0GciMVksMdKmTr4JEenXqMjtByiOgADtX04nZinQt+H2JJ8hktNDcuO5b2jrDB0MHc0BZtVBaRvl8gbvpIvbC3crXdvsFZ2k2ZsYunJFFNK9hDpdeSOS4E9HHqQcvorL/ADLZ/wCEMb65P7U/Mtn/AIQxvrk/tWV1WiKy/wAy2f8AhDG+uT+1PzLZ/wCEMb65P7Uw1Wigqz2blc4To/J49o7QHn+iyVHch4wOQzmo6216+h9ZP9FcNU+rj3Q7BT1rDNoc1C6JzW/4Ou8aOGv+44dXDoHfr2LdNnN3mzuz8jJq1Mz2m9Fi07nHDzDoHzBbXomGtQ3sj/2/yvxWfeNXNi6m22w0+0GzN3F1ZI4pbAaGvk15I0cDx08yqb8yuc+Esd6n/glFZIrO/MrnPhLH+p/4KPzK5z4Tx3qk/BTDW27h/JCz8vf7LFXu+fy+t+gh9lW/u32YtbKYOWhdnhmkfZdKHQ66AFrRpx8y1bb/AHa5baXaafKU7dKKGSONgbKX8rVo0PQCrwUiUVl/mWz/AMIY31yf2p+ZbP8AwhjfXJ/ahqtE61Zf5ls/8IY31yf2p+ZbP/CGN9cn9qGq0UK04NyeWcf0+XpRjtZG9326LYsPuYw9V7X5S7ZvEf7bdImHz6cfrCYaqDZvZ3JbS5BtLFwF7v8AclPBkQ7XHq83SV0lshs3U2Xw0WPp6ud76aYjQyvPST9gHUAshjMZSxVVtXG1Yq0DehkTdB5z2nvX1ogiIqCIiAiIgIiICIiBomgREDQIpUIHFERARCiAiIgIiICIiAiIgIiICIiBoiIgIiICIUQE0REBERAREQEREEooRAREQEREBSoRBKIiAo60RBKhEQSihSghERAUqEQSoREBSoRBKjqREBSoRAREQFKhEEooRAUqEQFKhSghERAREQEREBERAUoiCEREBOtEQEREBERAREQEREBERAREQE6kRAREQEREBERATREQEKIgKURBCIiD/9k="/>
          <p:cNvSpPr>
            <a:spLocks noChangeAspect="1" noChangeArrowheads="1"/>
          </p:cNvSpPr>
          <p:nvPr/>
        </p:nvSpPr>
        <p:spPr bwMode="auto">
          <a:xfrm>
            <a:off x="0" y="-738188"/>
            <a:ext cx="2943225" cy="1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4" name="AutoShape 10" descr="data:image/jpeg;base64,/9j/4AAQSkZJRgABAQAAAQABAAD/2wBDAAkGBwgHBgkIBwgKCgkLDRYPDQwMDRsUFRAWIB0iIiAdHx8kKDQsJCYxJx8fLT0tMTU3Ojo6Iys/RD84QzQ5Ojf/2wBDAQoKCg0MDRoPDxo3JR8lNzc3Nzc3Nzc3Nzc3Nzc3Nzc3Nzc3Nzc3Nzc3Nzc3Nzc3Nzc3Nzc3Nzc3Nzc3Nzc3Nzf/wAARCACjATUDASIAAhEBAxEB/8QAHAABAAIDAQEBAAAAAAAAAAAAAAEHBQYIAwQC/8QASxAAAQQBAQMGBwsKBgEFAAAAAQACAwQFEQYHIRITMUFRYRQiNnFzkbIWMlVydIGUobGz0RUXIzdCUmKCwdIkMzVDkqLCCCc0RFP/xAAWAQEBAQAAAAAAAAAAAAAAAAAAAQL/xAAXEQEBAQEAAAAAAAAAAAAAAAAAARFB/9oADAMBAAIRAxEAPwC8ERSghERAREQERSghFKIIRSo60BFKhARSoQEUqEBFKhARSoQERSghFKhAREQEREAoiICKVCAiIgIilBCIiAiIgIiahAReVi1XqsLrM8ULR1yPDR9awdzbnZamSJs7Q1HUyUP9nVBsKLS5t6eyER0GTdJ6OvIf6LxG9rZE9Fyz9Ek/BBvahapT3ibOXYjNBYtGIHkmTwKbkg9mob0r7K+22zM55Lc3TYT0CaTmz/20QZ9OteVe1XtMD608UzP3o3hw+peuvFAKIvK1ar1ITNbnigiboC+V4a0a95QeqLGe6HCfDGP+lM/FT7osJ8MY/wClM/FBkkWN90WE+GMf9KZ+Kj3Q4T4Yx/0pn4oMmixo2gwrjoMvQJ7rLPxX3QWYLDeVXmjlHax4d9iD1UJqEQEXnZsQVYXTWZo4Ym++fI4NaPOSvh90WE+GMf8ASmfigySLG+6HCfDGP+lM/FR7osJ8MY/6Uz8UGTReFO5VvRGWlZhsRh3JL4pA8A9moXjazGMpzGG3kakEoAJZLO1rgD3EoPtRYz3Q4T4Yx/0pn4p7ocJ8MY/6Uz8UGTKLGe6LCfDGP+lM/FT7ocJ8L4/6Uz8UGSRfLBk6FnhXu1pfRzNd9hX1aoCIiApUKUEIpRBCIiDWr+TzVrP2sRhWUIBVgills2uW8/pC7QNY3TX3h6XBVJvF2nztLOTYqHaWzO2BgE7oA2BoeeJaAzjoBp0lWtXZPJtltGypMyGd1CkGSPj5YadZuJbqNfWvKpu/xRyJymbJy2RLg4yzRtYwEdGkbdB69SoOcrYtPLZboncX8WvnDjyu8F3SvHXToXS+8/HV72w+UE7Gk14TPE4jixzeII+sfOuaCivSGxPAHiGaSMSNLX8hxHKB6Qe5WLu/2Jm21eMzn7r5KMTuaEbXePJyQPFJHvGj1n61Wy+vGZS/ibLbOOty15WnUGNxA17x0H50F45TeFgtjs03Z2DGubTrMAkkqlukbiNeTyevq1OuvFbpjbFHaDE1r4r8uvZjEjG2IhytD2g6rleCG3k7ZbFHYtWJHcp3NsMj3EnieHEnzrpTYfZp+zNKaq23LNWeWuhjk11j8XxteJAJdqSBw+vUPezsXs5Yfzn5JrwydPOVgYXa9urCF4nZm9U44jaTJQAdEVsttR/9xyv+y2VFUYHZjI5C3Pk6eV8GfYoWGxc7Xa5jZAWNfrySTp77TpKw2+XyBu68f0kXthZPZnyg2o+XRfcMWM3y+QN30kXthBznoOwepNB+6PUpRZaRoOwepAB2D1KUCCNBp0D1L1rTzVJBJUmkgeDqHRPLCPnC80QWNsdvXyuLnjr517shRJAMjv8AOjHaD+15jx71etG5XyFOG3TlbNXmYHxyMPBwK5EVx7hs7I9t7BTvJbGPCa4J96CdHj1kH5yrErcN7X6v8r8Vn3jVzXoOwepdKb2f1f5b4rPvGrmxKRGg7B6k0HYPUpUKKvvcOB7kLOg/+/J7LFXu+cD3fW9QP8iHq/hVhbiPJCz8vf7LFXu+fy+t+gh9lXiNG0HYPUmg7B6lKKKjQdg9SaDsHqUoggAAggAEdYHFZvDbW5/CuacflbLGD/ae/lsP8rtQsKiC9dh969XLzR0M9HHTuOIbHO0/opD2HX3p8/DvVm6rj1Xpua2xkytR2DyUpfbqs5UEjjxkiHDQ9pbw+YjsVlRZyIiqCIiAiIg1vF+Xmf8AkVL7Zlsi1vF+Xme+RUvtmWWlyDZ8bYs4l0NyRsTnRNbJ4r3AHQEjo1I0Qa7vbmsQ7BZPwZjnF4YyQge9YXgOPqXNhXR21N2LMbDVcxGXmprFPahDiOXCfFlY7Tsa53mLe5UXtTs9Ns9ffXkcZIxLJGyQjTlckjT1tcw/zKVYwyyezOGsbQZurjqrXnnZBzj2jXm2a+M49mg/oth2IpbOUnRZTaxzJqkkEj4oeS52kjZQ3QtbxcSOOnQrMwbMZjd4+UlifHSgnqVYIYGw82x73hzhx00DuHBvSdT2INm2Viw1THT18JWbXrVJ315PE0LnsOjiT0u85WVo269+nDbqSiWvM0Pjkb0OaeghaXj7nge7jM5Np8eV9+dne50jw369F9W0EDqeyOJwFdzmS231qDS06ODeBkP/AAY5VG4osNlMpNXzWIxdNjHSWnPkmLwTzcDG8T5y4sA85WRberPvSUWzNNqKNsj4h0ta4kAnzkH1IMHsz5QbUfLovuGLGb5fIG76SL2wsnsz5QbUfLovuI1jN8vkDd9JF7YQc6IiLLSDwBPYFY1bc9nbNSKxHex/Jlja9oLng6Ea9irl3vXeYrrbB/6LQ+TR+yFUcu7RYHI7OZJ1DKwiOYNDmlp5TXtPQ5p6wsWra/8AUC6I3sM0ac8IpS7t5OrdPr1VTIC3bc5KY9vqTQeEkUrD/wANf6BaSt53MV3TbeVntBLYYJZHHs8Xkj6yoLa3tfq/yvxWfeNXNi6T3tfq/wAt8Vn3jVzYrSChSoUVfe4fyQs/L3+yxV7vn8v7foIfZVhbh/JCz8vf7LFXu+fy+t+gh9lXiNHREUV9uGxVvNZKHHY9jX2ZieQ1zg0HQEnie4FbPLus2vjjL/ydE/Qa8lllhJ83FeO6f9YOJ+NJ925dKdSqOQbNeapYkr2onwzROLXxyN5LmkdRC81bW/vDxxWsfmImBrpuVXmIHviBq0nv01HzKpUBZLZrLSYLPUcnESPB5Q54HWzocP8AiSsanDr6FFdgRSNljbJG7lMcA5pHWCv0tc3dXnZDYnD2Hu1f4MI3HtLNW/8AitkWmUIiICIiDRJss/Fby7nPMH5PtVqleWb/APKVxl5rX+EkOb5y1ffh4mYHay7jOQ1lbJg3KbgNNHj/ADY/WQ8dzj2L5Jo8dkNt9oMJkXA+H4ytyY9dC5rTLyi09o5QP19S8nC/ksLNRkcHbS7PTNlheeHP8kEsf8WRmrT369iD7cTUjjubQbLWQPBpg61XaejmZ9Q9oH8L+V/yCwmWrMzW6iX8oQNluYtjmS6jxxJA7kv0PTq5rDx/iWXy2RgmgwG2FMkV2OEdnXpEE2jXB3ex4YT2aFe1Ou1m0e0WEl4Q5GFtyMfHbzUv1hp/mQV1l91sdfM46LEZXWPIGWSuZ4gQwsaHtaSDxBHXp1dBWTwG1LMZktopNu5hVyfJig5qFr2mUBrvGaG8CeI0d1a8NFnKFl0mF2FuS/5sFwVJB2O5qSIg/O1VpvZyjbu2OQhhDhFC9jH8tuh5xjS06d3FRW4YnK0clsBisTj7DpZpLdanNWeC0NcZeddqSOsNPHiDp2reLRN/brHwEeJjaUlp46dJJTzbPn5Ik9a5j1I6CQeog9BVy7DbYMkwW0WWlc5+YZHAxsbuPL0YI4tD18qTUnvcg3HE2YZ8zn9orTw2pVHgUMh6BHFq6V3zvJH8gX5wNhmL2eyG1GZBilvE3JWkeMyPTSKMd4byRp+84r5LWN5vH4LYuN3L51gmyLwemFhDpNfSSEDzFy+y+9md2jFRxaMThHNntuPBkljTVjD3MHjnvLVUeO7x9+W1tBLlmsZckuRySRsGgj5ULCGecAgE9oK898vkDd9JF7YXtsBko8tf2jvwRvZBNeYYuWNC5nNMAdp2EDUdxC8d8vkDd9JF7YQc6IiLLSCNQR2hWRW3xZqtUirR4+gRFG2Nrjy9eAA16e5VwgQZLaDOX9ock/IZSUSTOAaA0aNY0dDWjqCxilQg/TGue9rGNLnOIDWgaknsA61fu6DY2fZ6hNkcnHzd+40ARHpijHEA95PEjuCrjYHbTFbNTMNzZ+CR/QbsJJmHzOJHqIV94PM4/PUGXcVZZPA7gSOBaesOB4g9xViVgN7X6v8AK/FZ941c2LpPe1+r/K/FZ941c2JSChSoUVfe4fyQs/L3+yxV7vn8vrfoIfZVhbh/JCz8vf7LFXu+fy/t+gh9lXiNHREUVt26f9YOJ+NJ925dKLmvdP8ArBxPxpPu3LpRWJVeb84RJsWx5HGK7E4fOHN/8lz/ANS6H32eQk/ymD2wueepKQREUV0NuTlMmwkDSdebsSs/7a/1W+Ku9xfkU/5bJ9jVYq0yhERAREQaHkcWzLbZZuCKw2vkoalKxSn/AGopGmYcrTrbxDXDrDksZGaxBDtLBWdFlsQTWy9FvFzoul7R26cJGHrHnK88ljm5Db3KmpbZUzNelVmoSk8eBlD2kftMOrQ4d4PSAv2+/JJK7aKlUfFlKAFfOYscXSRDjqP3i3i5jv2m6jzQe9OGob+QwL3Nkw+frvuUXt97q8fpmN9YkHxndi+KnemYzZzJ3Hf4zH234fInt5XiBx87mxu/mXzyQc3E3H4mRkjNfyts3MD4rtOMlfXs0cQB+6/+Ffq+Yss60KBLa202O8Iq8OMd2AA6dztA354ygm2DToZOv0HGbSwTsHU1kskbx965Unna92rmbsWUbI24J3mXnBoXEk8fMekFW9mL35Qo5a9ENBlMBBfAHQJYH+MPONW+pa1vfs1X5i83muVZldUkil5PvYxFJyhr3kt4d2qKrhfdhMpNh8lXuwNbJzMrJHRPJ5MnJOoDtO/j518K+/AYmxnMxUxlTQS2ZOSHEaho6S49wAJUVcuz+1kF2hldoq/Ny5q/OynUoF+rogBpEw9xJe8kcNNexZFmL8IEOx9eV0sEQFjO2xwMznnlc3r2yHUnsYNOsLC4etSw4bcwtVk3NPdj8JG4cblk8JbDj+6NCNegNa7TpCzcdWVrDstirbzO4mfOZQHRzS/i4A9Uj+gfuNAPYqyyOxlitZzG0z6UkckDb7GNMfvfFhY0geYgj5l8e+XyBu+ki9sL03dvxz7W0AwvN+AR3I44ObGjeS2FjeHaNQePX0rz3y+QN30kXthBzoiIo0g8BqVs0e7/AGskjbIzCWHMc0OaQ5nEHj2rWH+8d8U/YuucV/pdT0EfshVHKOSx13F2nVclUlrTtGpjlbodO3vHevmV6b+aMEmzdO85o5+C02NrtOPJeDqPWAVRSCVs27/aifZfaCGfnCKUzhHbj14FhPvvO3pB84WsJ06jt4KK6T3sEHd9lSNCC1n3jVzar52ltuvbkm2XnVz6NflE9ZDmA/YqGVSChSoUVfe4jyQs/L3+yxV7vn8vrfoIfZVhbh/JCz8vf7LFXu+fy+t+gh9lVGjoiKK27dP+sHE/Gk+7culFzVun/WDifjSfduXSqsStA33v5Ow7m/v24R9ZP9Fz31K9N/loM2cx9XXxprnL+ZrHf3BUX1JSJ+ZQp4ooroLcezk7DNdp7+3KfrA/orAWn7pa3g2wGL1GhlD5T/M8kfVotwWmRERAKIiDQNrcdSdttTkuWTRkvUzHTusIa6GzG/VuhPDi15HJPBwBCiSTITZNhLIau1tKI6NB5MGVrg8QCfs6WO7is1vAw4yuD5xlRluajILLK7m6iYDUPj/mYXAd+i123C1mGqzSz2cjs64NnpZKIl1zFnTg4npewdBPEgahwIUHySGGSCMY17q1K1a52g6RujsVkgTrC8fstedRp0auI6HBfMLzjBO6pAYZWzOy1OuemG1CdLdb5wXEdoeSvS66SeaUWYorVm5B/iI6x0hzVcDhNCRwbOwaHTp4dmmmJluzRzMswWW2J+VFPFZ6G2Ht8WGc9nLGsEo6nFpKD73826TwWq8Orukt14D217lczRf92lvzLTNv8k2y+tFyA509OjZ53Xo/QEafPytVm33oqvMy1S7weEsdCHdIiZIJ4ge9rDZi87NFoNiCe1kZq7Hct0WsTTr71jPEb6gAimKxdvK2mQU4y5z5Y4uV1Nc93Jb9evqPYrMweLp4iO43ETlj77pKsF6QjlRVIv8A5FknqBOrW+ZvT1/HWkhrcoY/m6redlfC4ABsT3gwskPxIYppT3uB619MMkUxbG2rI+BwihjpDg+RjRyq9Tu1H6aY9QIBQZ/HyyiWtLjKzYshar8xhq0rfFx1EaA2JB1F3A6HifFb2oX0DiTVjsTM2bZKW2bQJNjN2CfGYzTi5rjwJHvugaNBKxwn8IbIySSW6MhJpYkq8JMtK3hzEH7lZnQX9B49p1z1/H2cXQju2jDLtDbApYuvCP0NHlDTSIfwt1c5/SQ3qHBEZPdufCcRcyfg3grchdkljg4fo42gRMbw4cBH1L5d8vkDd9JF7YW14fHw4rFVMfXH6KtE2JpPWANNfn6Vqm+XyBu+ki9sKjnNSoUrLT8u9474p+xdR4zafAMx1Vr81jmubCwEGyzUHkjvXLyjQdgVRa2+fbDHZaCrh8TaZaZHLz08sR1ZqAQ1oPWeJJ07lVKlEEKVC9qdWW9bhqV2l008jY2Dtc46D7VFXZl4jDuIiY4aEUYD63tP9VRy6L3lVWUd2N2pF7yCCGJvma5gH2LnRVIhERRV97h/JCz8vf7LFXu+fy/t+gh9lWFuH8kLPy9/ssVe75/L636CH2VeI0dQiKK2XdzkKmK2zx13ITtgrROfy5H9DdWOA+shXo/eNsg1pJzlY6dQDifUAuZ0VRuO8/a6LavNROoh4oVGFkJeNDISfGdp1dAA8y01EQSpYx8j2siBdI4hrQOsngPrULd90ezzs3tVFZlZrUx+k8hPQX/sN9fHzBRV+4Og3F4ajQbppWrsi/4tAX3Ii0yIiIBRCiAtRnjn2RuT260MljAWXmWxBE3lPpSH30jWjpjPS5o4g8Rw1W3Jog0DLbNV7dA39l3R2sfO7n3UoZQ1pf087WeP8qUH+U9BAVeZm0xsUz53gnlv5wvj5vlSEaPLo/2JHDQSx/tcJGa6K4LeycDbMlzCW58RbkPKkdV0MUp7XxHxSe8aHvWhbebA7WZ+5HbMuJsPZGGEwtdA6XTXQuB1BI10HHhx7VKKus5mxKwsafFJJ5TuLjqdePfqXHzud2r4orM0UxmjkIkJ1Lu3iD9oW0zbs9r4jp+R3P7454z/AOQXid3e14P+hWf+cf8AcisdUzcjA1lhrCxoA6NRwDR4w6xoxgI6wCP2iVuODjs5SaOrTifalnY4cjnNC9jjq/lPHvGOdxkkHF5/Rs4DVYWDdptfM4D8juj75Jo2j2irG2D2Q2vwGPnqeGYukyw8PdKIjPM3QaaDobp2a6gceHFBsNOnjNjaJyOXstmvytbEZWx+M7T3sMEY6GjqY3zntX04LHXb2SO0GciMVksMdKmTr4JEenXqMjtByiOgADtX04nZinQt+H2JJ8hktNDcuO5b2jrDB0MHc0BZtVBaRvl8gbvpIvbC3crXdvsFZ2k2ZsYunJFFNK9hDpdeSOS4E9HHqQcvorL/ADLZ/wCEMb65P7U/Mtn/AIQxvrk/tWV1WiKy/wAy2f8AhDG+uT+1PzLZ/wCEMb65P7Uw1Wigqz2blc4To/J49o7QHn+iyVHch4wOQzmo6216+h9ZP9FcNU+rj3Q7BT1rDNoc1C6JzW/4Ou8aOGv+44dXDoHfr2LdNnN3mzuz8jJq1Mz2m9Fi07nHDzDoHzBbXomGtQ3sj/2/yvxWfeNXNi6m22w0+0GzN3F1ZI4pbAaGvk15I0cDx08yqb8yuc+Esd6n/glFZIrO/MrnPhLH+p/4KPzK5z4Tx3qk/BTDW27h/JCz8vf7LFXu+fy+t+gh9lW/u32YtbKYOWhdnhmkfZdKHQ66AFrRpx8y1bb/AHa5baXaafKU7dKKGSONgbKX8rVo0PQCrwUiUVl/mWz/AMIY31yf2p+ZbP8AwhjfXJ/ahqtE61Zf5ls/8IY31yf2p+ZbP/CGN9cn9qGq0UK04NyeWcf0+XpRjtZG9326LYsPuYw9V7X5S7ZvEf7bdImHz6cfrCYaqDZvZ3JbS5BtLFwF7v8AclPBkQ7XHq83SV0lshs3U2Xw0WPp6ud76aYjQyvPST9gHUAshjMZSxVVtXG1Yq0DehkTdB5z2nvX1ogiIqCIiAiIgIiICIiBomgREDQIpUIHFERARCiAiIgIiICIiAiIgIiICIiBoiIgIiICIUQE0REBERAREQEREEooRAREQEREBSoRBKIiAo60RBKhEQSihSghERAUqEQSoREBSoRBKjqREBSoRAREQFKhEEooRAUqEQFKhSghERAREQEREBERAUoiCEREBOtEQEREBERAREQEREBERAREQE6kRAREQEREBERATREQEKIgKURBCIiD/9k="/>
          <p:cNvSpPr>
            <a:spLocks noChangeAspect="1" noChangeArrowheads="1"/>
          </p:cNvSpPr>
          <p:nvPr/>
        </p:nvSpPr>
        <p:spPr bwMode="auto">
          <a:xfrm>
            <a:off x="0" y="-738188"/>
            <a:ext cx="2943225" cy="1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4345" name="Picture 12" descr="Inter-American Development Bank">
            <a:hlinkClick r:id="rId6" tooltip="Hom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002338"/>
            <a:ext cx="4886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AutoShape 14" descr="data:image/jpeg;base64,/9j/4AAQSkZJRgABAQAAAQABAAD/2wCEAAkGBhQREBQUEhQUFRUVFBcVFhUUFBQVFxcWFRMVFxcWFRcYGyYeFxojGRQVHy8gIycpLCwsFR4xNTAqNSYrLCkBCQoKDgwOGg8PGiwkHyU0LCwwKiwvLDAtNCotKSwsLC8sLzQsLCwsLC0tLCwsLCwsKSwsLCwpLCwsLCkwKiwsLP/AABEIAKABOwMBIgACEQEDEQH/xAAbAAEAAgMBAQAAAAAAAAAAAAAABQYDBAcCAf/EAEIQAAEDAQQGBwUGBgEEAwAAAAEAAgMRBAUSIQYxQVFhcRMiMoGRobFScrLB0TM0QmJzkhQWI0OC8MIV0uHiJFOi/8QAGgEAAgMBAQAAAAAAAAAAAAAAAAUDBAYCAf/EADMRAAEDAgQCBwgCAwAAAAAAAAEAAgMEEQUSITETQSIyUWFxsfA0gZGhwdHh8RRyIzM1/9oADAMBAAIRAxEAPwDtFtt7IWFzzQeZO4Daqra9LJXHqAMHLEe8nLyWLSa2l85bsZ1QOO0/LuUSsvX4jIZCyM2A0T6jomZA94uSpaHSidpzcHcHNH/Gisl0X42cU7Lxrbw3g7QqKstltJje17dbTX6jvGSgpcSlicM5uO9TVFDG9vQFiukIvEUmJoI1EA+Iqva1wN9Vm0WG12tsbC55oB/tBvKzKm6V20umwbGDV+YitfAgeKqVlT/HiL+ew8VYpoONIGr1bNLZHH+mAwcRid31yC14tJ52nNwdwc0fKhUUiyjq6oJzZytGKSEC2UK8XPf7Z+qeq8fh2Hi07VKrmsMxY4ObkWmo5hdFss+NjXDU5od4iq0WG1pqGlr9wkldSiFwLdisqIiapevhKrd5aWUJbCAfznV3DbzW1pXbSyENGt5p/iBn8h3qmpDide+N3Cj0PMptQ0bZBxH7cgpP+ZZ61xjlhbT0UtdeleIhswAr+Mau8bOaqyJRFXzxuvmJ8dUzkooXttlt4LpgK+qG0WtpkhodbDhrwpUfTuUythDKJYw8c1mpIzG8sPJERFKo0REQhEqtO8b1ZAKvOZ1NGZPL6qoXlf8AJNUVwt9lv/I7fRUKqvip9Dqez1srdPSSTajQdqtFu0hhjyxYnbm5+J1BQlp0weewxrRvdVx+QUAiz82KzydXQdycxYdEzrarflv6d39xw92jfQLAbxlP9yT97vqtdFRdPK7dx+KtiGNuzR8FsNvKUapJP3u+q2YtIJ2/3CfeAPqKqORDaiVuzj8SgwRu3aPgrFZtMXf3GA8WmnkfqpyxX3FLk12fsuyPdv7lQUTCHFZ4+t0h65qnLh0T+roV0yq+qk3ZpJJFQP67ePaHI7eRVusVvZM3Ew1HmDuI2LQU1bFUDo79iSz0skJ6W3athERXVWRERCFz++4yLRLX2ie45j1WkrfpHchlGNnbaKEe0OHEKoObQ0OR3FYuup3Qym+x1BWoo52yRi243REU3o9cZe8SPBDAaiv4js7uKrwQOmeGNCnmmbE0ucrVYI8MTGnYxo7w0BbCAIt20WFlkSbm6KiaRR0tMnEgjkWj/wA+CvahdI7mMzQ5g67dntDdz3d6XYlA6aGzdxqrlDMIpbu2OipiL69hBIIII1g5Ecwvix9rLT7ouhXSwiCIHWGN9AqpcVxumcHOBEYzqfxU2DhxV2otJg9O5oMjueyRYnM1xDG8t0RET5KFWtM4zhjdsBcPEAj4Squuh3jYRNG5h26juI1FUS22F8LsLxTcdhG8Hasti1O5svFGx80/w2ZpZw+YWuiLYsNgfM7CwV3nYOJKTtY55ytFymjnBgudlYtDYjgkdsLgB3A1+JWNa132IQxtY3Zt3k6z4rZW4pYjDC1h5LJVEnEkc8c0REVlQoom/L9EAwtzedQ2Ab3fRZr6vUQR11uOTRvO88AqJLKXOLnGpJqSk+I1/BHDZ1j8vymVFR8U537ea+zzue4ucSSdZK8IiypJJuVogABYIiIvEIiIhCIiIQiIiEIs1jtronhzDQ+RG4jaFhRdNcWm7TYrxzQ4WOyvt0Xu2dlRk4dpu7iN4UgucWO1uieHsNCPAjaDwV9u63tmjD2942g7QVrcPrv5DcrusPms3WUnBN29UraRETRUEWrabsjk7bGuO8jPxGa2kXLmtcLOF16HFpuFow3JC01Eba8RX1W8AiLxrGs0aLeC9c5ztXG6IiLtcoiIhC1rTd0cnbY13EjPx1rDHcUDTURtrxz9VvoojDGTctF/BdiR4FgTZfAKL6iKVcIiIhCLHNZ2vFHAOG4ioWRKrwgHQovZR38vwf8A1N8/Sq3YYGsFGgNG4AAL3VKrhsTGdUAeC7dI53WN19RKopFwi8ySBoJOQAqTuAXpQGltuwxiMa36/dH1NPNQVEwhjLzyUsMZleGDmq5et4GaUuOrU0bmjV9e9aiIsM95e4uduVrWMDGho2CIiLhdIiIhCIiIQiIiEIiIhCIiIQilNH706GUAnqPydwOx3+7CotFLDK6J4e3cKOWMSMLXc100IorR239LCKnrN6p7tR8KealVuopBIwPGxWSewscWnkiLWt9vbCzE85bBtJ3BVW16VyuPUowbMg495OXkq9TWxU+jzr2BTQUsk3VGnarmio8Wk84Obg7gWj5UKslz362cU7LxrbWveDtCjp8QhnOVuh713NRSwjMRp3KURETBU0RFgtttbEwueaAeJO4cV45waLlegEmwWdFTrZpZK4/06MHIOd31y8lrx6TTg1xh3AtbTyAKVOxenBtqe+yYDDZiL6K8ooi59IGz9UjC+mqtQfdPyUumMUrJW5mG4VGSN0bsrhYoou+tI4bK2shNSCQxoq4gZV4CpAqdpUjPKGtc46mgk8gKrj8loktc7XPeKzYAXHPAMbqta3UQ0dbcMNTnmbsEPEJJ2CXVlSYQA3cq+WbSt3QiaVoHTHDZ4GdaR+dBUk0zy2AAb60WpbrfJiAtNodG52bbLY245aHVikoXd4wjcVGMu4SQxgMxSWrqWfHU9BZ4zi6WuvF+Mna544g+LDbzCXRdKIY8clbYI3OktBaRVrS6oxjMVzrTLjOI2629eflcqoZn6B50+vft47gC+uqxWsSC0EQw20/0WupJPKJBV5HSEMeSQaBuHgclK2e/HxljYrQZXkhpstqa5suKlSGyYQQdxeKcVH42i1OcTeIb0DT0lXdKKyO67m6+j3DDrByURf7XzzBzZunaMLGT4OjAcQXNjc4CmPVnkATnTNTBgeQHdnr1cFVjIYgXN3v67PIhXW1aWOEQtEQD2Mdgmgf1ZY3V2HeNooa6wRQqXuXSGK1NJjJqKEtcKOAOo02g0OYqqPBEx1lx4OidARZ7WxuRLMQpL77HUeDva4Voouw2x9kmc8kViBYcJoH0tLMTHN1Ztc8jZmCNWURp2uBDd/Xr3qwK18bgXbHf8fbtBXX1F3rcscpL34qhuVHUGVTqUm11Qsdp7DvdPoUqlja9pDhdPY3uY67TZc2CndHbnjna8vr1SAKGmsKCCtWhnYl95voVkcOY19QGuFxr5LS1r3MhJabHTzWjpFdEcAYWV6xNamuoD6qTsejELo2OOKrmNJ620tBWHTPsxc3ejVOXb9jH+mz4QnMVNCaqRpaLADRKnzyCnY4ONzdUq+ru6CUtHZIBbXcdncQV5uWyNlnax1aGtaGhyaT8lZ9KLB0kOIDrR9b/AB/EPn3Kv6M/emf5fA5LZqURVjWW6JI+BOyvxVBkpS6+oB8lI31o/FFC57cVRTW6ozcB815uK4Ypocb8VcRGTqalK6T/AHZ/NvxtWPRT7uPed6pkaaH+YGZRbLe3vVATyfxi7Mb5von8pwfn/ch0Tg/P+5a2kd8SwyNawgAsr2Qc8RG3kon+Z5/aH7W/RRzTUMTyx0eo7h91JHFVyMDg/Q95XrR662TveH16oFKGmslTv8pwfn/co3Q3tye631KlNJrW+OEFji04wKimrC7fyCKSOAUnFewG1+Wu6KiSU1HDY4jbyWtaND4yOo5zTxo4fI+ard4Xc+F2F45EaiOCmrh0gkdKI5DiDsgaCoNOGsKW0jsofZ372jGDy1+VVxJTU9VCZYRYhdMnmp5RHKbgqm2GzdJKxntOA7tvlVW3+U4Pz/uUNolZsU5d7DfN2Q8sStjrSA8M/EWl3cCB8/Je4ZSxOhzyNBudL+u1eV9Q8S5WEiw5KEu+EWe2GJtcEjAW1NcxX6OVhUHf7cMkEvsyBp5O/wBPippNKYcMvjGwOngdfO6XznOGv5ka+I9BUrSW2l85bsZ1Rz/EfHLuUSt2+4yLRLXa6vccx6rSWRqnF0zy7e5WlpmhsTQOxFks1oMb2vbraaj6eGSxooGktNwpnAEWK6VDJiaHDUQCO8VXta9giwxMadjGjwaAthb9pJAJWNO+iKm6V2wumwbGDzIqT4UVyVE0jjItMnGhHItHzB8EqxdxEFhzKYYa0GbXsUaiIsmtGvUUpa4OaaEGoPELotktHSMa8anNB8RVc4XQrpjLYIwdYY30T/BXOzPbySbFQLNPNaWltpMdjldnkG1prLTIwOA5tJHeubXdZsAtHWxFlmnwnY1hIY1w3F2Nx5c10rSthNjmo3F1Klu9oILwOOEOXO7jjaCWF4LLQJIcZyGAWfqVr2SHPbUbMA79rSm0bvXrmsTXi87fD6/rwUzar7LJJHCCZhjsIjjxNaOjxF3Xd18mktYAcz1Tkqhel5vfgYC5scTQI2dmgp2yAc3OzdXjuWxfX8TI3pZqlv2RIpRjoiRgeB2SC469eLWVsXSw2qOOzswNlYJeu9zQHxuwkRNBBJdizB/DSo4XY2NjGfQ/TT18UtlkdM7h6js79fXwXmWy1s38W20PfMHsEgIdVpcDh6zu04UGY1d1VDQzOoWAnC7W3WMs60JpXLXrW5fc0ZfgiY6NjMjGZOkHSAkPc11aUIAzGuiXIyJ7jHJhHSFjRK40EbcVXkb3EUaN1dimbowuP6H4VZ/SlDWm3Lc6n8q3f9VL3vLrPaP61gDHjA3MioEvbFWUeRXI6slCXrZQ6SFzyRjs9nkkIGTo+iaHuy1uaWHniG5WOecFk8sQFJWtsNkAyxNqWucPy4i413Rqu6QdG+U9ekcJZEHNzrF0DKBmwkuY4gauvU5AkUYetpp6H6TOoHQ1N/R/fv710bRW0GSxwudrLN9cqkDPblRSNp7DvdPoVH6MRubZIQ4YTgrh9kEktbnuaQO5SFp7DvdPoUqm3d70/gvkbfsC5sFatDOxL7zfQqqhWrQzsSe830Kx2F+0t9/ktViH+g+7zXzTPsxc3ejVOXb9jH+mz4QoPTPsxc3ejVOXd9hH+mz4QnsPtkvg1J5PZo/Er7Z7SJWupsc5hHFpII/3eqzd1h6G3hmzrFvuljqfTuWW5rwwWqWM9l8j6cHBx9Rl3BTs9hxTRyDWzEDxa5pHrTxK50q2seN2u8jr8tV7rTucw7OH00+y1tJ/uz+bfjasein3ce871WTSf7s/m342rHop93HvO9V0fbh/X6rweyH+30WtpHc0k0jXMAIDKZuAzxE7eagrbcssLcTwAK0ycDn3clb7xvuOBwa/FUiuQrlUj5KCv6/I5og1mKuIHMUyAPHiqNfBTXe8u6fZfmrdJNP0WhvR7bL1oZ25Pdb6lb2mH2Df1B8L1o6GduT3W+pVmtETHCjw0iv4gCK96sUcfFocl7Xv5qGqfw6vN2W8lSdHbIXzsIGTDiJ2CmrvrRWu/pQ2zyV2tLe92Q9V7mvGGIZvY3gKV/a3NVS/L7M5DWghgNQDrcd5+nFRkxUNO6PNdx/S7Akq5g+1mhTWiNnwwl217j4NyHniWvarfS8WbmgR/uBPq4eCnbvs3RwsZ7LQDzpn51VTtNz2h0rpOjNS8uHWZvqNvJdzskhgiYwEkEE27t/muInMllkc8gXBt7/wrLflnx2d9NYGIc29b5LdBX2lRmNYzHPYjWUFN2SbhgDy7tHl+0uLjlyqD0juUygPYOuBQj2h9Qqi5pBoRQjWDkV0xa9pu+OTtsa7iRn4pVWYYJ3Z2Gx+SYUteYRkcLhc6U7o9cRe4SPFGAggH8R2d3qrHDc0LDVsbQRtpU+a3VFTYSI3B0pvbkpKjES9uVgt3oiInqUooXSG5emaHM7bf/0N3PcppFFNE2ZhY/YqSOR0bg5u4XNJIy0kEEEawciF5XRrTYWSdtjXcwD5rBFckLTURtrxFfVZ92CvzdFwsnAxVttW6qsXFcbpXB7xSMGuf4uA4cVdUCJ1SUjKZmVvvKV1FQ6d2Zy+ELkV6XX/AAtowvq0YnYa/ZyseC0lp1MdgNCDlUawKBdeUZpBcbbVFgJoQcTXFocAaUzaciCD8wQQmcEvDOuxSqsp+M3TcbLnlktr5Iyxrj0kg6K0MAa4zCMgF8NcjN0eRB7VaipBUtd90R4Hfw8cNrhcaljiI7TGd2I0Jod9DxVevK5nwSFjuhiLTUO6SWPFSuF7MZNafl5LZF/h/wBpHHPIwZ2lhfZ3N2AvkABPgK8Uwc0uF2bevQ1SaN4abSjUeuw+/Qg9yx3ro90k7mQWe0Nf0bX4HlrjUyOa5xcXHqkAUNdddi8XVo2GgvtpdCzstjp/WldXVG2hcBUDMDPlVSXQT4P4jobThPVL/wCMlr0Va1LcHS4KknvrTatQ38I6iKOKzve3K0OMk7nVqCWTZuHcDQ66FdCSQtyj18z5LgxRNdncPdy7uQ8wF9t9teyLDI7+q1gghb1WiBj6gmShoJnRihA7I1kErzcl1i1Wk4QXdcOcR9lE0asz25MIoBqGvrALXuu5XTPbGzoJMyS4OlkDa63uDaAah2uGS6hcdzts0WBpqa1caBtTSmTRk0ZDIeZqTFNKIm2G5VmmgdUPzO6o9ej5KQC8ysqCN4I8QvRWjZr2aXujcQ17XEU1YhrBbvypkk73tFg47rRBpOo5KhOYWkg5EGh5jIq2aHxUie72n5cmj6k+CkrRc8MjsT4wTvzFedNayy2iOBmZDGgZDV3Abe5J6XD/AONKZXOFh61TKorePGI2jVQOmb/sht6x7uqFPXb9hH+m34QqPe94meUu1DU0bgPntV4u37CP9NvwhdUUwmqpXt20+S8qojFBG076qiXg4ieQjIiRxB3EPKvN120SxNftIz4OGseKot4/bSfqP+IqW0TvDDIYzqfmPeA+Y9Al+H1HCqCw7OPzvorlbDngDhuPJTWk/wB2fzb8bVj0U+7j3neqyaT/AHZ/NvxtWPRQ/wDxx7zvVNj7cP6/VLh7If7fRROmP2zP0/8Ak5QKntMftmfp/wDJygVncQ9penlF/oarFoZ25Pdb6lb2mH2Df1B8L1o6Gnrye631K3tMPsG/qD4XpvD/AM4+B80sl9uHiPJU9blz2bpJ427MVTybmfRaasGh9mrI9/stDRzcfoPNJaOPiTtb3+Sa1UnDicVZbZaxEwvdqGumvM0y8VFfzdDuk/a3/uXnS60Uha32neTc/WiqKc1+ISQy5I7bJVR0TJY8z10S77e2ZmNtaVIzyOS2VWdDbRlIzcQ4d4ofQeKsya0k3Gha87lL6iLhSFiIiK0oEREQhEREIRERCEREQhEREIRERCFitFlZIKPa143OaHDwK0bTo3A8x1jAETi5rG9VlSKVcwZOpx+ZUmi9DiNiuXMa7cL5hUbZNHIIzJhYMMrsTmO6zAaU6rDk2vD0ACk6ogEjZBa06kLFBZmsFGNa0bmgAeAWVEXi6tZFUtL7FR7ZBqcMJ5jV5fCratS9LCJonM3jI7nDUVUrYOPCWDfl4qxTS8KQO5KhttsgFA94HB7vqsT3lxqSSd5JJ80kYWkgihBoRuIXxYpznbErVBrdwEX3EV8Rc3surIiIvEL6XL4HIi9uUWCEoiIQgKFyIi6LBEBREIQlEWWyWUyPaxutxpy3nuC9ALjYbleEhouVZdELHRjpD+I4RyGvz9FY1is1nDGNa3U0ADuWVbmmhEMTY+xZKeXiyF/ata8LwZCzE88ABrJ3BVS16VTOPVowcACe8n5ALxpNbC+ct2M6oHH8R8cu5RKz1fiEhkLIzYDTROaOiYGB7xclSkOks7T28XBwB9KFWS579bPl2XjW3eN4O1UdZLNaDG9r262mo+nyUFLiMsThmJLe9TVFDHI3oix7l0lFjgkxNBGogEd4qsi14N1mkWC2WxsTC55oB4k7gNpWdUzSu2F02DYwebhUnwoFUran+PEX89h4qzSwcaQNX22aVyuPUowcg495OS14dJJ2nt4uDg0/KqjEWTdWzudmzlaIUkIFsoV2ubSBs/VIwv3bD7v0UuuaRSlrg5poQQRzC6LZLR0jGv8AaaD4haLDax1Q0tfuEkrqUQuBbsVmRETZL18c6gVYvPSw1LYaU9sitfdG7iVuaWWwsiDRreaH3RmfkFTkgxOvfG7hRm3aU3oKNsjeI/3BSP8AMM9a9If2tp4UUrdmlhJDZqD84yH+Q+YVZRKIq6eN18xPjqmclHC8WygeC6YCvqhdFbYXw0Othw91Kj6dymlsYZRLGHjmszLGY3lh5IiIpVGqxpTdH95g98Dyd9VWV0xzaihVNv64TES9mcZ1/lr8lm8UoSCZox4j6/dO8PqxbhP932UKiIkCcoiIhCIiIQiIiEIiIhCIiIQiuOjNz9G3G8ddwyHst3cz9FoaO3BUiWQZa2tO38x4bgrUAtJhlCW/5pB4D6pHX1eb/Ezbn9l9RET9J1QL8jLbRJXa6vccx6rRVx0iuQygPZ22ilPaG7mqe9hBoQQRrByIWLr6Z0MpuNDqCtRRztkjAG43XxEU9o9cTnOEkgowZgH8R2ZbvVV6eB87wxqmmmbC3M5WewRYYmNP4WNHgAFsIi3bRlFgskTc3RUTSOLDaX8aOHItHzB8Fe1D6Q3N0zQ5nbbq/MN30S/Eqd08Nm7jVXKGYRS3dsdFSkXqSMtJDgQRrByIXlY4i2hWnBvqEXQrpjLYIwdYY2vgqtcNxOlcHvFIxnn+LgOHFXQBaTCKZzAZHaX2SHEp2vIY3kiIifJSq3pnGcMbtgLge8Aj4SqsuiXhYhNG5jtR8iNRHeqJb7vfC7C8cnbDyPyWXxancJOKBofNP8NnaWcM7hayItm77ufM6jBltdsHP6JOxjnuytFymbntYMzjorFobFRkjt7gB/iP/ZWJa9hsYiY1jdQHidpPGq2FuKWIwxNYeSyc8nFkL+1ERFYUKL45gIoRXmvqIQqrfGi5FXwio2s3e7v5KuEU1rpqj7xuSObNwo72m5H/AM96R1eEh5zQ6Hs5fhNabESzoyajt5qhIpm26LSszZ1xwyd4H5KIkjLTRwIO4gg+az8tPJEbPaQnUc8cgu03XlERQKVEREIRF7hgc80Y0uP5QSpqw6JyOzkOAbhQu+gViGmlmPQbfyUMtRHF1ioSOMuIDQSTqAzJVoubRjDR82btYZrA57z5KXsN1RwijG57ScyeZW4tFSYW2I55NT8vyklTiDpOizQfNfAF9RE5SxEREIRa9osEcnbY13MCvithF45ocLEL0EjULUhumJhq2NgO/CPKq26Ii8axrRZosguLtyiIi6XiIiIQsFosTJO2xruYB8NyxQ3PC01EbAfdB9VuIozGwm5Auug9wFgV8ovqIpFyiIiEIvEkQcKOAIOwgEL2iELR/wCiQVr0TPD5LcZEGigAAGwAAL0i4bGxvVAC6L3O3KIiLtcoiIhCIiIQiIiEIvEkLXCjgCNxAPqvaLwi+6FGy6PQO/tge6S30K13aJwfnHJ31U0irupIHbsHwCmbUSt2cfioZuikA2OPNx+S2Ybhgbqjafeq74qqQRetpYW7MHwQ6eV27j8V5ZGAKAADcBRekRWFCiIiEIiIhCIiIQv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7" name="AutoShape 16" descr="data:image/jpeg;base64,/9j/4AAQSkZJRgABAQAAAQABAAD/2wCEAAkGBhQREBQUEhQUFRUVFBcVFhUUFBQVFxcWFRMVFxcWFRcYGyYeFxojGRQVHy8gIycpLCwsFR4xNTAqNSYrLCkBCQoKDgwOGg8PGiwkHyU0LCwwKiwvLDAtNCotKSwsLC8sLzQsLCwsLC0tLCwsLCwsKSwsLCwpLCwsLCkwKiwsLP/AABEIAKABOwMBIgACEQEDEQH/xAAbAAEAAgMBAQAAAAAAAAAAAAAABQYDBAcCAf/EAEIQAAEDAQQGBwUGBgEEAwAAAAEAAgMRBAUSIQYxQVFhcRMiMoGRobFScrLB0TM0QmJzkhQWI0OC8MIV0uHiJFOi/8QAGgEAAgMBAQAAAAAAAAAAAAAAAAUDBAYCAf/EADMRAAEDAgQCBwgCAwAAAAAAAAEAAgMEEQUSITETQSIyUWFxsfA0gZGhwdHh8RRyIzM1/9oADAMBAAIRAxEAPwDtFtt7IWFzzQeZO4Daqra9LJXHqAMHLEe8nLyWLSa2l85bsZ1QOO0/LuUSsvX4jIZCyM2A0T6jomZA94uSpaHSidpzcHcHNH/Gisl0X42cU7Lxrbw3g7QqKstltJje17dbTX6jvGSgpcSlicM5uO9TVFDG9vQFiukIvEUmJoI1EA+Iqva1wN9Vm0WG12tsbC55oB/tBvKzKm6V20umwbGDV+YitfAgeKqVlT/HiL+ew8VYpoONIGr1bNLZHH+mAwcRid31yC14tJ52nNwdwc0fKhUUiyjq6oJzZytGKSEC2UK8XPf7Z+qeq8fh2Hi07VKrmsMxY4ObkWmo5hdFss+NjXDU5od4iq0WG1pqGlr9wkldSiFwLdisqIiapevhKrd5aWUJbCAfznV3DbzW1pXbSyENGt5p/iBn8h3qmpDide+N3Cj0PMptQ0bZBxH7cgpP+ZZ61xjlhbT0UtdeleIhswAr+Mau8bOaqyJRFXzxuvmJ8dUzkooXttlt4LpgK+qG0WtpkhodbDhrwpUfTuUythDKJYw8c1mpIzG8sPJERFKo0REQhEqtO8b1ZAKvOZ1NGZPL6qoXlf8AJNUVwt9lv/I7fRUKqvip9Dqez1srdPSSTajQdqtFu0hhjyxYnbm5+J1BQlp0weewxrRvdVx+QUAiz82KzydXQdycxYdEzrarflv6d39xw92jfQLAbxlP9yT97vqtdFRdPK7dx+KtiGNuzR8FsNvKUapJP3u+q2YtIJ2/3CfeAPqKqORDaiVuzj8SgwRu3aPgrFZtMXf3GA8WmnkfqpyxX3FLk12fsuyPdv7lQUTCHFZ4+t0h65qnLh0T+roV0yq+qk3ZpJJFQP67ePaHI7eRVusVvZM3Ew1HmDuI2LQU1bFUDo79iSz0skJ6W3athERXVWRERCFz++4yLRLX2ie45j1WkrfpHchlGNnbaKEe0OHEKoObQ0OR3FYuup3Qym+x1BWoo52yRi243REU3o9cZe8SPBDAaiv4js7uKrwQOmeGNCnmmbE0ucrVYI8MTGnYxo7w0BbCAIt20WFlkSbm6KiaRR0tMnEgjkWj/wA+CvahdI7mMzQ5g67dntDdz3d6XYlA6aGzdxqrlDMIpbu2OipiL69hBIIII1g5Ecwvix9rLT7ouhXSwiCIHWGN9AqpcVxumcHOBEYzqfxU2DhxV2otJg9O5oMjueyRYnM1xDG8t0RET5KFWtM4zhjdsBcPEAj4Squuh3jYRNG5h26juI1FUS22F8LsLxTcdhG8Hasti1O5svFGx80/w2ZpZw+YWuiLYsNgfM7CwV3nYOJKTtY55ytFymjnBgudlYtDYjgkdsLgB3A1+JWNa132IQxtY3Zt3k6z4rZW4pYjDC1h5LJVEnEkc8c0REVlQoom/L9EAwtzedQ2Ab3fRZr6vUQR11uOTRvO88AqJLKXOLnGpJqSk+I1/BHDZ1j8vymVFR8U537ea+zzue4ucSSdZK8IiypJJuVogABYIiIvEIiIhCIiIQiIiEIs1jtronhzDQ+RG4jaFhRdNcWm7TYrxzQ4WOyvt0Xu2dlRk4dpu7iN4UgucWO1uieHsNCPAjaDwV9u63tmjD2942g7QVrcPrv5DcrusPms3WUnBN29UraRETRUEWrabsjk7bGuO8jPxGa2kXLmtcLOF16HFpuFow3JC01Eba8RX1W8AiLxrGs0aLeC9c5ztXG6IiLtcoiIhC1rTd0cnbY13EjPx1rDHcUDTURtrxz9VvoojDGTctF/BdiR4FgTZfAKL6iKVcIiIhCLHNZ2vFHAOG4ioWRKrwgHQovZR38vwf8A1N8/Sq3YYGsFGgNG4AAL3VKrhsTGdUAeC7dI53WN19RKopFwi8ySBoJOQAqTuAXpQGltuwxiMa36/dH1NPNQVEwhjLzyUsMZleGDmq5et4GaUuOrU0bmjV9e9aiIsM95e4uduVrWMDGho2CIiLhdIiIhCIiIQiIiEIiIhCIiIQilNH706GUAnqPydwOx3+7CotFLDK6J4e3cKOWMSMLXc100IorR239LCKnrN6p7tR8KealVuopBIwPGxWSewscWnkiLWt9vbCzE85bBtJ3BVW16VyuPUowbMg495OXkq9TWxU+jzr2BTQUsk3VGnarmio8Wk84Obg7gWj5UKslz362cU7LxrbWveDtCjp8QhnOVuh713NRSwjMRp3KURETBU0RFgtttbEwueaAeJO4cV45waLlegEmwWdFTrZpZK4/06MHIOd31y8lrx6TTg1xh3AtbTyAKVOxenBtqe+yYDDZiL6K8ooi59IGz9UjC+mqtQfdPyUumMUrJW5mG4VGSN0bsrhYoou+tI4bK2shNSCQxoq4gZV4CpAqdpUjPKGtc46mgk8gKrj8loktc7XPeKzYAXHPAMbqta3UQ0dbcMNTnmbsEPEJJ2CXVlSYQA3cq+WbSt3QiaVoHTHDZ4GdaR+dBUk0zy2AAb60WpbrfJiAtNodG52bbLY245aHVikoXd4wjcVGMu4SQxgMxSWrqWfHU9BZ4zi6WuvF+Mna544g+LDbzCXRdKIY8clbYI3OktBaRVrS6oxjMVzrTLjOI2629eflcqoZn6B50+vft47gC+uqxWsSC0EQw20/0WupJPKJBV5HSEMeSQaBuHgclK2e/HxljYrQZXkhpstqa5suKlSGyYQQdxeKcVH42i1OcTeIb0DT0lXdKKyO67m6+j3DDrByURf7XzzBzZunaMLGT4OjAcQXNjc4CmPVnkATnTNTBgeQHdnr1cFVjIYgXN3v67PIhXW1aWOEQtEQD2Mdgmgf1ZY3V2HeNooa6wRQqXuXSGK1NJjJqKEtcKOAOo02g0OYqqPBEx1lx4OidARZ7WxuRLMQpL77HUeDva4Voouw2x9kmc8kViBYcJoH0tLMTHN1Ztc8jZmCNWURp2uBDd/Xr3qwK18bgXbHf8fbtBXX1F3rcscpL34qhuVHUGVTqUm11Qsdp7DvdPoUqlja9pDhdPY3uY67TZc2CndHbnjna8vr1SAKGmsKCCtWhnYl95voVkcOY19QGuFxr5LS1r3MhJabHTzWjpFdEcAYWV6xNamuoD6qTsejELo2OOKrmNJ620tBWHTPsxc3ejVOXb9jH+mz4QnMVNCaqRpaLADRKnzyCnY4ONzdUq+ru6CUtHZIBbXcdncQV5uWyNlnax1aGtaGhyaT8lZ9KLB0kOIDrR9b/AB/EPn3Kv6M/emf5fA5LZqURVjWW6JI+BOyvxVBkpS6+oB8lI31o/FFC57cVRTW6ozcB815uK4Ypocb8VcRGTqalK6T/AHZ/NvxtWPRT7uPed6pkaaH+YGZRbLe3vVATyfxi7Mb5von8pwfn/ch0Tg/P+5a2kd8SwyNawgAsr2Qc8RG3kon+Z5/aH7W/RRzTUMTyx0eo7h91JHFVyMDg/Q95XrR662TveH16oFKGmslTv8pwfn/co3Q3tye631KlNJrW+OEFji04wKimrC7fyCKSOAUnFewG1+Wu6KiSU1HDY4jbyWtaND4yOo5zTxo4fI+ard4Xc+F2F45EaiOCmrh0gkdKI5DiDsgaCoNOGsKW0jsofZ372jGDy1+VVxJTU9VCZYRYhdMnmp5RHKbgqm2GzdJKxntOA7tvlVW3+U4Pz/uUNolZsU5d7DfN2Q8sStjrSA8M/EWl3cCB8/Je4ZSxOhzyNBudL+u1eV9Q8S5WEiw5KEu+EWe2GJtcEjAW1NcxX6OVhUHf7cMkEvsyBp5O/wBPippNKYcMvjGwOngdfO6XznOGv5ka+I9BUrSW2l85bsZ1Rz/EfHLuUSt2+4yLRLXa6vccx6rSWRqnF0zy7e5WlpmhsTQOxFks1oMb2vbraaj6eGSxooGktNwpnAEWK6VDJiaHDUQCO8VXta9giwxMadjGjwaAthb9pJAJWNO+iKm6V2wumwbGDzIqT4UVyVE0jjItMnGhHItHzB8EqxdxEFhzKYYa0GbXsUaiIsmtGvUUpa4OaaEGoPELotktHSMa8anNB8RVc4XQrpjLYIwdYY30T/BXOzPbySbFQLNPNaWltpMdjldnkG1prLTIwOA5tJHeubXdZsAtHWxFlmnwnY1hIY1w3F2Nx5c10rSthNjmo3F1Klu9oILwOOEOXO7jjaCWF4LLQJIcZyGAWfqVr2SHPbUbMA79rSm0bvXrmsTXi87fD6/rwUzar7LJJHCCZhjsIjjxNaOjxF3Xd18mktYAcz1Tkqhel5vfgYC5scTQI2dmgp2yAc3OzdXjuWxfX8TI3pZqlv2RIpRjoiRgeB2SC469eLWVsXSw2qOOzswNlYJeu9zQHxuwkRNBBJdizB/DSo4XY2NjGfQ/TT18UtlkdM7h6js79fXwXmWy1s38W20PfMHsEgIdVpcDh6zu04UGY1d1VDQzOoWAnC7W3WMs60JpXLXrW5fc0ZfgiY6NjMjGZOkHSAkPc11aUIAzGuiXIyJ7jHJhHSFjRK40EbcVXkb3EUaN1dimbowuP6H4VZ/SlDWm3Lc6n8q3f9VL3vLrPaP61gDHjA3MioEvbFWUeRXI6slCXrZQ6SFzyRjs9nkkIGTo+iaHuy1uaWHniG5WOecFk8sQFJWtsNkAyxNqWucPy4i413Rqu6QdG+U9ekcJZEHNzrF0DKBmwkuY4gauvU5AkUYetpp6H6TOoHQ1N/R/fv710bRW0GSxwudrLN9cqkDPblRSNp7DvdPoVH6MRubZIQ4YTgrh9kEktbnuaQO5SFp7DvdPoUqm3d70/gvkbfsC5sFatDOxL7zfQqqhWrQzsSe830Kx2F+0t9/ktViH+g+7zXzTPsxc3ejVOXb9jH+mz4QoPTPsxc3ejVOXd9hH+mz4QnsPtkvg1J5PZo/Er7Z7SJWupsc5hHFpII/3eqzd1h6G3hmzrFvuljqfTuWW5rwwWqWM9l8j6cHBx9Rl3BTs9hxTRyDWzEDxa5pHrTxK50q2seN2u8jr8tV7rTucw7OH00+y1tJ/uz+bfjasein3ce871WTSf7s/m342rHop93HvO9V0fbh/X6rweyH+30WtpHc0k0jXMAIDKZuAzxE7eagrbcssLcTwAK0ycDn3clb7xvuOBwa/FUiuQrlUj5KCv6/I5og1mKuIHMUyAPHiqNfBTXe8u6fZfmrdJNP0WhvR7bL1oZ25Pdb6lb2mH2Df1B8L1o6GduT3W+pVmtETHCjw0iv4gCK96sUcfFocl7Xv5qGqfw6vN2W8lSdHbIXzsIGTDiJ2CmrvrRWu/pQ2zyV2tLe92Q9V7mvGGIZvY3gKV/a3NVS/L7M5DWghgNQDrcd5+nFRkxUNO6PNdx/S7Akq5g+1mhTWiNnwwl217j4NyHniWvarfS8WbmgR/uBPq4eCnbvs3RwsZ7LQDzpn51VTtNz2h0rpOjNS8uHWZvqNvJdzskhgiYwEkEE27t/muInMllkc8gXBt7/wrLflnx2d9NYGIc29b5LdBX2lRmNYzHPYjWUFN2SbhgDy7tHl+0uLjlyqD0juUygPYOuBQj2h9Qqi5pBoRQjWDkV0xa9pu+OTtsa7iRn4pVWYYJ3Z2Gx+SYUteYRkcLhc6U7o9cRe4SPFGAggH8R2d3qrHDc0LDVsbQRtpU+a3VFTYSI3B0pvbkpKjES9uVgt3oiInqUooXSG5emaHM7bf/0N3PcppFFNE2ZhY/YqSOR0bg5u4XNJIy0kEEEawciF5XRrTYWSdtjXcwD5rBFckLTURtrxFfVZ92CvzdFwsnAxVttW6qsXFcbpXB7xSMGuf4uA4cVdUCJ1SUjKZmVvvKV1FQ6d2Zy+ELkV6XX/AAtowvq0YnYa/ZyseC0lp1MdgNCDlUawKBdeUZpBcbbVFgJoQcTXFocAaUzaciCD8wQQmcEvDOuxSqsp+M3TcbLnlktr5Iyxrj0kg6K0MAa4zCMgF8NcjN0eRB7VaipBUtd90R4Hfw8cNrhcaljiI7TGd2I0Jod9DxVevK5nwSFjuhiLTUO6SWPFSuF7MZNafl5LZF/h/wBpHHPIwZ2lhfZ3N2AvkABPgK8Uwc0uF2bevQ1SaN4abSjUeuw+/Qg9yx3ro90k7mQWe0Nf0bX4HlrjUyOa5xcXHqkAUNdddi8XVo2GgvtpdCzstjp/WldXVG2hcBUDMDPlVSXQT4P4jobThPVL/wCMlr0Va1LcHS4KknvrTatQ38I6iKOKzve3K0OMk7nVqCWTZuHcDQ66FdCSQtyj18z5LgxRNdncPdy7uQ8wF9t9teyLDI7+q1gghb1WiBj6gmShoJnRihA7I1kErzcl1i1Wk4QXdcOcR9lE0asz25MIoBqGvrALXuu5XTPbGzoJMyS4OlkDa63uDaAah2uGS6hcdzts0WBpqa1caBtTSmTRk0ZDIeZqTFNKIm2G5VmmgdUPzO6o9ej5KQC8ysqCN4I8QvRWjZr2aXujcQ17XEU1YhrBbvypkk73tFg47rRBpOo5KhOYWkg5EGh5jIq2aHxUie72n5cmj6k+CkrRc8MjsT4wTvzFedNayy2iOBmZDGgZDV3Abe5J6XD/AONKZXOFh61TKorePGI2jVQOmb/sht6x7uqFPXb9hH+m34QqPe94meUu1DU0bgPntV4u37CP9NvwhdUUwmqpXt20+S8qojFBG076qiXg4ieQjIiRxB3EPKvN120SxNftIz4OGseKot4/bSfqP+IqW0TvDDIYzqfmPeA+Y9Al+H1HCqCw7OPzvorlbDngDhuPJTWk/wB2fzb8bVj0U+7j3neqyaT/AHZ/NvxtWPRQ/wDxx7zvVNj7cP6/VLh7If7fRROmP2zP0/8Ak5QKntMftmfp/wDJygVncQ9penlF/oarFoZ25Pdb6lb2mH2Df1B8L1o6Gnrye631K3tMPsG/qD4XpvD/AM4+B80sl9uHiPJU9blz2bpJ427MVTybmfRaasGh9mrI9/stDRzcfoPNJaOPiTtb3+Sa1UnDicVZbZaxEwvdqGumvM0y8VFfzdDuk/a3/uXnS60Uha32neTc/WiqKc1+ISQy5I7bJVR0TJY8z10S77e2ZmNtaVIzyOS2VWdDbRlIzcQ4d4ofQeKsya0k3Gha87lL6iLhSFiIiK0oEREQhEREIRERCEREQhEREIRERCFitFlZIKPa143OaHDwK0bTo3A8x1jAETi5rG9VlSKVcwZOpx+ZUmi9DiNiuXMa7cL5hUbZNHIIzJhYMMrsTmO6zAaU6rDk2vD0ACk6ogEjZBa06kLFBZmsFGNa0bmgAeAWVEXi6tZFUtL7FR7ZBqcMJ5jV5fCratS9LCJonM3jI7nDUVUrYOPCWDfl4qxTS8KQO5KhttsgFA94HB7vqsT3lxqSSd5JJ80kYWkgihBoRuIXxYpznbErVBrdwEX3EV8Rc3surIiIvEL6XL4HIi9uUWCEoiIQgKFyIi6LBEBREIQlEWWyWUyPaxutxpy3nuC9ALjYbleEhouVZdELHRjpD+I4RyGvz9FY1is1nDGNa3U0ADuWVbmmhEMTY+xZKeXiyF/ata8LwZCzE88ABrJ3BVS16VTOPVowcACe8n5ALxpNbC+ct2M6oHH8R8cu5RKz1fiEhkLIzYDTROaOiYGB7xclSkOks7T28XBwB9KFWS579bPl2XjW3eN4O1UdZLNaDG9r262mo+nyUFLiMsThmJLe9TVFDHI3oix7l0lFjgkxNBGogEd4qsi14N1mkWC2WxsTC55oB4k7gNpWdUzSu2F02DYwebhUnwoFUran+PEX89h4qzSwcaQNX22aVyuPUowcg495OS14dJJ2nt4uDg0/KqjEWTdWzudmzlaIUkIFsoV2ubSBs/VIwv3bD7v0UuuaRSlrg5poQQRzC6LZLR0jGv8AaaD4haLDax1Q0tfuEkrqUQuBbsVmRETZL18c6gVYvPSw1LYaU9sitfdG7iVuaWWwsiDRreaH3RmfkFTkgxOvfG7hRm3aU3oKNsjeI/3BSP8AMM9a9If2tp4UUrdmlhJDZqD84yH+Q+YVZRKIq6eN18xPjqmclHC8WygeC6YCvqhdFbYXw0Othw91Kj6dymlsYZRLGHjmszLGY3lh5IiIpVGqxpTdH95g98Dyd9VWV0xzaihVNv64TES9mcZ1/lr8lm8UoSCZox4j6/dO8PqxbhP932UKiIkCcoiIhCIiIQiIiEIiIhCIiIQiuOjNz9G3G8ddwyHst3cz9FoaO3BUiWQZa2tO38x4bgrUAtJhlCW/5pB4D6pHX1eb/Ezbn9l9RET9J1QL8jLbRJXa6vccx6rRVx0iuQygPZ22ilPaG7mqe9hBoQQRrByIWLr6Z0MpuNDqCtRRztkjAG43XxEU9o9cTnOEkgowZgH8R2ZbvVV6eB87wxqmmmbC3M5WewRYYmNP4WNHgAFsIi3bRlFgskTc3RUTSOLDaX8aOHItHzB8Fe1D6Q3N0zQ5nbbq/MN30S/Eqd08Nm7jVXKGYRS3dsdFSkXqSMtJDgQRrByIXlY4i2hWnBvqEXQrpjLYIwdYY2vgqtcNxOlcHvFIxnn+LgOHFXQBaTCKZzAZHaX2SHEp2vIY3kiIifJSq3pnGcMbtgLge8Aj4SqsuiXhYhNG5jtR8iNRHeqJb7vfC7C8cnbDyPyWXxancJOKBofNP8NnaWcM7hayItm77ufM6jBltdsHP6JOxjnuytFymbntYMzjorFobFRkjt7gB/iP/ZWJa9hsYiY1jdQHidpPGq2FuKWIwxNYeSyc8nFkL+1ERFYUKL45gIoRXmvqIQqrfGi5FXwio2s3e7v5KuEU1rpqj7xuSObNwo72m5H/AM96R1eEh5zQ6Hs5fhNabESzoyajt5qhIpm26LSszZ1xwyd4H5KIkjLTRwIO4gg+az8tPJEbPaQnUc8cgu03XlERQKVEREIRF7hgc80Y0uP5QSpqw6JyOzkOAbhQu+gViGmlmPQbfyUMtRHF1ioSOMuIDQSTqAzJVoubRjDR82btYZrA57z5KXsN1RwijG57ScyeZW4tFSYW2I55NT8vyklTiDpOizQfNfAF9RE5SxEREIRa9osEcnbY13MCvithF45ocLEL0EjULUhumJhq2NgO/CPKq26Ii8axrRZosguLtyiIi6XiIiIQsFosTJO2xruYB8NyxQ3PC01EbAfdB9VuIozGwm5Auug9wFgV8ovqIpFyiIiEIvEkQcKOAIOwgEL2iELR/wCiQVr0TPD5LcZEGigAAGwAAL0i4bGxvVAC6L3O3KIiLtcoiIhCIiIQiIiEIvEkLXCjgCNxAPqvaLwi+6FGy6PQO/tge6S30K13aJwfnHJ31U0irupIHbsHwCmbUSt2cfioZuikA2OPNx+S2Ybhgbqjafeq74qqQRetpYW7MHwQ6eV27j8V5ZGAKAADcBRekRWFCiIiEIiIhCIiIQv/2Q=="/>
          <p:cNvSpPr>
            <a:spLocks noChangeAspect="1" noChangeArrowheads="1"/>
          </p:cNvSpPr>
          <p:nvPr/>
        </p:nvSpPr>
        <p:spPr bwMode="auto">
          <a:xfrm>
            <a:off x="0" y="-744538"/>
            <a:ext cx="3000375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4348" name="Picture 18" descr="http://2.bp.blogspot.com/_55K3glOLtjs/TOPKYHnONZI/AAAAAAAAAAg/Icm2eibR_8g/s1600/UNFPA%25281%25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00663"/>
            <a:ext cx="18002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88024" y="169476"/>
            <a:ext cx="3632710" cy="52322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Alianzas Estratégicas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0015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1 Imagen" descr="Franja-T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675" y="10953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_tradnl" sz="2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BUENAS PRÁCTICAS </a:t>
            </a:r>
            <a:endParaRPr lang="es-CO" sz="24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2292" name="9 Imagen" descr="Banner-S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39750" y="1989138"/>
            <a:ext cx="81359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 dirty="0" smtClean="0">
                <a:latin typeface="Calibri" charset="0"/>
              </a:rPr>
              <a:t>APC-Colombia </a:t>
            </a:r>
            <a:r>
              <a:rPr lang="es-ES" sz="2000" dirty="0">
                <a:latin typeface="Calibri" charset="0"/>
              </a:rPr>
              <a:t>busca potencializar y promover fortalezas institucionales como </a:t>
            </a:r>
            <a:r>
              <a:rPr lang="es-ES" sz="2000" i="1" dirty="0">
                <a:latin typeface="Calibri" charset="0"/>
              </a:rPr>
              <a:t>mejores prácticas regionales e internacionales</a:t>
            </a:r>
            <a:r>
              <a:rPr lang="es-ES" sz="2000" dirty="0">
                <a:latin typeface="Calibri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 dirty="0">
                <a:latin typeface="Calibri" charset="0"/>
              </a:rPr>
              <a:t>Necesidad de avanzar en una nueva edición del catálogo de experiencias exitosas para: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dirty="0">
                <a:latin typeface="Calibri" charset="0"/>
              </a:rPr>
              <a:t>Difundir experiencias colombianas que se hayan constituido como un aporte sostenible para el desarrollo de una población o sector, teniendo en cuenta sus fortalezas y las lecciones aprendidas.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dirty="0">
                <a:latin typeface="Calibri" charset="0"/>
              </a:rPr>
              <a:t>Identificar aquellas experiencias que estén utilizando medios y metodologías novedosas y competitivas en sus diferentes etapas de ejecución.</a:t>
            </a:r>
            <a:endParaRPr lang="es-ES" sz="2000" dirty="0">
              <a:latin typeface="Calibri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 dirty="0">
                <a:latin typeface="Calibri" charset="0"/>
              </a:rPr>
              <a:t>Se está compartiendo una Ficha de Captura de Información de experiencias exitosas, con su instructivo para documentar las buenas prácticas colombianas para potencializar la CSS. </a:t>
            </a:r>
          </a:p>
          <a:p>
            <a:pPr marL="342900" indent="-342900" algn="just">
              <a:spcBef>
                <a:spcPct val="20000"/>
              </a:spcBef>
            </a:pPr>
            <a:endParaRPr lang="es-ES" sz="2400" dirty="0"/>
          </a:p>
          <a:p>
            <a:pPr marL="342900" indent="-342900" algn="just">
              <a:spcBef>
                <a:spcPct val="20000"/>
              </a:spcBef>
              <a:buFont typeface="Wingdings" charset="0"/>
              <a:buChar char="§"/>
            </a:pP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6777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 descr="E:\0-Seleccion-APC-Colombia\CI-Bomberos-Honduras-120609-0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/>
          <a:stretch/>
        </p:blipFill>
        <p:spPr bwMode="auto">
          <a:xfrm>
            <a:off x="0" y="104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5229200"/>
            <a:ext cx="9144000" cy="1446550"/>
          </a:xfrm>
          <a:prstGeom prst="rect">
            <a:avLst/>
          </a:prstGeom>
          <a:solidFill>
            <a:schemeClr val="accent6">
              <a:lumMod val="50000"/>
              <a:alpha val="3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BUENAS PRÁCTICAS</a:t>
            </a:r>
          </a:p>
          <a:p>
            <a:r>
              <a:rPr lang="es-CO" sz="2800" b="1" i="1" dirty="0" smtClean="0">
                <a:solidFill>
                  <a:prstClr val="white"/>
                </a:solidFill>
              </a:rPr>
              <a:t>Para potenciar la Cooperación Sur-Sur.</a:t>
            </a:r>
            <a:endParaRPr lang="es-CO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9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" b="93130" l="1000" r="40167">
                        <a14:foregroundMark x1="20250" y1="40458" x2="20250" y2="40458"/>
                        <a14:foregroundMark x1="21917" y1="38168" x2="21917" y2="38168"/>
                        <a14:foregroundMark x1="15667" y1="35115" x2="15667" y2="35115"/>
                        <a14:foregroundMark x1="13500" y1="41985" x2="13500" y2="41985"/>
                        <a14:foregroundMark x1="12000" y1="57252" x2="12000" y2="57252"/>
                        <a14:foregroundMark x1="13083" y1="62595" x2="13083" y2="62595"/>
                        <a14:foregroundMark x1="21000" y1="54962" x2="21000" y2="54962"/>
                        <a14:foregroundMark x1="21333" y1="54962" x2="21333" y2="5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94"/>
          <a:stretch/>
        </p:blipFill>
        <p:spPr bwMode="auto">
          <a:xfrm>
            <a:off x="5940152" y="5262200"/>
            <a:ext cx="4024044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867" y="260648"/>
            <a:ext cx="4572000" cy="1077218"/>
          </a:xfrm>
          <a:prstGeom prst="rect">
            <a:avLst/>
          </a:prstGeom>
          <a:solidFill>
            <a:schemeClr val="accent6">
              <a:lumMod val="50000"/>
              <a:alpha val="3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nuevas buenas prácticas identificadas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977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10 CuadroTexto"/>
          <p:cNvSpPr txBox="1">
            <a:spLocks noChangeArrowheads="1"/>
          </p:cNvSpPr>
          <p:nvPr/>
        </p:nvSpPr>
        <p:spPr bwMode="auto">
          <a:xfrm>
            <a:off x="376238" y="1052513"/>
            <a:ext cx="83915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s-ES"/>
          </a:p>
        </p:txBody>
      </p:sp>
      <p:pic>
        <p:nvPicPr>
          <p:cNvPr id="15365" name="11 Imagen" descr="BPractic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r="514" b="23083"/>
          <a:stretch>
            <a:fillRect/>
          </a:stretch>
        </p:blipFill>
        <p:spPr bwMode="auto">
          <a:xfrm>
            <a:off x="3952875" y="5646738"/>
            <a:ext cx="5191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6 Rectángulo"/>
          <p:cNvSpPr>
            <a:spLocks noChangeArrowheads="1"/>
          </p:cNvSpPr>
          <p:nvPr/>
        </p:nvSpPr>
        <p:spPr bwMode="auto">
          <a:xfrm>
            <a:off x="396056" y="1052736"/>
            <a:ext cx="8280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000" b="1" dirty="0"/>
              <a:t> </a:t>
            </a: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 27 </a:t>
            </a:r>
            <a:r>
              <a:rPr lang="es-ES" sz="1600" dirty="0"/>
              <a:t>buenas prácticas seleccionadas y difundidas desde el 2010. </a:t>
            </a:r>
          </a:p>
          <a:p>
            <a:pPr marL="342900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600" dirty="0"/>
              <a:t>2012-2013: Nuevo catálogo de buenas prácticas tipo exportación para incrementar la calidad de la cooperación.</a:t>
            </a:r>
          </a:p>
          <a:p>
            <a:pPr marL="342900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2400" dirty="0"/>
              <a:t>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100</a:t>
            </a:r>
            <a:r>
              <a:rPr lang="es-ES" sz="1600" dirty="0"/>
              <a:t> nuevas buenas prácticas identificadas,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51</a:t>
            </a:r>
            <a:r>
              <a:rPr lang="es-ES" sz="1600" dirty="0"/>
              <a:t> documentadas para </a:t>
            </a:r>
            <a:r>
              <a:rPr lang="es-ES" sz="1600" dirty="0" smtClean="0"/>
              <a:t>selección            (Sector público nacional, Territorios y Sector Privado). </a:t>
            </a:r>
            <a:endParaRPr lang="es-CO" sz="1600" dirty="0"/>
          </a:p>
          <a:p>
            <a:pPr marL="342900" algn="ctr">
              <a:spcBef>
                <a:spcPts val="600"/>
              </a:spcBef>
              <a:spcAft>
                <a:spcPts val="600"/>
              </a:spcAft>
            </a:pPr>
            <a:endParaRPr lang="es-ES" dirty="0"/>
          </a:p>
        </p:txBody>
      </p:sp>
      <p:sp>
        <p:nvSpPr>
          <p:cNvPr id="15367" name="9 CuadroTexto"/>
          <p:cNvSpPr txBox="1">
            <a:spLocks noChangeArrowheads="1"/>
          </p:cNvSpPr>
          <p:nvPr/>
        </p:nvSpPr>
        <p:spPr bwMode="auto">
          <a:xfrm>
            <a:off x="-108520" y="3429000"/>
            <a:ext cx="29511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b="1" dirty="0" smtClean="0"/>
              <a:t>Buenas Prácticas del sector público nacional </a:t>
            </a:r>
            <a:endParaRPr lang="es-ES" b="1" dirty="0"/>
          </a:p>
          <a:p>
            <a:pPr algn="ctr" eaLnBrk="1" hangingPunct="1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50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identificadas</a:t>
            </a:r>
          </a:p>
          <a:p>
            <a:pPr algn="ctr" eaLnBrk="1" hangingPunct="1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32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documentadas</a:t>
            </a: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357228"/>
              </p:ext>
            </p:extLst>
          </p:nvPr>
        </p:nvGraphicFramePr>
        <p:xfrm>
          <a:off x="2555776" y="2924944"/>
          <a:ext cx="631735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104456" y="116632"/>
            <a:ext cx="4572000" cy="584775"/>
          </a:xfrm>
          <a:prstGeom prst="rect">
            <a:avLst/>
          </a:prstGeom>
          <a:solidFill>
            <a:schemeClr val="accent6">
              <a:lumMod val="50000"/>
              <a:alpha val="3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Buenas Prácticas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6250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2951163" y="3814763"/>
            <a:ext cx="5942012" cy="22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POSICIONANDO AL PAÍS A NIVEL INTERNACIONAL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CO" sz="2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COOPERACIÓN SUR-SUR Y COOPERACIÓN TRIANGULAR</a:t>
            </a:r>
          </a:p>
        </p:txBody>
      </p:sp>
    </p:spTree>
    <p:extLst>
      <p:ext uri="{BB962C8B-B14F-4D97-AF65-F5344CB8AC3E}">
        <p14:creationId xmlns:p14="http://schemas.microsoft.com/office/powerpoint/2010/main" val="8779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1 Imagen" descr="Franja-T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675" y="1149350"/>
            <a:ext cx="8315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</a:rPr>
              <a:t>ESTRUCTURA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pic>
        <p:nvPicPr>
          <p:cNvPr id="5124" name="9 Imagen" descr="Banner-S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3 Marcador de contenido"/>
          <p:cNvGraphicFramePr>
            <a:graphicFrameLocks/>
          </p:cNvGraphicFramePr>
          <p:nvPr/>
        </p:nvGraphicFramePr>
        <p:xfrm>
          <a:off x="954464" y="3140968"/>
          <a:ext cx="70567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20 Rectángulo redondeado"/>
          <p:cNvSpPr/>
          <p:nvPr/>
        </p:nvSpPr>
        <p:spPr>
          <a:xfrm>
            <a:off x="3203575" y="1844675"/>
            <a:ext cx="2859088" cy="933450"/>
          </a:xfrm>
          <a:prstGeom prst="roundRect">
            <a:avLst/>
          </a:prstGeom>
          <a:solidFill>
            <a:schemeClr val="accent1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Director de Oferta de Cooperación Internacional</a:t>
            </a:r>
          </a:p>
        </p:txBody>
      </p:sp>
      <p:sp>
        <p:nvSpPr>
          <p:cNvPr id="23" name="22 Proceso alternativo"/>
          <p:cNvSpPr>
            <a:spLocks noChangeArrowheads="1"/>
          </p:cNvSpPr>
          <p:nvPr/>
        </p:nvSpPr>
        <p:spPr bwMode="auto">
          <a:xfrm>
            <a:off x="450850" y="2217738"/>
            <a:ext cx="2392363" cy="995362"/>
          </a:xfrm>
          <a:prstGeom prst="flowChartAlternateProcess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1200">
                <a:solidFill>
                  <a:schemeClr val="bg1"/>
                </a:solidFill>
                <a:latin typeface="Calibri" charset="0"/>
              </a:rPr>
              <a:t>Temas Transversales: </a:t>
            </a:r>
          </a:p>
          <a:p>
            <a:r>
              <a:rPr lang="es-ES" sz="1200">
                <a:solidFill>
                  <a:schemeClr val="bg1"/>
                </a:solidFill>
                <a:latin typeface="Calibri" charset="0"/>
              </a:rPr>
              <a:t>- Posicionamiento - Cooperación Triangular- CSS. </a:t>
            </a:r>
          </a:p>
          <a:p>
            <a:pPr>
              <a:buFontTx/>
              <a:buChar char="-"/>
            </a:pPr>
            <a:r>
              <a:rPr lang="es-ES" sz="1200">
                <a:solidFill>
                  <a:schemeClr val="bg1"/>
                </a:solidFill>
                <a:latin typeface="Calibri" charset="0"/>
              </a:rPr>
              <a:t>Buenas Prácticas </a:t>
            </a:r>
          </a:p>
          <a:p>
            <a:r>
              <a:rPr lang="es-ES" sz="1200">
                <a:solidFill>
                  <a:schemeClr val="bg1"/>
                </a:solidFill>
                <a:latin typeface="Calibri" charset="0"/>
              </a:rPr>
              <a:t>- Información y Seguimiento  </a:t>
            </a:r>
          </a:p>
        </p:txBody>
      </p:sp>
      <p:sp>
        <p:nvSpPr>
          <p:cNvPr id="26" name="25 Proceso alternativo"/>
          <p:cNvSpPr>
            <a:spLocks noChangeArrowheads="1"/>
          </p:cNvSpPr>
          <p:nvPr/>
        </p:nvSpPr>
        <p:spPr bwMode="auto">
          <a:xfrm>
            <a:off x="6570663" y="2217738"/>
            <a:ext cx="2393950" cy="995362"/>
          </a:xfrm>
          <a:prstGeom prst="flowChartAlternateProcess">
            <a:avLst/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1200">
                <a:solidFill>
                  <a:srgbClr val="FFFFFF"/>
                </a:solidFill>
                <a:latin typeface="Calibri" charset="0"/>
              </a:rPr>
              <a:t>FONDO DE COOPERACIÓN Y ASISTENCIA INTERNACIONAL-FOCAI 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3043238" y="3213100"/>
            <a:ext cx="3455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043238" y="3213100"/>
            <a:ext cx="0" cy="24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6516688" y="3213100"/>
            <a:ext cx="0" cy="24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21" idx="2"/>
          </p:cNvCxnSpPr>
          <p:nvPr/>
        </p:nvCxnSpPr>
        <p:spPr>
          <a:xfrm>
            <a:off x="4633913" y="2778125"/>
            <a:ext cx="9525" cy="43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1 Imagen" descr="Franja-Titul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08050"/>
            <a:ext cx="9144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5 Rectángulo"/>
          <p:cNvSpPr>
            <a:spLocks noChangeArrowheads="1"/>
          </p:cNvSpPr>
          <p:nvPr/>
        </p:nvSpPr>
        <p:spPr bwMode="auto">
          <a:xfrm>
            <a:off x="828675" y="1130300"/>
            <a:ext cx="831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1600" b="1">
                <a:solidFill>
                  <a:schemeClr val="bg1"/>
                </a:solidFill>
              </a:rPr>
              <a:t>PROYECTOS VIGENTES CSS- COLOMBIA</a:t>
            </a:r>
          </a:p>
        </p:txBody>
      </p:sp>
      <p:pic>
        <p:nvPicPr>
          <p:cNvPr id="6148" name="9 Imagen" descr="Banner-S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423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0825" y="6381750"/>
            <a:ext cx="8497888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/>
              <a:t>186 Proyectos Vigentes de Cooperación Sur-Sur-(y más de 18 iniciativas)</a:t>
            </a:r>
          </a:p>
        </p:txBody>
      </p:sp>
    </p:spTree>
    <p:extLst>
      <p:ext uri="{BB962C8B-B14F-4D97-AF65-F5344CB8AC3E}">
        <p14:creationId xmlns:p14="http://schemas.microsoft.com/office/powerpoint/2010/main" val="28613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1 Imagen" descr="Franja-T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675" y="10953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</a:rPr>
              <a:t>SERVICIOS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pic>
        <p:nvPicPr>
          <p:cNvPr id="7172" name="9 Imagen" descr="Banner-S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39750" y="2154238"/>
            <a:ext cx="813593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>
                <a:solidFill>
                  <a:srgbClr val="000000"/>
                </a:solidFill>
                <a:latin typeface="Calibri" charset="0"/>
              </a:rPr>
              <a:t>Facilitar alianzas estratégicas para la promoción, articulación y coordinación de iniciativas de CSS y CT.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>
                <a:solidFill>
                  <a:srgbClr val="000000"/>
                </a:solidFill>
                <a:latin typeface="Calibri" charset="0"/>
              </a:rPr>
              <a:t>Promover la CSS y CT como un complemento estratégico de la demanda de los diferentes sectores y territorios.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>
                <a:solidFill>
                  <a:srgbClr val="000000"/>
                </a:solidFill>
                <a:latin typeface="Calibri" charset="0"/>
              </a:rPr>
              <a:t>Apoyar los esfuerzos de internacionalización de las entidades y regiones.</a:t>
            </a:r>
            <a:endParaRPr lang="es-CO" sz="2000">
              <a:solidFill>
                <a:srgbClr val="000000"/>
              </a:solidFill>
              <a:latin typeface="Calibri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>
                <a:solidFill>
                  <a:srgbClr val="000000"/>
                </a:solidFill>
                <a:latin typeface="Calibri" charset="0"/>
              </a:rPr>
              <a:t>Orientación, asesoría, capacitación y acompañamiento en  los procesos de la CSS y CT.</a:t>
            </a:r>
            <a:endParaRPr lang="es-CO" sz="2000">
              <a:solidFill>
                <a:srgbClr val="000000"/>
              </a:solidFill>
              <a:latin typeface="Calibri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ES" sz="2000">
                <a:solidFill>
                  <a:srgbClr val="000000"/>
                </a:solidFill>
                <a:latin typeface="Calibri" charset="0"/>
              </a:rPr>
              <a:t>Acompañamiento en la formulación de proyectos. (Coordinación con DCI)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r>
              <a:rPr lang="es-CO" sz="2000">
                <a:solidFill>
                  <a:srgbClr val="000000"/>
                </a:solidFill>
                <a:latin typeface="Calibri" charset="0"/>
              </a:rPr>
              <a:t>Financiación de la oferta de Colombia en CSS y CT. Financiación de demandas estratégicas, según solicitud a APC.</a:t>
            </a:r>
            <a:endParaRPr lang="es-CO" sz="2200"/>
          </a:p>
        </p:txBody>
      </p:sp>
    </p:spTree>
    <p:extLst>
      <p:ext uri="{BB962C8B-B14F-4D97-AF65-F5344CB8AC3E}">
        <p14:creationId xmlns:p14="http://schemas.microsoft.com/office/powerpoint/2010/main" val="42285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1 Imagen" descr="Franja-T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675" y="1095375"/>
            <a:ext cx="813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</a:rPr>
              <a:t>COMO ACCEDER A LA CSS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pic>
        <p:nvPicPr>
          <p:cNvPr id="8196" name="9 Imagen" descr="Banner-S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39750" y="2154238"/>
            <a:ext cx="8135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charset="0"/>
              <a:buChar char="§"/>
            </a:pPr>
            <a:endParaRPr lang="es-ES" sz="2200"/>
          </a:p>
        </p:txBody>
      </p:sp>
      <p:sp>
        <p:nvSpPr>
          <p:cNvPr id="8198" name="8 Rectángulo"/>
          <p:cNvSpPr>
            <a:spLocks noChangeArrowheads="1"/>
          </p:cNvSpPr>
          <p:nvPr/>
        </p:nvSpPr>
        <p:spPr bwMode="auto">
          <a:xfrm>
            <a:off x="467544" y="2204864"/>
            <a:ext cx="69834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171450" algn="just">
              <a:buFont typeface="Arial" charset="0"/>
              <a:buChar char="•"/>
            </a:pPr>
            <a:r>
              <a:rPr lang="es-ES" sz="2800" dirty="0">
                <a:cs typeface="Arial" charset="0"/>
              </a:rPr>
              <a:t> Programas Bilaterales</a:t>
            </a:r>
          </a:p>
          <a:p>
            <a:pPr marL="266700" indent="-171450" algn="just">
              <a:buFont typeface="Arial" charset="0"/>
              <a:buChar char="•"/>
            </a:pPr>
            <a:endParaRPr lang="es-ES" sz="2800" dirty="0">
              <a:cs typeface="Arial" charset="0"/>
            </a:endParaRPr>
          </a:p>
          <a:p>
            <a:pPr marL="266700" indent="-171450" algn="just">
              <a:buFont typeface="Arial" charset="0"/>
              <a:buChar char="•"/>
            </a:pPr>
            <a:r>
              <a:rPr lang="es-ES" sz="2800" dirty="0">
                <a:cs typeface="Arial" charset="0"/>
              </a:rPr>
              <a:t> Estrategias regionales</a:t>
            </a:r>
          </a:p>
          <a:p>
            <a:pPr marL="266700" indent="-171450" algn="just">
              <a:buFont typeface="Arial" charset="0"/>
              <a:buChar char="•"/>
            </a:pPr>
            <a:endParaRPr lang="es-ES" sz="2800" dirty="0">
              <a:cs typeface="Arial" charset="0"/>
            </a:endParaRPr>
          </a:p>
          <a:p>
            <a:pPr marL="266700" indent="-171450" algn="just">
              <a:buFont typeface="Arial" charset="0"/>
              <a:buChar char="•"/>
            </a:pPr>
            <a:r>
              <a:rPr lang="es-ES" sz="2800" dirty="0">
                <a:cs typeface="Arial" charset="0"/>
              </a:rPr>
              <a:t> Recursos</a:t>
            </a:r>
          </a:p>
          <a:p>
            <a:pPr marL="266700" indent="-171450" algn="just">
              <a:buFont typeface="Arial" charset="0"/>
              <a:buChar char="•"/>
            </a:pPr>
            <a:endParaRPr lang="es-ES" sz="2800" dirty="0">
              <a:cs typeface="Arial" charset="0"/>
            </a:endParaRPr>
          </a:p>
          <a:p>
            <a:pPr marL="266700" indent="-171450" algn="just">
              <a:buFont typeface="Arial" charset="0"/>
              <a:buChar char="•"/>
            </a:pPr>
            <a:r>
              <a:rPr lang="es-ES" sz="2800" dirty="0">
                <a:cs typeface="Arial" charset="0"/>
              </a:rPr>
              <a:t> Buenas Prácticas </a:t>
            </a:r>
          </a:p>
        </p:txBody>
      </p:sp>
      <p:pic>
        <p:nvPicPr>
          <p:cNvPr id="8" name="Picture 2" descr="C:\Respaldo\Mis imágenes\Mundo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5446" t="29546" b="8289"/>
          <a:stretch>
            <a:fillRect/>
          </a:stretch>
        </p:blipFill>
        <p:spPr bwMode="auto">
          <a:xfrm>
            <a:off x="4972992" y="1953283"/>
            <a:ext cx="4171008" cy="284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5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1 Imagen" descr="Franja-T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1619250" y="1149350"/>
            <a:ext cx="5832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</a:rPr>
              <a:t>PROGRAMAS BILATERALES</a:t>
            </a: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pic>
        <p:nvPicPr>
          <p:cNvPr id="9220" name="9 Imagen" descr="Banner-S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8 Rectángulo"/>
          <p:cNvSpPr>
            <a:spLocks noChangeArrowheads="1"/>
          </p:cNvSpPr>
          <p:nvPr/>
        </p:nvSpPr>
        <p:spPr bwMode="auto">
          <a:xfrm>
            <a:off x="395288" y="2767013"/>
            <a:ext cx="50403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CO" sz="2400" dirty="0"/>
              <a:t>El escenario natural de negociación de la CSS son las </a:t>
            </a:r>
            <a:r>
              <a:rPr lang="es-CO" sz="2400" b="1" dirty="0">
                <a:solidFill>
                  <a:srgbClr val="FF0000"/>
                </a:solidFill>
              </a:rPr>
              <a:t>comisiones mixtas de cooperación técnica y científica</a:t>
            </a:r>
            <a:r>
              <a:rPr lang="es-CO" sz="2400" dirty="0"/>
              <a:t>, creadas en los convenios marco bilaterales de cooperación suscritos por Colombia</a:t>
            </a:r>
            <a:r>
              <a:rPr lang="es-CO" sz="2400" dirty="0" smtClean="0"/>
              <a:t>.</a:t>
            </a:r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580063" y="1700213"/>
            <a:ext cx="3095625" cy="55092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61950" indent="-2667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ARGENTINA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BOLIVIA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BRASIL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CHILE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solidFill>
                  <a:srgbClr val="0000FF"/>
                </a:solidFill>
                <a:cs typeface="Arial" charset="0"/>
              </a:rPr>
              <a:t>COSTA RICA 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 smtClean="0">
                <a:cs typeface="Arial" charset="0"/>
              </a:rPr>
              <a:t>CUBA </a:t>
            </a:r>
            <a:endParaRPr lang="es-ES" sz="16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ECUADOR*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EL SALVADOR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GUATEMALA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HONDURAS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JAMAICA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solidFill>
                  <a:srgbClr val="0000FF"/>
                </a:solidFill>
                <a:cs typeface="Arial" charset="0"/>
              </a:rPr>
              <a:t>MÉXICO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solidFill>
                  <a:srgbClr val="0000FF"/>
                </a:solidFill>
                <a:cs typeface="Arial" charset="0"/>
              </a:rPr>
              <a:t>PANAMÁ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PARAGUAY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PERÚ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solidFill>
                  <a:srgbClr val="0000FF"/>
                </a:solidFill>
                <a:cs typeface="Arial" charset="0"/>
              </a:rPr>
              <a:t>REP. DOMINICANA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URUGUAY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 smtClean="0">
                <a:cs typeface="Arial" charset="0"/>
              </a:rPr>
              <a:t>RUSIA</a:t>
            </a:r>
            <a:endParaRPr lang="es-ES" sz="16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sz="1600" dirty="0">
                <a:cs typeface="Arial" charset="0"/>
              </a:rPr>
              <a:t>CHINA 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 smtClean="0">
                <a:cs typeface="Arial" charset="0"/>
              </a:rPr>
              <a:t>INDONESIA</a:t>
            </a:r>
          </a:p>
          <a:p>
            <a:pPr eaLnBrk="1" hangingPunct="1">
              <a:buFont typeface="Arial" charset="0"/>
              <a:buChar char="•"/>
            </a:pPr>
            <a:r>
              <a:rPr lang="es-ES" sz="1600" dirty="0" smtClean="0">
                <a:cs typeface="Arial" charset="0"/>
              </a:rPr>
              <a:t>*India, Malasia y Marruecos </a:t>
            </a:r>
            <a:endParaRPr lang="es-CO" sz="1600" dirty="0">
              <a:cs typeface="Arial" charset="0"/>
            </a:endParaRPr>
          </a:p>
          <a:p>
            <a:pPr eaLnBrk="1" hangingPunct="1"/>
            <a:endParaRPr lang="es-ES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1 Imagen" descr="Franja-Titul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00100"/>
            <a:ext cx="9144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5 Rectángulo"/>
          <p:cNvSpPr>
            <a:spLocks noChangeArrowheads="1"/>
          </p:cNvSpPr>
          <p:nvPr/>
        </p:nvSpPr>
        <p:spPr bwMode="auto">
          <a:xfrm>
            <a:off x="828675" y="1143000"/>
            <a:ext cx="831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1600" b="1">
                <a:solidFill>
                  <a:schemeClr val="bg1"/>
                </a:solidFill>
              </a:rPr>
              <a:t>ESTRATEGIAS REGIONALES</a:t>
            </a:r>
          </a:p>
        </p:txBody>
      </p:sp>
      <p:pic>
        <p:nvPicPr>
          <p:cNvPr id="10244" name="9 Imagen" descr="Banner-S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http://www.montajes-mam.com/images2/mapa_colomb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714750"/>
            <a:ext cx="22494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 descr="http://t2.gstatic.com/images?q=tbn:ANd9GcRSC4H-kvkAMa4nxa-BonQQe6x-nR57_-NeplkSSq0OwFPQXp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86313"/>
            <a:ext cx="167163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Forma"/>
          <p:cNvCxnSpPr/>
          <p:nvPr/>
        </p:nvCxnSpPr>
        <p:spPr>
          <a:xfrm>
            <a:off x="5643563" y="5000625"/>
            <a:ext cx="1214437" cy="5953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19" descr="http://t0.gstatic.com/images?q=tbn:ANd9GcRFRQ9NL4Sipbn1OGL1YCAzKXzg1qmW52hikh14WYbBFBfPAxbr7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857375"/>
            <a:ext cx="20669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Forma"/>
          <p:cNvCxnSpPr/>
          <p:nvPr/>
        </p:nvCxnSpPr>
        <p:spPr>
          <a:xfrm rot="5400000" flipH="1" flipV="1">
            <a:off x="4367212" y="2652713"/>
            <a:ext cx="1177925" cy="9461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0"/>
            <a:ext cx="13382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0 Im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143125"/>
            <a:ext cx="38084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26 Forma"/>
          <p:cNvCxnSpPr/>
          <p:nvPr/>
        </p:nvCxnSpPr>
        <p:spPr>
          <a:xfrm rot="10800000">
            <a:off x="2349500" y="2571750"/>
            <a:ext cx="1722438" cy="135731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curvado"/>
          <p:cNvCxnSpPr/>
          <p:nvPr/>
        </p:nvCxnSpPr>
        <p:spPr>
          <a:xfrm rot="10800000">
            <a:off x="2143125" y="4786313"/>
            <a:ext cx="1214438" cy="250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16 Rectángulo"/>
          <p:cNvSpPr>
            <a:spLocks noChangeArrowheads="1"/>
          </p:cNvSpPr>
          <p:nvPr/>
        </p:nvSpPr>
        <p:spPr bwMode="auto">
          <a:xfrm>
            <a:off x="571500" y="5222875"/>
            <a:ext cx="4572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1100"/>
              <a:t>• Promoción Social.</a:t>
            </a:r>
            <a:endParaRPr lang="es-ES" sz="1100"/>
          </a:p>
          <a:p>
            <a:r>
              <a:rPr lang="es-CO" sz="1100"/>
              <a:t>• Gestión de Calidad.</a:t>
            </a:r>
            <a:endParaRPr lang="es-ES" sz="1100"/>
          </a:p>
          <a:p>
            <a:r>
              <a:rPr lang="es-CO" sz="1100"/>
              <a:t>• Servicios Públicos.</a:t>
            </a:r>
            <a:endParaRPr lang="es-ES" sz="1100"/>
          </a:p>
          <a:p>
            <a:r>
              <a:rPr lang="es-CO" sz="1100"/>
              <a:t>• Gobernabilidad Local.</a:t>
            </a:r>
            <a:endParaRPr lang="es-ES" sz="1100"/>
          </a:p>
          <a:p>
            <a:r>
              <a:rPr lang="es-CO" sz="1100"/>
              <a:t>• Seguridad.</a:t>
            </a:r>
            <a:endParaRPr lang="es-ES" sz="1100"/>
          </a:p>
          <a:p>
            <a:r>
              <a:rPr lang="es-CO" sz="1100"/>
              <a:t>• Apoyo a la Micro, Pequeña y Mediana Empresa.</a:t>
            </a:r>
            <a:endParaRPr lang="es-ES" sz="1100"/>
          </a:p>
          <a:p>
            <a:r>
              <a:rPr lang="es-CO" sz="1100"/>
              <a:t>• Biocombustibles</a:t>
            </a:r>
            <a:endParaRPr lang="es-ES" sz="1100"/>
          </a:p>
        </p:txBody>
      </p:sp>
      <p:sp>
        <p:nvSpPr>
          <p:cNvPr id="10255" name="17 Rectángulo"/>
          <p:cNvSpPr>
            <a:spLocks noChangeArrowheads="1"/>
          </p:cNvSpPr>
          <p:nvPr/>
        </p:nvSpPr>
        <p:spPr bwMode="auto">
          <a:xfrm>
            <a:off x="500063" y="2571750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1100"/>
              <a:t>• </a:t>
            </a:r>
            <a:r>
              <a:rPr lang="es-ES" sz="1100"/>
              <a:t>Bilinguismo</a:t>
            </a:r>
          </a:p>
          <a:p>
            <a:pPr>
              <a:buFont typeface="Arial" charset="0"/>
              <a:buChar char="•"/>
            </a:pPr>
            <a:r>
              <a:rPr lang="es-ES" sz="1100"/>
              <a:t> Movilidad académica</a:t>
            </a:r>
          </a:p>
          <a:p>
            <a:pPr>
              <a:buFont typeface="Arial" charset="0"/>
              <a:buChar char="•"/>
            </a:pPr>
            <a:r>
              <a:rPr lang="es-ES" sz="1100"/>
              <a:t> </a:t>
            </a:r>
            <a:r>
              <a:rPr lang="es-ES_tradnl" sz="1100"/>
              <a:t>Prevención</a:t>
            </a:r>
            <a:r>
              <a:rPr lang="es-ES" sz="1100"/>
              <a:t> y atención de desastres y gestión del riesgo</a:t>
            </a:r>
          </a:p>
          <a:p>
            <a:pPr>
              <a:buFont typeface="Arial" charset="0"/>
              <a:buChar char="•"/>
            </a:pPr>
            <a:r>
              <a:rPr lang="es-ES" sz="1100"/>
              <a:t> </a:t>
            </a:r>
            <a:r>
              <a:rPr lang="es-ES_tradnl" sz="1100"/>
              <a:t>Formación técnica profesional</a:t>
            </a:r>
            <a:endParaRPr lang="es-ES" sz="1100"/>
          </a:p>
          <a:p>
            <a:pPr>
              <a:buFont typeface="Arial" charset="0"/>
              <a:buChar char="•"/>
            </a:pPr>
            <a:r>
              <a:rPr lang="es-ES" sz="1100"/>
              <a:t> Cultura</a:t>
            </a:r>
          </a:p>
          <a:p>
            <a:pPr>
              <a:buFont typeface="Arial" charset="0"/>
              <a:buChar char="•"/>
            </a:pPr>
            <a:r>
              <a:rPr lang="es-ES" sz="1100"/>
              <a:t> Medio ambiente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227763" y="3716338"/>
            <a:ext cx="2447925" cy="647700"/>
          </a:xfrm>
          <a:prstGeom prst="rect">
            <a:avLst/>
          </a:prstGeom>
          <a:solidFill>
            <a:schemeClr val="tx2">
              <a:lumMod val="40000"/>
              <a:lumOff val="60000"/>
              <a:alpha val="53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/>
              <a:t>CIVETS+ Nuevos Países Emergentes</a:t>
            </a:r>
          </a:p>
        </p:txBody>
      </p:sp>
      <p:cxnSp>
        <p:nvCxnSpPr>
          <p:cNvPr id="18" name="17 Forma"/>
          <p:cNvCxnSpPr/>
          <p:nvPr/>
        </p:nvCxnSpPr>
        <p:spPr>
          <a:xfrm flipV="1">
            <a:off x="4932363" y="3860800"/>
            <a:ext cx="1079500" cy="504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1 Imagen" descr="Franja-Titul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1908175" y="1125538"/>
            <a:ext cx="5832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+mn-cs"/>
              </a:rPr>
              <a:t>RECURSOS FINANCIEROS</a:t>
            </a: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+mn-cs"/>
            </a:endParaRPr>
          </a:p>
        </p:txBody>
      </p:sp>
      <p:pic>
        <p:nvPicPr>
          <p:cNvPr id="11268" name="9 Imagen" descr="Banner-S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5 Rectángulo"/>
          <p:cNvSpPr>
            <a:spLocks noChangeArrowheads="1"/>
          </p:cNvSpPr>
          <p:nvPr/>
        </p:nvSpPr>
        <p:spPr bwMode="auto">
          <a:xfrm>
            <a:off x="900113" y="2389188"/>
            <a:ext cx="77041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s-ES" sz="2400">
                <a:latin typeface="Verdana" charset="0"/>
              </a:rPr>
              <a:t>Los proyectos de CSS se ejecutan bajo el  principio de COSTOS COMPARTIDOS. (aporte conjunto entre los dos países).  </a:t>
            </a:r>
          </a:p>
          <a:p>
            <a:pPr marL="342900" indent="-342900" algn="just">
              <a:buFontTx/>
              <a:buAutoNum type="arabicPeriod"/>
            </a:pPr>
            <a:endParaRPr lang="es-ES" sz="2400">
              <a:latin typeface="Verdana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400">
                <a:latin typeface="Verdana" charset="0"/>
              </a:rPr>
              <a:t>Asociaciones Horizontales. </a:t>
            </a:r>
          </a:p>
          <a:p>
            <a:pPr marL="342900" indent="-342900" algn="just">
              <a:buFontTx/>
              <a:buAutoNum type="arabicPeriod"/>
            </a:pPr>
            <a:endParaRPr lang="es-ES" sz="2400">
              <a:latin typeface="Verdana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2400">
                <a:latin typeface="Verdana" charset="0"/>
              </a:rPr>
              <a:t>Cooperación Triangular (terceros países)</a:t>
            </a:r>
          </a:p>
          <a:p>
            <a:pPr marL="342900" indent="-342900" algn="just">
              <a:buFontTx/>
              <a:buAutoNum type="arabicPeriod"/>
            </a:pP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802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 descr="E:\0-Seleccion-APC-Colombia\CI-Firma-Japon-020810-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2978"/>
          <a:stretch/>
        </p:blipFill>
        <p:spPr bwMode="auto">
          <a:xfrm>
            <a:off x="0" y="0"/>
            <a:ext cx="9359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13969" y="4365104"/>
            <a:ext cx="9387300" cy="2369880"/>
          </a:xfrm>
          <a:prstGeom prst="rect">
            <a:avLst/>
          </a:prstGeom>
          <a:solidFill>
            <a:schemeClr val="accent6">
              <a:lumMod val="75000"/>
              <a:alpha val="3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</a:t>
            </a:r>
          </a:p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TRIANGULAR</a:t>
            </a:r>
          </a:p>
          <a:p>
            <a:r>
              <a:rPr lang="es-CO" sz="2800" b="1" i="1" dirty="0" smtClean="0">
                <a:solidFill>
                  <a:prstClr val="white"/>
                </a:solidFill>
              </a:rPr>
              <a:t>Ampliando la Cooperación Sur-Sur con fuentes tradicionales. </a:t>
            </a:r>
            <a:endParaRPr lang="es-CO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9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" b="93130" l="1000" r="40167">
                        <a14:foregroundMark x1="20250" y1="40458" x2="20250" y2="40458"/>
                        <a14:foregroundMark x1="21917" y1="38168" x2="21917" y2="38168"/>
                        <a14:foregroundMark x1="15667" y1="35115" x2="15667" y2="35115"/>
                        <a14:foregroundMark x1="13500" y1="41985" x2="13500" y2="41985"/>
                        <a14:foregroundMark x1="12000" y1="57252" x2="12000" y2="57252"/>
                        <a14:foregroundMark x1="13083" y1="62595" x2="13083" y2="62595"/>
                        <a14:foregroundMark x1="21000" y1="54962" x2="21000" y2="54962"/>
                        <a14:foregroundMark x1="21333" y1="54962" x2="21333" y2="54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94"/>
          <a:stretch/>
        </p:blipFill>
        <p:spPr bwMode="auto">
          <a:xfrm>
            <a:off x="5796136" y="5058712"/>
            <a:ext cx="4024044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5312" y="386661"/>
            <a:ext cx="3632710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11 Iniciativas de Cooperación Triangular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0993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1151</Words>
  <Application>Microsoft Office PowerPoint</Application>
  <PresentationFormat>Presentación en pantalla (4:3)</PresentationFormat>
  <Paragraphs>166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Ivonne Andrea Ramos Héndez</dc:creator>
  <cp:lastModifiedBy>OFFICE</cp:lastModifiedBy>
  <cp:revision>39</cp:revision>
  <cp:lastPrinted>2013-01-18T04:39:55Z</cp:lastPrinted>
  <dcterms:created xsi:type="dcterms:W3CDTF">2013-01-17T23:41:33Z</dcterms:created>
  <dcterms:modified xsi:type="dcterms:W3CDTF">2013-07-13T20:08:56Z</dcterms:modified>
</cp:coreProperties>
</file>