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3"/>
  </p:handoutMasterIdLst>
  <p:sldIdLst>
    <p:sldId id="256" r:id="rId2"/>
    <p:sldId id="264" r:id="rId3"/>
    <p:sldId id="265" r:id="rId4"/>
    <p:sldId id="290" r:id="rId5"/>
    <p:sldId id="266" r:id="rId6"/>
    <p:sldId id="267" r:id="rId7"/>
    <p:sldId id="269" r:id="rId8"/>
    <p:sldId id="268" r:id="rId9"/>
    <p:sldId id="270" r:id="rId10"/>
    <p:sldId id="271" r:id="rId11"/>
    <p:sldId id="272" r:id="rId12"/>
    <p:sldId id="273" r:id="rId13"/>
    <p:sldId id="274" r:id="rId14"/>
    <p:sldId id="293" r:id="rId15"/>
    <p:sldId id="294" r:id="rId16"/>
    <p:sldId id="295" r:id="rId17"/>
    <p:sldId id="296" r:id="rId18"/>
    <p:sldId id="297" r:id="rId19"/>
    <p:sldId id="298" r:id="rId20"/>
    <p:sldId id="299" r:id="rId21"/>
    <p:sldId id="291" r:id="rId22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8" d="100"/>
          <a:sy n="128" d="100"/>
        </p:scale>
        <p:origin x="-26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5255" tIns="47627" rIns="95255" bIns="47627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5255" tIns="47627" rIns="95255" bIns="47627" rtlCol="0"/>
          <a:lstStyle>
            <a:lvl1pPr algn="r">
              <a:defRPr sz="1200"/>
            </a:lvl1pPr>
          </a:lstStyle>
          <a:p>
            <a:fld id="{F824B604-5AE0-4571-9339-D15B8C7DA322}" type="datetimeFigureOut">
              <a:rPr lang="es-CO" smtClean="0"/>
              <a:pPr/>
              <a:t>16/02/13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823"/>
            <a:ext cx="2945659" cy="493713"/>
          </a:xfrm>
          <a:prstGeom prst="rect">
            <a:avLst/>
          </a:prstGeom>
        </p:spPr>
        <p:txBody>
          <a:bodyPr vert="horz" lIns="95255" tIns="47627" rIns="95255" bIns="47627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8823"/>
            <a:ext cx="2945659" cy="493713"/>
          </a:xfrm>
          <a:prstGeom prst="rect">
            <a:avLst/>
          </a:prstGeom>
        </p:spPr>
        <p:txBody>
          <a:bodyPr vert="horz" lIns="95255" tIns="47627" rIns="95255" bIns="47627" rtlCol="0" anchor="b"/>
          <a:lstStyle>
            <a:lvl1pPr algn="r">
              <a:defRPr sz="1200"/>
            </a:lvl1pPr>
          </a:lstStyle>
          <a:p>
            <a:fld id="{B1B879CE-576C-45A7-9255-F00FBC85FBEA}" type="slidenum">
              <a:rPr lang="es-CO" smtClean="0"/>
              <a:pPr/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184906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578B-54B3-4013-8ACD-FD076BCDD3B8}" type="datetimeFigureOut">
              <a:rPr lang="en-GB" smtClean="0"/>
              <a:pPr/>
              <a:t>16/02/13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7F758-039E-4310-B12E-4E3741DD8926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578B-54B3-4013-8ACD-FD076BCDD3B8}" type="datetimeFigureOut">
              <a:rPr lang="en-GB" smtClean="0"/>
              <a:pPr/>
              <a:t>16/02/13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7F758-039E-4310-B12E-4E3741DD8926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578B-54B3-4013-8ACD-FD076BCDD3B8}" type="datetimeFigureOut">
              <a:rPr lang="en-GB" smtClean="0"/>
              <a:pPr/>
              <a:t>16/02/13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7F758-039E-4310-B12E-4E3741DD8926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578B-54B3-4013-8ACD-FD076BCDD3B8}" type="datetimeFigureOut">
              <a:rPr lang="en-GB" smtClean="0"/>
              <a:pPr/>
              <a:t>16/02/13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7F758-039E-4310-B12E-4E3741DD8926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578B-54B3-4013-8ACD-FD076BCDD3B8}" type="datetimeFigureOut">
              <a:rPr lang="en-GB" smtClean="0"/>
              <a:pPr/>
              <a:t>16/02/13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7F758-039E-4310-B12E-4E3741DD8926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578B-54B3-4013-8ACD-FD076BCDD3B8}" type="datetimeFigureOut">
              <a:rPr lang="en-GB" smtClean="0"/>
              <a:pPr/>
              <a:t>16/02/13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7F758-039E-4310-B12E-4E3741DD8926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578B-54B3-4013-8ACD-FD076BCDD3B8}" type="datetimeFigureOut">
              <a:rPr lang="en-GB" smtClean="0"/>
              <a:pPr/>
              <a:t>16/02/13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7F758-039E-4310-B12E-4E3741DD8926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578B-54B3-4013-8ACD-FD076BCDD3B8}" type="datetimeFigureOut">
              <a:rPr lang="en-GB" smtClean="0"/>
              <a:pPr/>
              <a:t>16/02/13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7F758-039E-4310-B12E-4E3741DD8926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578B-54B3-4013-8ACD-FD076BCDD3B8}" type="datetimeFigureOut">
              <a:rPr lang="en-GB" smtClean="0"/>
              <a:pPr/>
              <a:t>16/02/13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7F758-039E-4310-B12E-4E3741DD8926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578B-54B3-4013-8ACD-FD076BCDD3B8}" type="datetimeFigureOut">
              <a:rPr lang="en-GB" smtClean="0"/>
              <a:pPr/>
              <a:t>16/02/13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7F758-039E-4310-B12E-4E3741DD8926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578B-54B3-4013-8ACD-FD076BCDD3B8}" type="datetimeFigureOut">
              <a:rPr lang="en-GB" smtClean="0"/>
              <a:pPr/>
              <a:t>16/02/13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7F758-039E-4310-B12E-4E3741DD8926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4578B-54B3-4013-8ACD-FD076BCDD3B8}" type="datetimeFigureOut">
              <a:rPr lang="en-GB" smtClean="0"/>
              <a:pPr/>
              <a:t>16/02/13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7F758-039E-4310-B12E-4E3741DD8926}" type="slidenum">
              <a:rPr lang="en-GB" smtClean="0"/>
              <a:pPr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rtve.es/mediateca/videos/20100530/redes-30-05-10-desmontando-mitos-sobre-mundo/786197.s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54919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Nuevos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Paradigmas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 </a:t>
            </a: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Desarrollo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3600" b="1" dirty="0" err="1" smtClean="0"/>
              <a:t>Primera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Sesión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3789040"/>
            <a:ext cx="6400800" cy="1752600"/>
          </a:xfrm>
        </p:spPr>
        <p:txBody>
          <a:bodyPr>
            <a:noAutofit/>
          </a:bodyPr>
          <a:lstStyle/>
          <a:p>
            <a:r>
              <a:rPr lang="en-GB" sz="1400" dirty="0" err="1" smtClean="0"/>
              <a:t>Docente</a:t>
            </a:r>
            <a:endParaRPr lang="en-GB" sz="1400" dirty="0" smtClean="0"/>
          </a:p>
          <a:p>
            <a:r>
              <a:rPr lang="en-GB" sz="2000" b="1" dirty="0" err="1" smtClean="0"/>
              <a:t>Jairo</a:t>
            </a:r>
            <a:r>
              <a:rPr lang="en-GB" sz="2000" b="1" dirty="0" smtClean="0"/>
              <a:t> Guillermo </a:t>
            </a:r>
            <a:r>
              <a:rPr lang="en-GB" sz="2000" b="1" dirty="0" err="1" smtClean="0"/>
              <a:t>Isaza</a:t>
            </a:r>
            <a:r>
              <a:rPr lang="en-GB" sz="2000" b="1" dirty="0" smtClean="0"/>
              <a:t> Castro</a:t>
            </a:r>
          </a:p>
          <a:p>
            <a:r>
              <a:rPr lang="en-GB" sz="1400" dirty="0" smtClean="0"/>
              <a:t>MA </a:t>
            </a:r>
            <a:r>
              <a:rPr lang="en-GB" sz="1400" dirty="0"/>
              <a:t> </a:t>
            </a:r>
            <a:r>
              <a:rPr lang="en-GB" sz="1400" dirty="0" smtClean="0"/>
              <a:t>Development Studies, ISS </a:t>
            </a:r>
            <a:r>
              <a:rPr lang="en-GB" sz="1400" dirty="0" err="1" smtClean="0"/>
              <a:t>Holanda</a:t>
            </a:r>
            <a:endParaRPr lang="en-GB" sz="1400" dirty="0" smtClean="0"/>
          </a:p>
          <a:p>
            <a:r>
              <a:rPr lang="en-GB" sz="1400" dirty="0" smtClean="0"/>
              <a:t>PhD (en </a:t>
            </a:r>
            <a:r>
              <a:rPr lang="en-GB" sz="1400" dirty="0" err="1" smtClean="0"/>
              <a:t>curso</a:t>
            </a:r>
            <a:r>
              <a:rPr lang="en-GB" sz="1400" dirty="0" smtClean="0"/>
              <a:t>) en </a:t>
            </a:r>
            <a:r>
              <a:rPr lang="en-GB" sz="1400" dirty="0" err="1" smtClean="0"/>
              <a:t>Economía</a:t>
            </a:r>
            <a:r>
              <a:rPr lang="en-GB" sz="1400" dirty="0" smtClean="0"/>
              <a:t>, U. Sussex, </a:t>
            </a:r>
            <a:r>
              <a:rPr lang="en-GB" sz="1400" dirty="0" err="1" smtClean="0"/>
              <a:t>Reino</a:t>
            </a:r>
            <a:r>
              <a:rPr lang="en-GB" sz="1400" dirty="0" smtClean="0"/>
              <a:t> </a:t>
            </a:r>
            <a:r>
              <a:rPr lang="en-GB" sz="1400" dirty="0" err="1" smtClean="0"/>
              <a:t>Unido</a:t>
            </a:r>
            <a:endParaRPr lang="en-GB" sz="1400" dirty="0" smtClean="0"/>
          </a:p>
          <a:p>
            <a:endParaRPr lang="en-GB" sz="1400" dirty="0" smtClean="0"/>
          </a:p>
          <a:p>
            <a:r>
              <a:rPr lang="en-GB" sz="1400" dirty="0" err="1" smtClean="0"/>
              <a:t>Facultad</a:t>
            </a:r>
            <a:r>
              <a:rPr lang="en-GB" sz="1400" dirty="0" smtClean="0"/>
              <a:t> de </a:t>
            </a:r>
            <a:r>
              <a:rPr lang="en-GB" sz="1400" dirty="0" err="1" smtClean="0"/>
              <a:t>Ciencias</a:t>
            </a:r>
            <a:r>
              <a:rPr lang="en-GB" sz="1400" dirty="0" smtClean="0"/>
              <a:t> </a:t>
            </a:r>
            <a:r>
              <a:rPr lang="en-GB" sz="1400" dirty="0" err="1" smtClean="0"/>
              <a:t>Económicas</a:t>
            </a:r>
            <a:r>
              <a:rPr lang="en-GB" sz="1400" dirty="0" smtClean="0"/>
              <a:t> y </a:t>
            </a:r>
            <a:r>
              <a:rPr lang="en-GB" sz="1400" dirty="0" err="1" smtClean="0"/>
              <a:t>Sociales</a:t>
            </a:r>
            <a:endParaRPr lang="en-GB" sz="1400" dirty="0" smtClean="0"/>
          </a:p>
          <a:p>
            <a:r>
              <a:rPr lang="en-GB" sz="1400" dirty="0" smtClean="0"/>
              <a:t>Universidad de La Salle</a:t>
            </a:r>
          </a:p>
          <a:p>
            <a:r>
              <a:rPr lang="en-GB" sz="1400" dirty="0" smtClean="0"/>
              <a:t>Bogotá, 19 de </a:t>
            </a:r>
            <a:r>
              <a:rPr lang="en-GB" sz="1400" dirty="0" err="1" smtClean="0"/>
              <a:t>enero</a:t>
            </a:r>
            <a:r>
              <a:rPr lang="en-GB" sz="1400" dirty="0" smtClean="0"/>
              <a:t> de 2013</a:t>
            </a:r>
            <a:endParaRPr lang="en-GB" sz="1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O" sz="2800" dirty="0" smtClean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2. La guerra fría y las primeras escuelas (3)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El </a:t>
            </a:r>
            <a:r>
              <a:rPr lang="en-GB" dirty="0" err="1" smtClean="0"/>
              <a:t>modelo</a:t>
            </a:r>
            <a:r>
              <a:rPr lang="en-GB" dirty="0" smtClean="0"/>
              <a:t> de </a:t>
            </a:r>
            <a:r>
              <a:rPr lang="en-GB" dirty="0" err="1" smtClean="0"/>
              <a:t>crecimiento</a:t>
            </a:r>
            <a:r>
              <a:rPr lang="en-GB" dirty="0" smtClean="0"/>
              <a:t> de </a:t>
            </a:r>
            <a:r>
              <a:rPr lang="en-GB" dirty="0" err="1" smtClean="0"/>
              <a:t>Harrod</a:t>
            </a:r>
            <a:r>
              <a:rPr lang="en-GB" dirty="0" smtClean="0"/>
              <a:t> y </a:t>
            </a:r>
            <a:r>
              <a:rPr lang="en-GB" dirty="0" err="1" smtClean="0"/>
              <a:t>Domar</a:t>
            </a:r>
            <a:r>
              <a:rPr lang="en-GB" dirty="0" smtClean="0"/>
              <a:t> (</a:t>
            </a:r>
            <a:r>
              <a:rPr lang="en-GB" dirty="0" err="1" smtClean="0"/>
              <a:t>modelo</a:t>
            </a:r>
            <a:r>
              <a:rPr lang="en-GB" dirty="0" smtClean="0"/>
              <a:t> AK)</a:t>
            </a:r>
          </a:p>
          <a:p>
            <a:pPr lvl="1"/>
            <a:r>
              <a:rPr lang="en-GB" dirty="0" smtClean="0"/>
              <a:t>Toda </a:t>
            </a:r>
            <a:r>
              <a:rPr lang="en-GB" dirty="0" err="1" smtClean="0"/>
              <a:t>sociedad</a:t>
            </a:r>
            <a:r>
              <a:rPr lang="en-GB" dirty="0" smtClean="0"/>
              <a:t> </a:t>
            </a:r>
            <a:r>
              <a:rPr lang="en-GB" dirty="0" err="1" smtClean="0"/>
              <a:t>debe</a:t>
            </a:r>
            <a:r>
              <a:rPr lang="en-GB" dirty="0" smtClean="0"/>
              <a:t> </a:t>
            </a:r>
            <a:r>
              <a:rPr lang="en-GB" dirty="0" err="1" smtClean="0"/>
              <a:t>ahorrar</a:t>
            </a:r>
            <a:r>
              <a:rPr lang="en-GB" dirty="0" smtClean="0"/>
              <a:t> parte de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ingreso</a:t>
            </a:r>
            <a:r>
              <a:rPr lang="en-GB" dirty="0" smtClean="0"/>
              <a:t> </a:t>
            </a:r>
            <a:r>
              <a:rPr lang="en-GB" dirty="0" err="1" smtClean="0"/>
              <a:t>nacional</a:t>
            </a:r>
            <a:r>
              <a:rPr lang="en-GB" dirty="0" smtClean="0"/>
              <a:t> </a:t>
            </a:r>
            <a:r>
              <a:rPr lang="en-GB" dirty="0" err="1" smtClean="0"/>
              <a:t>para</a:t>
            </a:r>
            <a:r>
              <a:rPr lang="en-GB" dirty="0" smtClean="0"/>
              <a:t>, </a:t>
            </a:r>
            <a:r>
              <a:rPr lang="en-GB" dirty="0" err="1" smtClean="0"/>
              <a:t>cuando</a:t>
            </a:r>
            <a:r>
              <a:rPr lang="en-GB" dirty="0" smtClean="0"/>
              <a:t> </a:t>
            </a:r>
            <a:r>
              <a:rPr lang="en-GB" dirty="0" err="1" smtClean="0"/>
              <a:t>menos</a:t>
            </a:r>
            <a:r>
              <a:rPr lang="en-GB" dirty="0" smtClean="0"/>
              <a:t>, </a:t>
            </a:r>
            <a:r>
              <a:rPr lang="en-GB" dirty="0" err="1" smtClean="0"/>
              <a:t>reponer</a:t>
            </a:r>
            <a:r>
              <a:rPr lang="en-GB" dirty="0" smtClean="0"/>
              <a:t> parte del </a:t>
            </a:r>
            <a:r>
              <a:rPr lang="en-GB" dirty="0" err="1" smtClean="0"/>
              <a:t>desgaste</a:t>
            </a:r>
            <a:r>
              <a:rPr lang="en-GB" dirty="0" smtClean="0"/>
              <a:t> del capital </a:t>
            </a:r>
            <a:r>
              <a:rPr lang="en-GB" dirty="0" err="1" smtClean="0"/>
              <a:t>existente</a:t>
            </a:r>
            <a:endParaRPr lang="en-GB" dirty="0" smtClean="0"/>
          </a:p>
          <a:p>
            <a:pPr lvl="1"/>
            <a:r>
              <a:rPr lang="en-GB" b="1" dirty="0" err="1" smtClean="0"/>
              <a:t>Relación</a:t>
            </a:r>
            <a:r>
              <a:rPr lang="en-GB" b="1" dirty="0" smtClean="0"/>
              <a:t> capital-</a:t>
            </a:r>
            <a:r>
              <a:rPr lang="en-GB" b="1" dirty="0" err="1" smtClean="0"/>
              <a:t>producto</a:t>
            </a:r>
            <a:r>
              <a:rPr lang="en-GB" b="1" dirty="0" smtClean="0"/>
              <a:t>: </a:t>
            </a:r>
            <a:r>
              <a:rPr lang="en-GB" dirty="0" smtClean="0"/>
              <a:t>Si </a:t>
            </a:r>
            <a:r>
              <a:rPr lang="en-GB" dirty="0" err="1" smtClean="0"/>
              <a:t>asumimos</a:t>
            </a:r>
            <a:r>
              <a:rPr lang="en-GB" dirty="0" smtClean="0"/>
              <a:t> </a:t>
            </a:r>
            <a:r>
              <a:rPr lang="en-GB" dirty="0" err="1" smtClean="0"/>
              <a:t>que</a:t>
            </a:r>
            <a:r>
              <a:rPr lang="en-GB" dirty="0" smtClean="0"/>
              <a:t> $3 de capital </a:t>
            </a:r>
            <a:r>
              <a:rPr lang="en-GB" dirty="0" err="1" smtClean="0"/>
              <a:t>generan</a:t>
            </a:r>
            <a:r>
              <a:rPr lang="en-GB" dirty="0" smtClean="0"/>
              <a:t> $1 de </a:t>
            </a:r>
            <a:r>
              <a:rPr lang="en-GB" dirty="0" err="1" smtClean="0"/>
              <a:t>flujo</a:t>
            </a:r>
            <a:r>
              <a:rPr lang="en-GB" dirty="0" smtClean="0"/>
              <a:t> del PIB, </a:t>
            </a:r>
            <a:r>
              <a:rPr lang="en-GB" dirty="0" err="1" smtClean="0"/>
              <a:t>toda</a:t>
            </a:r>
            <a:r>
              <a:rPr lang="en-GB" dirty="0" smtClean="0"/>
              <a:t> </a:t>
            </a:r>
            <a:r>
              <a:rPr lang="en-GB" dirty="0" err="1" smtClean="0"/>
              <a:t>adición</a:t>
            </a:r>
            <a:r>
              <a:rPr lang="en-GB" dirty="0" smtClean="0"/>
              <a:t> al stock de capital </a:t>
            </a:r>
            <a:r>
              <a:rPr lang="en-GB" dirty="0" err="1" smtClean="0"/>
              <a:t>representa</a:t>
            </a:r>
            <a:r>
              <a:rPr lang="en-GB" dirty="0" smtClean="0"/>
              <a:t> un </a:t>
            </a:r>
            <a:r>
              <a:rPr lang="en-GB" dirty="0" err="1" smtClean="0"/>
              <a:t>aumento</a:t>
            </a:r>
            <a:r>
              <a:rPr lang="en-GB" dirty="0" smtClean="0"/>
              <a:t> en el </a:t>
            </a:r>
            <a:r>
              <a:rPr lang="en-GB" dirty="0" err="1" smtClean="0"/>
              <a:t>flujo</a:t>
            </a:r>
            <a:r>
              <a:rPr lang="en-GB" dirty="0" smtClean="0"/>
              <a:t> del PIB!...</a:t>
            </a:r>
          </a:p>
          <a:p>
            <a:pPr lvl="1"/>
            <a:endParaRPr lang="en-GB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O" sz="2800" dirty="0" smtClean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2. La guerra fría y las primeras escuelas (4)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err="1" smtClean="0"/>
              <a:t>Harrod</a:t>
            </a:r>
            <a:r>
              <a:rPr lang="en-GB" dirty="0" smtClean="0"/>
              <a:t> y </a:t>
            </a:r>
            <a:r>
              <a:rPr lang="en-GB" dirty="0" err="1" smtClean="0"/>
              <a:t>Domar</a:t>
            </a:r>
            <a:r>
              <a:rPr lang="en-GB" dirty="0" smtClean="0"/>
              <a:t> (</a:t>
            </a:r>
            <a:r>
              <a:rPr lang="en-GB" dirty="0" err="1" smtClean="0"/>
              <a:t>modelo</a:t>
            </a:r>
            <a:r>
              <a:rPr lang="en-GB" dirty="0" smtClean="0"/>
              <a:t> AK)…</a:t>
            </a:r>
          </a:p>
          <a:p>
            <a:pPr lvl="1">
              <a:buNone/>
            </a:pPr>
            <a:r>
              <a:rPr lang="en-GB" dirty="0" smtClean="0"/>
              <a:t>1. El </a:t>
            </a:r>
            <a:r>
              <a:rPr lang="en-GB" dirty="0" err="1" smtClean="0"/>
              <a:t>ahorro</a:t>
            </a:r>
            <a:r>
              <a:rPr lang="en-GB" dirty="0" smtClean="0"/>
              <a:t> </a:t>
            </a:r>
            <a:r>
              <a:rPr lang="en-GB" dirty="0" err="1" smtClean="0"/>
              <a:t>es</a:t>
            </a:r>
            <a:r>
              <a:rPr lang="en-GB" dirty="0" smtClean="0"/>
              <a:t> </a:t>
            </a:r>
            <a:r>
              <a:rPr lang="en-GB" dirty="0" err="1" smtClean="0"/>
              <a:t>una</a:t>
            </a:r>
            <a:r>
              <a:rPr lang="en-GB" dirty="0" smtClean="0"/>
              <a:t> </a:t>
            </a:r>
            <a:r>
              <a:rPr lang="en-GB" dirty="0" err="1" smtClean="0"/>
              <a:t>proporción</a:t>
            </a:r>
            <a:r>
              <a:rPr lang="en-GB" dirty="0" smtClean="0"/>
              <a:t> </a:t>
            </a:r>
            <a:r>
              <a:rPr lang="en-GB" dirty="0" err="1" smtClean="0"/>
              <a:t>más</a:t>
            </a:r>
            <a:r>
              <a:rPr lang="en-GB" dirty="0" smtClean="0"/>
              <a:t> o </a:t>
            </a:r>
            <a:r>
              <a:rPr lang="en-GB" dirty="0" err="1" smtClean="0"/>
              <a:t>menos</a:t>
            </a:r>
            <a:r>
              <a:rPr lang="en-GB" dirty="0" smtClean="0"/>
              <a:t> </a:t>
            </a:r>
            <a:r>
              <a:rPr lang="en-GB" dirty="0" err="1" smtClean="0"/>
              <a:t>constante</a:t>
            </a:r>
            <a:r>
              <a:rPr lang="en-GB" dirty="0" smtClean="0"/>
              <a:t> del </a:t>
            </a:r>
            <a:r>
              <a:rPr lang="en-GB" dirty="0" err="1" smtClean="0"/>
              <a:t>ingreso</a:t>
            </a:r>
            <a:r>
              <a:rPr lang="en-GB" dirty="0" smtClean="0"/>
              <a:t> </a:t>
            </a:r>
            <a:r>
              <a:rPr lang="en-GB" dirty="0" err="1" smtClean="0"/>
              <a:t>nacional</a:t>
            </a:r>
            <a:endParaRPr lang="en-GB" dirty="0" smtClean="0"/>
          </a:p>
          <a:p>
            <a:pPr lvl="1">
              <a:buNone/>
            </a:pPr>
            <a:r>
              <a:rPr lang="en-GB" dirty="0" smtClean="0"/>
              <a:t>					S = </a:t>
            </a:r>
            <a:r>
              <a:rPr lang="en-GB" dirty="0" err="1" smtClean="0"/>
              <a:t>sY</a:t>
            </a:r>
            <a:r>
              <a:rPr lang="en-GB" dirty="0" smtClean="0"/>
              <a:t>        </a:t>
            </a:r>
            <a:r>
              <a:rPr lang="en-GB" dirty="0" err="1" smtClean="0"/>
              <a:t>donde</a:t>
            </a:r>
            <a:r>
              <a:rPr lang="en-GB" dirty="0" smtClean="0"/>
              <a:t> 0≤s≤1		(1)</a:t>
            </a:r>
            <a:endParaRPr lang="en-GB" dirty="0"/>
          </a:p>
          <a:p>
            <a:pPr lvl="1">
              <a:buNone/>
            </a:pPr>
            <a:r>
              <a:rPr lang="en-GB" dirty="0" smtClean="0"/>
              <a:t>2. La </a:t>
            </a:r>
            <a:r>
              <a:rPr lang="en-GB" dirty="0" err="1" smtClean="0"/>
              <a:t>inversión</a:t>
            </a:r>
            <a:r>
              <a:rPr lang="en-GB" dirty="0" smtClean="0"/>
              <a:t> </a:t>
            </a:r>
            <a:r>
              <a:rPr lang="en-GB" dirty="0" err="1" smtClean="0"/>
              <a:t>neta</a:t>
            </a:r>
            <a:r>
              <a:rPr lang="en-GB" dirty="0" smtClean="0"/>
              <a:t> </a:t>
            </a:r>
            <a:r>
              <a:rPr lang="en-GB" dirty="0" err="1" smtClean="0"/>
              <a:t>es</a:t>
            </a:r>
            <a:r>
              <a:rPr lang="en-GB" dirty="0" smtClean="0"/>
              <a:t> </a:t>
            </a:r>
            <a:r>
              <a:rPr lang="en-GB" dirty="0" err="1" smtClean="0"/>
              <a:t>definida</a:t>
            </a:r>
            <a:r>
              <a:rPr lang="en-GB" dirty="0" smtClean="0"/>
              <a:t> </a:t>
            </a:r>
            <a:r>
              <a:rPr lang="en-GB" dirty="0" err="1" smtClean="0"/>
              <a:t>como</a:t>
            </a:r>
            <a:r>
              <a:rPr lang="en-GB" dirty="0" smtClean="0"/>
              <a:t> el </a:t>
            </a:r>
            <a:r>
              <a:rPr lang="en-GB" dirty="0" err="1" smtClean="0"/>
              <a:t>cambio</a:t>
            </a:r>
            <a:r>
              <a:rPr lang="en-GB" dirty="0" smtClean="0"/>
              <a:t> en el stock de capital, K, y </a:t>
            </a:r>
            <a:r>
              <a:rPr lang="en-GB" dirty="0" err="1" smtClean="0"/>
              <a:t>puede</a:t>
            </a:r>
            <a:r>
              <a:rPr lang="en-GB" dirty="0" smtClean="0"/>
              <a:t> ser </a:t>
            </a:r>
            <a:r>
              <a:rPr lang="en-GB" dirty="0" err="1" smtClean="0"/>
              <a:t>representada</a:t>
            </a:r>
            <a:r>
              <a:rPr lang="en-GB" dirty="0" smtClean="0"/>
              <a:t> </a:t>
            </a:r>
            <a:r>
              <a:rPr lang="en-GB" dirty="0" err="1" smtClean="0"/>
              <a:t>por</a:t>
            </a:r>
            <a:r>
              <a:rPr lang="en-GB" dirty="0" smtClean="0"/>
              <a:t> </a:t>
            </a:r>
          </a:p>
          <a:p>
            <a:pPr lvl="1">
              <a:buNone/>
            </a:pPr>
            <a:r>
              <a:rPr lang="en-GB" dirty="0" smtClean="0"/>
              <a:t>					I=</a:t>
            </a:r>
            <a:r>
              <a:rPr lang="en-GB" dirty="0" smtClean="0">
                <a:sym typeface="Symbol"/>
              </a:rPr>
              <a:t>K				(2)</a:t>
            </a:r>
            <a:endParaRPr lang="en-GB" dirty="0"/>
          </a:p>
          <a:p>
            <a:pPr lvl="1">
              <a:buNone/>
            </a:pPr>
            <a:r>
              <a:rPr lang="en-GB" dirty="0" err="1" smtClean="0"/>
              <a:t>Pero</a:t>
            </a:r>
            <a:r>
              <a:rPr lang="en-GB" dirty="0" smtClean="0"/>
              <a:t> </a:t>
            </a:r>
            <a:r>
              <a:rPr lang="en-GB" dirty="0" err="1" smtClean="0"/>
              <a:t>como</a:t>
            </a:r>
            <a:r>
              <a:rPr lang="en-GB" dirty="0" smtClean="0"/>
              <a:t> el stock de capital, K, </a:t>
            </a:r>
            <a:r>
              <a:rPr lang="en-GB" dirty="0" err="1" smtClean="0"/>
              <a:t>guarda</a:t>
            </a:r>
            <a:r>
              <a:rPr lang="en-GB" dirty="0" smtClean="0"/>
              <a:t> </a:t>
            </a:r>
            <a:r>
              <a:rPr lang="en-GB" dirty="0" err="1" smtClean="0"/>
              <a:t>una</a:t>
            </a:r>
            <a:r>
              <a:rPr lang="en-GB" dirty="0" smtClean="0"/>
              <a:t> </a:t>
            </a:r>
            <a:r>
              <a:rPr lang="en-GB" dirty="0" err="1" smtClean="0"/>
              <a:t>relación</a:t>
            </a:r>
            <a:r>
              <a:rPr lang="en-GB" dirty="0" smtClean="0"/>
              <a:t> </a:t>
            </a:r>
            <a:r>
              <a:rPr lang="en-GB" dirty="0" err="1" smtClean="0"/>
              <a:t>directa</a:t>
            </a:r>
            <a:r>
              <a:rPr lang="en-GB" dirty="0" smtClean="0"/>
              <a:t> con el </a:t>
            </a:r>
            <a:r>
              <a:rPr lang="en-GB" dirty="0" err="1" smtClean="0"/>
              <a:t>ingreso</a:t>
            </a:r>
            <a:r>
              <a:rPr lang="en-GB" dirty="0" smtClean="0"/>
              <a:t> </a:t>
            </a:r>
            <a:r>
              <a:rPr lang="en-GB" dirty="0" err="1" smtClean="0"/>
              <a:t>nacional</a:t>
            </a:r>
            <a:r>
              <a:rPr lang="en-GB" dirty="0" smtClean="0"/>
              <a:t> o el </a:t>
            </a:r>
            <a:r>
              <a:rPr lang="en-GB" dirty="0" err="1" smtClean="0"/>
              <a:t>producto</a:t>
            </a:r>
            <a:r>
              <a:rPr lang="en-GB" dirty="0" smtClean="0"/>
              <a:t>, Y (</a:t>
            </a:r>
            <a:r>
              <a:rPr lang="en-GB" dirty="0" err="1" smtClean="0"/>
              <a:t>como</a:t>
            </a:r>
            <a:r>
              <a:rPr lang="en-GB" dirty="0" smtClean="0"/>
              <a:t> se </a:t>
            </a:r>
            <a:r>
              <a:rPr lang="en-GB" dirty="0" err="1" smtClean="0"/>
              <a:t>indica</a:t>
            </a:r>
            <a:r>
              <a:rPr lang="en-GB" dirty="0" smtClean="0"/>
              <a:t> </a:t>
            </a:r>
            <a:r>
              <a:rPr lang="en-GB" dirty="0" err="1" smtClean="0"/>
              <a:t>por</a:t>
            </a:r>
            <a:r>
              <a:rPr lang="en-GB" dirty="0" smtClean="0"/>
              <a:t> la </a:t>
            </a:r>
            <a:r>
              <a:rPr lang="en-GB" dirty="0" err="1" smtClean="0"/>
              <a:t>relación</a:t>
            </a:r>
            <a:r>
              <a:rPr lang="en-GB" dirty="0" smtClean="0"/>
              <a:t> capital </a:t>
            </a:r>
            <a:r>
              <a:rPr lang="en-GB" dirty="0" err="1" smtClean="0"/>
              <a:t>producto</a:t>
            </a:r>
            <a:r>
              <a:rPr lang="en-GB" dirty="0" smtClean="0"/>
              <a:t>, k), se deduce </a:t>
            </a:r>
            <a:r>
              <a:rPr lang="en-GB" dirty="0" err="1" smtClean="0"/>
              <a:t>que</a:t>
            </a:r>
            <a:endParaRPr lang="en-GB" dirty="0" smtClean="0"/>
          </a:p>
          <a:p>
            <a:pPr lvl="1">
              <a:buNone/>
            </a:pPr>
            <a:r>
              <a:rPr lang="en-GB" dirty="0"/>
              <a:t>	</a:t>
            </a:r>
            <a:r>
              <a:rPr lang="en-GB" dirty="0" smtClean="0"/>
              <a:t>				K/Y = k				(3)</a:t>
            </a:r>
          </a:p>
          <a:p>
            <a:pPr lvl="1">
              <a:buNone/>
            </a:pPr>
            <a:r>
              <a:rPr lang="en-GB" dirty="0" smtClean="0"/>
              <a:t>o…</a:t>
            </a:r>
          </a:p>
          <a:p>
            <a:pPr lvl="1">
              <a:buNone/>
            </a:pPr>
            <a:r>
              <a:rPr lang="en-GB" dirty="0" smtClean="0"/>
              <a:t>					</a:t>
            </a:r>
            <a:r>
              <a:rPr lang="en-GB" dirty="0" smtClean="0">
                <a:sym typeface="Symbol"/>
              </a:rPr>
              <a:t>K/ Y = k			(4)</a:t>
            </a:r>
          </a:p>
          <a:p>
            <a:pPr lvl="1">
              <a:buNone/>
            </a:pPr>
            <a:r>
              <a:rPr lang="en-GB" dirty="0" smtClean="0">
                <a:sym typeface="Symbol"/>
              </a:rPr>
              <a:t>O, </a:t>
            </a:r>
            <a:r>
              <a:rPr lang="en-GB" dirty="0" err="1" smtClean="0">
                <a:sym typeface="Symbol"/>
              </a:rPr>
              <a:t>finalmente</a:t>
            </a:r>
            <a:r>
              <a:rPr lang="en-GB" dirty="0" smtClean="0">
                <a:sym typeface="Symbol"/>
              </a:rPr>
              <a:t>, </a:t>
            </a:r>
          </a:p>
          <a:p>
            <a:pPr lvl="1">
              <a:buNone/>
            </a:pPr>
            <a:r>
              <a:rPr lang="en-GB" dirty="0">
                <a:sym typeface="Symbol"/>
              </a:rPr>
              <a:t>	</a:t>
            </a:r>
            <a:r>
              <a:rPr lang="en-GB" dirty="0" smtClean="0">
                <a:sym typeface="Symbol"/>
              </a:rPr>
              <a:t>				 K = k. Y			(5)</a:t>
            </a:r>
          </a:p>
          <a:p>
            <a:pPr lvl="1">
              <a:buNone/>
            </a:pPr>
            <a:endParaRPr lang="en-GB" dirty="0" smtClean="0">
              <a:sym typeface="Symbol"/>
            </a:endParaRPr>
          </a:p>
          <a:p>
            <a:pPr lvl="1"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O" sz="2800" dirty="0" smtClean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2. La guerra fría y las primeras escuelas (5)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62500" lnSpcReduction="20000"/>
          </a:bodyPr>
          <a:lstStyle/>
          <a:p>
            <a:r>
              <a:rPr lang="en-GB" dirty="0" err="1" smtClean="0"/>
              <a:t>Harrod</a:t>
            </a:r>
            <a:r>
              <a:rPr lang="en-GB" dirty="0" smtClean="0"/>
              <a:t> y </a:t>
            </a:r>
            <a:r>
              <a:rPr lang="en-GB" dirty="0" err="1" smtClean="0"/>
              <a:t>Domar</a:t>
            </a:r>
            <a:r>
              <a:rPr lang="en-GB" dirty="0" smtClean="0"/>
              <a:t> (</a:t>
            </a:r>
            <a:r>
              <a:rPr lang="en-GB" dirty="0" err="1" smtClean="0"/>
              <a:t>modelo</a:t>
            </a:r>
            <a:r>
              <a:rPr lang="en-GB" dirty="0" smtClean="0"/>
              <a:t> AK)…</a:t>
            </a:r>
          </a:p>
          <a:p>
            <a:pPr lvl="1">
              <a:buNone/>
            </a:pPr>
            <a:r>
              <a:rPr lang="en-GB" dirty="0" err="1" smtClean="0">
                <a:sym typeface="Symbol"/>
              </a:rPr>
              <a:t>Finalmente</a:t>
            </a:r>
            <a:r>
              <a:rPr lang="en-GB" dirty="0" smtClean="0">
                <a:sym typeface="Symbol"/>
              </a:rPr>
              <a:t>, </a:t>
            </a:r>
            <a:r>
              <a:rPr lang="en-GB" dirty="0" err="1" smtClean="0">
                <a:sym typeface="Symbol"/>
              </a:rPr>
              <a:t>como</a:t>
            </a:r>
            <a:r>
              <a:rPr lang="en-GB" dirty="0" smtClean="0">
                <a:sym typeface="Symbol"/>
              </a:rPr>
              <a:t> el </a:t>
            </a:r>
            <a:r>
              <a:rPr lang="en-GB" dirty="0" err="1" smtClean="0">
                <a:sym typeface="Symbol"/>
              </a:rPr>
              <a:t>ahorro</a:t>
            </a:r>
            <a:r>
              <a:rPr lang="en-GB" dirty="0" smtClean="0">
                <a:sym typeface="Symbol"/>
              </a:rPr>
              <a:t> </a:t>
            </a:r>
            <a:r>
              <a:rPr lang="en-GB" dirty="0" err="1" smtClean="0">
                <a:sym typeface="Symbol"/>
              </a:rPr>
              <a:t>nacional</a:t>
            </a:r>
            <a:r>
              <a:rPr lang="en-GB" dirty="0" smtClean="0">
                <a:sym typeface="Symbol"/>
              </a:rPr>
              <a:t> </a:t>
            </a:r>
            <a:r>
              <a:rPr lang="en-GB" dirty="0" err="1" smtClean="0">
                <a:sym typeface="Symbol"/>
              </a:rPr>
              <a:t>neto</a:t>
            </a:r>
            <a:r>
              <a:rPr lang="en-GB" dirty="0" smtClean="0">
                <a:sym typeface="Symbol"/>
              </a:rPr>
              <a:t>, S, </a:t>
            </a:r>
            <a:r>
              <a:rPr lang="en-GB" dirty="0" err="1" smtClean="0">
                <a:sym typeface="Symbol"/>
              </a:rPr>
              <a:t>debe</a:t>
            </a:r>
            <a:r>
              <a:rPr lang="en-GB" dirty="0" smtClean="0">
                <a:sym typeface="Symbol"/>
              </a:rPr>
              <a:t> ser </a:t>
            </a:r>
            <a:r>
              <a:rPr lang="en-GB" dirty="0" err="1" smtClean="0">
                <a:sym typeface="Symbol"/>
              </a:rPr>
              <a:t>igual</a:t>
            </a:r>
            <a:r>
              <a:rPr lang="en-GB" dirty="0" smtClean="0">
                <a:sym typeface="Symbol"/>
              </a:rPr>
              <a:t> a la </a:t>
            </a:r>
            <a:r>
              <a:rPr lang="en-GB" dirty="0" err="1" smtClean="0">
                <a:sym typeface="Symbol"/>
              </a:rPr>
              <a:t>inversión</a:t>
            </a:r>
            <a:r>
              <a:rPr lang="en-GB" dirty="0" smtClean="0">
                <a:sym typeface="Symbol"/>
              </a:rPr>
              <a:t> </a:t>
            </a:r>
            <a:r>
              <a:rPr lang="en-GB" dirty="0" err="1" smtClean="0">
                <a:sym typeface="Symbol"/>
              </a:rPr>
              <a:t>neta</a:t>
            </a:r>
            <a:r>
              <a:rPr lang="en-GB" dirty="0" smtClean="0">
                <a:sym typeface="Symbol"/>
              </a:rPr>
              <a:t>, I, </a:t>
            </a:r>
            <a:r>
              <a:rPr lang="en-GB" dirty="0" err="1" smtClean="0">
                <a:sym typeface="Symbol"/>
              </a:rPr>
              <a:t>podemos</a:t>
            </a:r>
            <a:r>
              <a:rPr lang="en-GB" dirty="0" smtClean="0">
                <a:sym typeface="Symbol"/>
              </a:rPr>
              <a:t> </a:t>
            </a:r>
            <a:r>
              <a:rPr lang="en-GB" dirty="0" err="1" smtClean="0">
                <a:sym typeface="Symbol"/>
              </a:rPr>
              <a:t>deducir</a:t>
            </a:r>
            <a:endParaRPr lang="en-GB" dirty="0" smtClean="0">
              <a:sym typeface="Symbol"/>
            </a:endParaRPr>
          </a:p>
          <a:p>
            <a:pPr lvl="1">
              <a:buNone/>
            </a:pPr>
            <a:r>
              <a:rPr lang="en-GB" dirty="0" smtClean="0">
                <a:sym typeface="Symbol"/>
              </a:rPr>
              <a:t>				 	S = I				(6)</a:t>
            </a:r>
          </a:p>
          <a:p>
            <a:pPr lvl="1">
              <a:buNone/>
            </a:pPr>
            <a:r>
              <a:rPr lang="en-GB" dirty="0" smtClean="0">
                <a:sym typeface="Symbol"/>
              </a:rPr>
              <a:t>Dado </a:t>
            </a:r>
            <a:r>
              <a:rPr lang="en-GB" dirty="0" err="1" smtClean="0">
                <a:sym typeface="Symbol"/>
              </a:rPr>
              <a:t>que</a:t>
            </a:r>
            <a:r>
              <a:rPr lang="en-GB" dirty="0" smtClean="0">
                <a:sym typeface="Symbol"/>
              </a:rPr>
              <a:t> S = </a:t>
            </a:r>
            <a:r>
              <a:rPr lang="en-GB" dirty="0" err="1" smtClean="0">
                <a:sym typeface="Symbol"/>
              </a:rPr>
              <a:t>sY</a:t>
            </a:r>
            <a:r>
              <a:rPr lang="en-GB" dirty="0" smtClean="0">
                <a:sym typeface="Symbol"/>
              </a:rPr>
              <a:t>, y </a:t>
            </a:r>
            <a:r>
              <a:rPr lang="en-GB" dirty="0" err="1" smtClean="0">
                <a:sym typeface="Symbol"/>
              </a:rPr>
              <a:t>teniendo</a:t>
            </a:r>
            <a:r>
              <a:rPr lang="en-GB" dirty="0" smtClean="0">
                <a:sym typeface="Symbol"/>
              </a:rPr>
              <a:t> en </a:t>
            </a:r>
            <a:r>
              <a:rPr lang="en-GB" dirty="0" err="1" smtClean="0">
                <a:sym typeface="Symbol"/>
              </a:rPr>
              <a:t>cuenta</a:t>
            </a:r>
            <a:r>
              <a:rPr lang="en-GB" dirty="0" smtClean="0">
                <a:sym typeface="Symbol"/>
              </a:rPr>
              <a:t> </a:t>
            </a:r>
            <a:r>
              <a:rPr lang="en-GB" dirty="0" err="1" smtClean="0">
                <a:sym typeface="Symbol"/>
              </a:rPr>
              <a:t>las</a:t>
            </a:r>
            <a:r>
              <a:rPr lang="en-GB" dirty="0" smtClean="0">
                <a:sym typeface="Symbol"/>
              </a:rPr>
              <a:t> </a:t>
            </a:r>
            <a:r>
              <a:rPr lang="en-GB" dirty="0" err="1" smtClean="0">
                <a:sym typeface="Symbol"/>
              </a:rPr>
              <a:t>ecuaciones</a:t>
            </a:r>
            <a:r>
              <a:rPr lang="en-GB" dirty="0" smtClean="0">
                <a:sym typeface="Symbol"/>
              </a:rPr>
              <a:t> (2) y (3) </a:t>
            </a:r>
            <a:r>
              <a:rPr lang="en-GB" dirty="0" err="1" smtClean="0">
                <a:sym typeface="Symbol"/>
              </a:rPr>
              <a:t>sabemos</a:t>
            </a:r>
            <a:r>
              <a:rPr lang="en-GB" dirty="0" smtClean="0">
                <a:sym typeface="Symbol"/>
              </a:rPr>
              <a:t> </a:t>
            </a:r>
            <a:r>
              <a:rPr lang="en-GB" dirty="0" err="1" smtClean="0">
                <a:sym typeface="Symbol"/>
              </a:rPr>
              <a:t>que</a:t>
            </a:r>
            <a:endParaRPr lang="en-GB" dirty="0" smtClean="0">
              <a:sym typeface="Symbol"/>
            </a:endParaRPr>
          </a:p>
          <a:p>
            <a:pPr lvl="1">
              <a:buNone/>
            </a:pPr>
            <a:r>
              <a:rPr lang="en-GB" dirty="0" smtClean="0">
                <a:sym typeface="Symbol"/>
              </a:rPr>
              <a:t>					I  =  K = k. Y	</a:t>
            </a:r>
          </a:p>
          <a:p>
            <a:pPr lvl="1">
              <a:buNone/>
            </a:pPr>
            <a:r>
              <a:rPr lang="en-GB" dirty="0" err="1" smtClean="0">
                <a:sym typeface="Symbol"/>
              </a:rPr>
              <a:t>Luego</a:t>
            </a:r>
            <a:r>
              <a:rPr lang="en-GB" dirty="0" smtClean="0">
                <a:sym typeface="Symbol"/>
              </a:rPr>
              <a:t> la “</a:t>
            </a:r>
            <a:r>
              <a:rPr lang="en-GB" dirty="0" err="1" smtClean="0">
                <a:sym typeface="Symbol"/>
              </a:rPr>
              <a:t>identidad</a:t>
            </a:r>
            <a:r>
              <a:rPr lang="en-GB" dirty="0" smtClean="0">
                <a:sym typeface="Symbol"/>
              </a:rPr>
              <a:t>” </a:t>
            </a:r>
            <a:r>
              <a:rPr lang="en-GB" dirty="0" err="1" smtClean="0">
                <a:sym typeface="Symbol"/>
              </a:rPr>
              <a:t>ahorro-inversión</a:t>
            </a:r>
            <a:r>
              <a:rPr lang="en-GB" dirty="0" smtClean="0">
                <a:sym typeface="Symbol"/>
              </a:rPr>
              <a:t> </a:t>
            </a:r>
            <a:r>
              <a:rPr lang="en-GB" dirty="0" err="1" smtClean="0">
                <a:sym typeface="Symbol"/>
              </a:rPr>
              <a:t>puede</a:t>
            </a:r>
            <a:r>
              <a:rPr lang="en-GB" dirty="0" smtClean="0">
                <a:sym typeface="Symbol"/>
              </a:rPr>
              <a:t> </a:t>
            </a:r>
            <a:r>
              <a:rPr lang="en-GB" dirty="0" err="1" smtClean="0">
                <a:sym typeface="Symbol"/>
              </a:rPr>
              <a:t>escribirse</a:t>
            </a:r>
            <a:r>
              <a:rPr lang="en-GB" dirty="0" smtClean="0">
                <a:sym typeface="Symbol"/>
              </a:rPr>
              <a:t> </a:t>
            </a:r>
            <a:r>
              <a:rPr lang="en-GB" dirty="0" err="1" smtClean="0">
                <a:sym typeface="Symbol"/>
              </a:rPr>
              <a:t>como</a:t>
            </a:r>
            <a:endParaRPr lang="en-GB" dirty="0" smtClean="0">
              <a:sym typeface="Symbol"/>
            </a:endParaRPr>
          </a:p>
          <a:p>
            <a:pPr lvl="1">
              <a:buNone/>
            </a:pPr>
            <a:r>
              <a:rPr lang="en-GB" dirty="0" smtClean="0">
                <a:sym typeface="Symbol"/>
              </a:rPr>
              <a:t>			</a:t>
            </a:r>
            <a:r>
              <a:rPr lang="en-GB" dirty="0">
                <a:sym typeface="Symbol"/>
              </a:rPr>
              <a:t>	</a:t>
            </a:r>
            <a:r>
              <a:rPr lang="en-GB" dirty="0" smtClean="0">
                <a:sym typeface="Symbol"/>
              </a:rPr>
              <a:t>S = </a:t>
            </a:r>
            <a:r>
              <a:rPr lang="en-GB" dirty="0" err="1" smtClean="0">
                <a:sym typeface="Symbol"/>
              </a:rPr>
              <a:t>sY</a:t>
            </a:r>
            <a:r>
              <a:rPr lang="en-GB" dirty="0" smtClean="0">
                <a:sym typeface="Symbol"/>
              </a:rPr>
              <a:t> = k. Y = K = I		(7)</a:t>
            </a:r>
          </a:p>
          <a:p>
            <a:pPr lvl="1">
              <a:buNone/>
            </a:pPr>
            <a:r>
              <a:rPr lang="en-GB" dirty="0" smtClean="0">
                <a:sym typeface="Symbol"/>
              </a:rPr>
              <a:t>O </a:t>
            </a:r>
            <a:r>
              <a:rPr lang="en-GB" dirty="0" err="1" smtClean="0">
                <a:sym typeface="Symbol"/>
              </a:rPr>
              <a:t>simplemente</a:t>
            </a:r>
            <a:r>
              <a:rPr lang="en-GB" dirty="0" smtClean="0">
                <a:sym typeface="Symbol"/>
              </a:rPr>
              <a:t>,</a:t>
            </a:r>
          </a:p>
          <a:p>
            <a:pPr lvl="1">
              <a:buNone/>
            </a:pPr>
            <a:r>
              <a:rPr lang="en-GB" dirty="0">
                <a:sym typeface="Symbol"/>
              </a:rPr>
              <a:t>	</a:t>
            </a:r>
            <a:r>
              <a:rPr lang="en-GB" dirty="0" smtClean="0">
                <a:sym typeface="Symbol"/>
              </a:rPr>
              <a:t>			</a:t>
            </a:r>
            <a:r>
              <a:rPr lang="en-GB" dirty="0" err="1" smtClean="0">
                <a:sym typeface="Symbol"/>
              </a:rPr>
              <a:t>sY</a:t>
            </a:r>
            <a:r>
              <a:rPr lang="en-GB" dirty="0" smtClean="0">
                <a:sym typeface="Symbol"/>
              </a:rPr>
              <a:t> = k. Y			(8)</a:t>
            </a:r>
          </a:p>
          <a:p>
            <a:pPr lvl="1">
              <a:buNone/>
            </a:pPr>
            <a:r>
              <a:rPr lang="en-GB" dirty="0" err="1" smtClean="0">
                <a:sym typeface="Symbol"/>
              </a:rPr>
              <a:t>Dividiendo</a:t>
            </a:r>
            <a:r>
              <a:rPr lang="en-GB" dirty="0" smtClean="0">
                <a:sym typeface="Symbol"/>
              </a:rPr>
              <a:t> ambos </a:t>
            </a:r>
            <a:r>
              <a:rPr lang="en-GB" dirty="0" err="1" smtClean="0">
                <a:sym typeface="Symbol"/>
              </a:rPr>
              <a:t>lados</a:t>
            </a:r>
            <a:r>
              <a:rPr lang="en-GB" dirty="0" smtClean="0">
                <a:sym typeface="Symbol"/>
              </a:rPr>
              <a:t> de la </a:t>
            </a:r>
            <a:r>
              <a:rPr lang="en-GB" dirty="0" err="1" smtClean="0">
                <a:sym typeface="Symbol"/>
              </a:rPr>
              <a:t>equación</a:t>
            </a:r>
            <a:r>
              <a:rPr lang="en-GB" dirty="0" smtClean="0">
                <a:sym typeface="Symbol"/>
              </a:rPr>
              <a:t> </a:t>
            </a:r>
            <a:r>
              <a:rPr lang="en-GB" dirty="0" err="1" smtClean="0">
                <a:sym typeface="Symbol"/>
              </a:rPr>
              <a:t>primero</a:t>
            </a:r>
            <a:r>
              <a:rPr lang="en-GB" dirty="0" smtClean="0">
                <a:sym typeface="Symbol"/>
              </a:rPr>
              <a:t> </a:t>
            </a:r>
            <a:r>
              <a:rPr lang="en-GB" dirty="0" err="1" smtClean="0">
                <a:sym typeface="Symbol"/>
              </a:rPr>
              <a:t>por</a:t>
            </a:r>
            <a:r>
              <a:rPr lang="en-GB" dirty="0" smtClean="0">
                <a:sym typeface="Symbol"/>
              </a:rPr>
              <a:t> Y </a:t>
            </a:r>
            <a:r>
              <a:rPr lang="en-GB" dirty="0" err="1" smtClean="0">
                <a:sym typeface="Symbol"/>
              </a:rPr>
              <a:t>y</a:t>
            </a:r>
            <a:r>
              <a:rPr lang="en-GB" dirty="0" smtClean="0">
                <a:sym typeface="Symbol"/>
              </a:rPr>
              <a:t> </a:t>
            </a:r>
            <a:r>
              <a:rPr lang="en-GB" dirty="0" err="1" smtClean="0">
                <a:sym typeface="Symbol"/>
              </a:rPr>
              <a:t>luego</a:t>
            </a:r>
            <a:r>
              <a:rPr lang="en-GB" dirty="0" smtClean="0">
                <a:sym typeface="Symbol"/>
              </a:rPr>
              <a:t> </a:t>
            </a:r>
            <a:r>
              <a:rPr lang="en-GB" dirty="0" err="1" smtClean="0">
                <a:sym typeface="Symbol"/>
              </a:rPr>
              <a:t>por</a:t>
            </a:r>
            <a:r>
              <a:rPr lang="en-GB" dirty="0" smtClean="0">
                <a:sym typeface="Symbol"/>
              </a:rPr>
              <a:t> k, </a:t>
            </a:r>
            <a:r>
              <a:rPr lang="en-GB" dirty="0" err="1" smtClean="0">
                <a:sym typeface="Symbol"/>
              </a:rPr>
              <a:t>obtenemos</a:t>
            </a:r>
            <a:r>
              <a:rPr lang="en-GB" dirty="0" smtClean="0">
                <a:sym typeface="Symbol"/>
              </a:rPr>
              <a:t>:</a:t>
            </a:r>
          </a:p>
          <a:p>
            <a:pPr lvl="1">
              <a:buNone/>
            </a:pPr>
            <a:r>
              <a:rPr lang="en-GB" dirty="0">
                <a:sym typeface="Symbol"/>
              </a:rPr>
              <a:t>	</a:t>
            </a:r>
            <a:r>
              <a:rPr lang="en-GB" dirty="0" smtClean="0">
                <a:sym typeface="Symbol"/>
              </a:rPr>
              <a:t>			 Y/Y = s/k</a:t>
            </a:r>
          </a:p>
          <a:p>
            <a:pPr lvl="1">
              <a:buNone/>
            </a:pPr>
            <a:r>
              <a:rPr lang="en-GB" dirty="0" err="1" smtClean="0">
                <a:sym typeface="Symbol"/>
              </a:rPr>
              <a:t>Nótese</a:t>
            </a:r>
            <a:r>
              <a:rPr lang="en-GB" dirty="0" smtClean="0">
                <a:sym typeface="Symbol"/>
              </a:rPr>
              <a:t> </a:t>
            </a:r>
            <a:r>
              <a:rPr lang="en-GB" dirty="0" err="1" smtClean="0">
                <a:sym typeface="Symbol"/>
              </a:rPr>
              <a:t>que</a:t>
            </a:r>
            <a:r>
              <a:rPr lang="en-GB" dirty="0" smtClean="0">
                <a:sym typeface="Symbol"/>
              </a:rPr>
              <a:t> Y/Y </a:t>
            </a:r>
            <a:r>
              <a:rPr lang="en-GB" dirty="0" err="1" smtClean="0">
                <a:sym typeface="Symbol"/>
              </a:rPr>
              <a:t>es</a:t>
            </a:r>
            <a:r>
              <a:rPr lang="en-GB" dirty="0" smtClean="0">
                <a:sym typeface="Symbol"/>
              </a:rPr>
              <a:t> la </a:t>
            </a:r>
            <a:r>
              <a:rPr lang="en-GB" dirty="0" err="1" smtClean="0">
                <a:sym typeface="Symbol"/>
              </a:rPr>
              <a:t>tasa</a:t>
            </a:r>
            <a:r>
              <a:rPr lang="en-GB" dirty="0" smtClean="0">
                <a:sym typeface="Symbol"/>
              </a:rPr>
              <a:t> de </a:t>
            </a:r>
            <a:r>
              <a:rPr lang="en-GB" dirty="0" err="1" smtClean="0">
                <a:sym typeface="Symbol"/>
              </a:rPr>
              <a:t>crecimiento</a:t>
            </a:r>
            <a:r>
              <a:rPr lang="en-GB" dirty="0" smtClean="0">
                <a:sym typeface="Symbol"/>
              </a:rPr>
              <a:t> del </a:t>
            </a:r>
            <a:r>
              <a:rPr lang="en-GB" dirty="0" err="1" smtClean="0">
                <a:sym typeface="Symbol"/>
              </a:rPr>
              <a:t>producto</a:t>
            </a:r>
            <a:r>
              <a:rPr lang="en-GB" dirty="0" smtClean="0">
                <a:sym typeface="Symbol"/>
              </a:rPr>
              <a:t>. </a:t>
            </a:r>
            <a:r>
              <a:rPr lang="en-GB" dirty="0" err="1" smtClean="0">
                <a:sym typeface="Symbol"/>
              </a:rPr>
              <a:t>Así</a:t>
            </a:r>
            <a:r>
              <a:rPr lang="en-GB" dirty="0" smtClean="0">
                <a:sym typeface="Symbol"/>
              </a:rPr>
              <a:t> </a:t>
            </a:r>
            <a:r>
              <a:rPr lang="en-GB" dirty="0" err="1" smtClean="0">
                <a:sym typeface="Symbol"/>
              </a:rPr>
              <a:t>las</a:t>
            </a:r>
            <a:r>
              <a:rPr lang="en-GB" dirty="0" smtClean="0">
                <a:sym typeface="Symbol"/>
              </a:rPr>
              <a:t> </a:t>
            </a:r>
            <a:r>
              <a:rPr lang="en-GB" dirty="0" err="1" smtClean="0">
                <a:sym typeface="Symbol"/>
              </a:rPr>
              <a:t>cosas</a:t>
            </a:r>
            <a:r>
              <a:rPr lang="en-GB" dirty="0" smtClean="0">
                <a:sym typeface="Symbol"/>
              </a:rPr>
              <a:t>, el </a:t>
            </a:r>
            <a:r>
              <a:rPr lang="en-GB" dirty="0" err="1" smtClean="0">
                <a:sym typeface="Symbol"/>
              </a:rPr>
              <a:t>problema</a:t>
            </a:r>
            <a:r>
              <a:rPr lang="en-GB" dirty="0" smtClean="0">
                <a:sym typeface="Symbol"/>
              </a:rPr>
              <a:t> se </a:t>
            </a:r>
            <a:r>
              <a:rPr lang="en-GB" dirty="0" err="1" smtClean="0">
                <a:sym typeface="Symbol"/>
              </a:rPr>
              <a:t>centra</a:t>
            </a:r>
            <a:r>
              <a:rPr lang="en-GB" dirty="0" smtClean="0">
                <a:sym typeface="Symbol"/>
              </a:rPr>
              <a:t> en </a:t>
            </a:r>
            <a:r>
              <a:rPr lang="en-GB" dirty="0" err="1" smtClean="0">
                <a:sym typeface="Symbol"/>
              </a:rPr>
              <a:t>aumentar</a:t>
            </a:r>
            <a:r>
              <a:rPr lang="en-GB" dirty="0" smtClean="0">
                <a:sym typeface="Symbol"/>
              </a:rPr>
              <a:t> la </a:t>
            </a:r>
            <a:r>
              <a:rPr lang="en-GB" dirty="0" err="1" smtClean="0">
                <a:sym typeface="Symbol"/>
              </a:rPr>
              <a:t>tasa</a:t>
            </a:r>
            <a:r>
              <a:rPr lang="en-GB" dirty="0" smtClean="0">
                <a:sym typeface="Symbol"/>
              </a:rPr>
              <a:t> de </a:t>
            </a:r>
            <a:r>
              <a:rPr lang="en-GB" dirty="0" err="1" smtClean="0">
                <a:sym typeface="Symbol"/>
              </a:rPr>
              <a:t>ahorro</a:t>
            </a:r>
            <a:r>
              <a:rPr lang="en-GB" dirty="0" smtClean="0">
                <a:sym typeface="Symbol"/>
              </a:rPr>
              <a:t> de la </a:t>
            </a:r>
            <a:r>
              <a:rPr lang="en-GB" dirty="0" err="1" smtClean="0">
                <a:sym typeface="Symbol"/>
              </a:rPr>
              <a:t>economía</a:t>
            </a:r>
            <a:r>
              <a:rPr lang="en-GB" dirty="0" smtClean="0">
                <a:sym typeface="Symbol"/>
              </a:rPr>
              <a:t> </a:t>
            </a:r>
            <a:r>
              <a:rPr lang="en-GB" dirty="0" err="1" smtClean="0">
                <a:sym typeface="Symbol"/>
              </a:rPr>
              <a:t>para</a:t>
            </a:r>
            <a:r>
              <a:rPr lang="en-GB" dirty="0" smtClean="0">
                <a:sym typeface="Symbol"/>
              </a:rPr>
              <a:t> </a:t>
            </a:r>
            <a:r>
              <a:rPr lang="en-GB" dirty="0" err="1" smtClean="0">
                <a:sym typeface="Symbol"/>
              </a:rPr>
              <a:t>aumentar</a:t>
            </a:r>
            <a:r>
              <a:rPr lang="en-GB" dirty="0" smtClean="0">
                <a:sym typeface="Symbol"/>
              </a:rPr>
              <a:t> el </a:t>
            </a:r>
            <a:r>
              <a:rPr lang="en-GB" dirty="0" err="1" smtClean="0">
                <a:sym typeface="Symbol"/>
              </a:rPr>
              <a:t>crecimiento</a:t>
            </a:r>
            <a:r>
              <a:rPr lang="en-GB" dirty="0" smtClean="0">
                <a:sym typeface="Symbol"/>
              </a:rPr>
              <a:t>. Si la </a:t>
            </a:r>
            <a:r>
              <a:rPr lang="en-GB" dirty="0" err="1" smtClean="0">
                <a:sym typeface="Symbol"/>
              </a:rPr>
              <a:t>tasa</a:t>
            </a:r>
            <a:r>
              <a:rPr lang="en-GB" dirty="0" smtClean="0">
                <a:sym typeface="Symbol"/>
              </a:rPr>
              <a:t> de </a:t>
            </a:r>
            <a:r>
              <a:rPr lang="en-GB" dirty="0" err="1" smtClean="0">
                <a:sym typeface="Symbol"/>
              </a:rPr>
              <a:t>ahorro</a:t>
            </a:r>
            <a:r>
              <a:rPr lang="en-GB" dirty="0" smtClean="0">
                <a:sym typeface="Symbol"/>
              </a:rPr>
              <a:t> de </a:t>
            </a:r>
            <a:r>
              <a:rPr lang="en-GB" dirty="0" err="1" smtClean="0">
                <a:sym typeface="Symbol"/>
              </a:rPr>
              <a:t>paises</a:t>
            </a:r>
            <a:r>
              <a:rPr lang="en-GB" dirty="0" smtClean="0">
                <a:sym typeface="Symbol"/>
              </a:rPr>
              <a:t> “</a:t>
            </a:r>
            <a:r>
              <a:rPr lang="en-GB" dirty="0" err="1" smtClean="0">
                <a:sym typeface="Symbol"/>
              </a:rPr>
              <a:t>subdesarrollados</a:t>
            </a:r>
            <a:r>
              <a:rPr lang="en-GB" dirty="0" smtClean="0">
                <a:sym typeface="Symbol"/>
              </a:rPr>
              <a:t>” no </a:t>
            </a:r>
            <a:r>
              <a:rPr lang="en-GB" dirty="0" err="1" smtClean="0">
                <a:sym typeface="Symbol"/>
              </a:rPr>
              <a:t>es</a:t>
            </a:r>
            <a:r>
              <a:rPr lang="en-GB" dirty="0" smtClean="0">
                <a:sym typeface="Symbol"/>
              </a:rPr>
              <a:t> </a:t>
            </a:r>
            <a:r>
              <a:rPr lang="en-GB" dirty="0" err="1" smtClean="0">
                <a:sym typeface="Symbol"/>
              </a:rPr>
              <a:t>suficiente</a:t>
            </a:r>
            <a:r>
              <a:rPr lang="en-GB" dirty="0" smtClean="0">
                <a:sym typeface="Symbol"/>
              </a:rPr>
              <a:t> </a:t>
            </a:r>
            <a:r>
              <a:rPr lang="en-GB" dirty="0" err="1" smtClean="0">
                <a:sym typeface="Symbol"/>
              </a:rPr>
              <a:t>para</a:t>
            </a:r>
            <a:r>
              <a:rPr lang="en-GB" dirty="0" smtClean="0">
                <a:sym typeface="Symbol"/>
              </a:rPr>
              <a:t> </a:t>
            </a:r>
            <a:r>
              <a:rPr lang="en-GB" dirty="0" err="1" smtClean="0">
                <a:sym typeface="Symbol"/>
              </a:rPr>
              <a:t>generar</a:t>
            </a:r>
            <a:r>
              <a:rPr lang="en-GB" dirty="0" smtClean="0">
                <a:sym typeface="Symbol"/>
              </a:rPr>
              <a:t> mayor </a:t>
            </a:r>
            <a:r>
              <a:rPr lang="en-GB" dirty="0" err="1" smtClean="0">
                <a:sym typeface="Symbol"/>
              </a:rPr>
              <a:t>crecimiento</a:t>
            </a:r>
            <a:r>
              <a:rPr lang="en-GB" dirty="0" smtClean="0">
                <a:sym typeface="Symbol"/>
              </a:rPr>
              <a:t>, </a:t>
            </a:r>
            <a:r>
              <a:rPr lang="en-GB" dirty="0" err="1" smtClean="0">
                <a:sym typeface="Symbol"/>
              </a:rPr>
              <a:t>entonces</a:t>
            </a:r>
            <a:r>
              <a:rPr lang="en-GB" dirty="0" smtClean="0">
                <a:sym typeface="Symbol"/>
              </a:rPr>
              <a:t> </a:t>
            </a:r>
            <a:r>
              <a:rPr lang="en-GB" dirty="0" err="1" smtClean="0">
                <a:sym typeface="Symbol"/>
              </a:rPr>
              <a:t>podemos</a:t>
            </a:r>
            <a:r>
              <a:rPr lang="en-GB" dirty="0" smtClean="0">
                <a:sym typeface="Symbol"/>
              </a:rPr>
              <a:t> </a:t>
            </a:r>
            <a:r>
              <a:rPr lang="en-GB" dirty="0" err="1" smtClean="0">
                <a:sym typeface="Symbol"/>
              </a:rPr>
              <a:t>aumentarla</a:t>
            </a:r>
            <a:r>
              <a:rPr lang="en-GB" dirty="0" smtClean="0">
                <a:sym typeface="Symbol"/>
              </a:rPr>
              <a:t> </a:t>
            </a:r>
            <a:r>
              <a:rPr lang="en-GB" dirty="0" err="1" smtClean="0">
                <a:sym typeface="Symbol"/>
              </a:rPr>
              <a:t>trayendo</a:t>
            </a:r>
            <a:r>
              <a:rPr lang="en-GB" dirty="0" smtClean="0">
                <a:sym typeface="Symbol"/>
              </a:rPr>
              <a:t> </a:t>
            </a:r>
            <a:r>
              <a:rPr lang="en-GB" dirty="0" err="1" smtClean="0">
                <a:sym typeface="Symbol"/>
              </a:rPr>
              <a:t>ahorros</a:t>
            </a:r>
            <a:r>
              <a:rPr lang="en-GB" dirty="0" smtClean="0">
                <a:sym typeface="Symbol"/>
              </a:rPr>
              <a:t> de </a:t>
            </a:r>
            <a:r>
              <a:rPr lang="en-GB" dirty="0" err="1" smtClean="0">
                <a:sym typeface="Symbol"/>
              </a:rPr>
              <a:t>afuera</a:t>
            </a:r>
            <a:r>
              <a:rPr lang="en-GB" dirty="0" smtClean="0">
                <a:sym typeface="Symbol"/>
              </a:rPr>
              <a:t> (</a:t>
            </a:r>
            <a:r>
              <a:rPr lang="en-GB" dirty="0" err="1" smtClean="0">
                <a:sym typeface="Symbol"/>
              </a:rPr>
              <a:t>ayuda</a:t>
            </a:r>
            <a:r>
              <a:rPr lang="en-GB" dirty="0" smtClean="0">
                <a:sym typeface="Symbol"/>
              </a:rPr>
              <a:t> </a:t>
            </a:r>
            <a:r>
              <a:rPr lang="en-GB" dirty="0" err="1" smtClean="0">
                <a:sym typeface="Symbol"/>
              </a:rPr>
              <a:t>para</a:t>
            </a:r>
            <a:r>
              <a:rPr lang="en-GB" dirty="0" smtClean="0">
                <a:sym typeface="Symbol"/>
              </a:rPr>
              <a:t> el </a:t>
            </a:r>
            <a:r>
              <a:rPr lang="en-GB" dirty="0" err="1" smtClean="0">
                <a:sym typeface="Symbol"/>
              </a:rPr>
              <a:t>desarrollo</a:t>
            </a:r>
            <a:r>
              <a:rPr lang="en-GB" dirty="0" smtClean="0">
                <a:sym typeface="Symbol"/>
              </a:rPr>
              <a:t>), sea en </a:t>
            </a:r>
            <a:r>
              <a:rPr lang="en-GB" dirty="0" err="1" smtClean="0">
                <a:sym typeface="Symbol"/>
              </a:rPr>
              <a:t>dinero</a:t>
            </a:r>
            <a:r>
              <a:rPr lang="en-GB" dirty="0" smtClean="0">
                <a:sym typeface="Symbol"/>
              </a:rPr>
              <a:t> o en </a:t>
            </a:r>
            <a:r>
              <a:rPr lang="en-GB" dirty="0" err="1" smtClean="0">
                <a:sym typeface="Symbol"/>
              </a:rPr>
              <a:t>especie</a:t>
            </a:r>
            <a:r>
              <a:rPr lang="en-GB" dirty="0" smtClean="0">
                <a:sym typeface="Symbol"/>
              </a:rPr>
              <a:t>.</a:t>
            </a:r>
          </a:p>
          <a:p>
            <a:pPr lvl="1">
              <a:buNone/>
            </a:pPr>
            <a:endParaRPr lang="en-GB" dirty="0" smtClean="0">
              <a:sym typeface="Symbol"/>
            </a:endParaRPr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O" sz="2800" dirty="0" smtClean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2. La guerra fría y las primeras escuelas (6)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r>
              <a:rPr lang="en-GB" dirty="0" err="1" smtClean="0"/>
              <a:t>Reflexionemos</a:t>
            </a:r>
            <a:r>
              <a:rPr lang="en-GB" dirty="0" smtClean="0"/>
              <a:t>… </a:t>
            </a:r>
          </a:p>
          <a:p>
            <a:r>
              <a:rPr lang="en-GB" dirty="0" err="1" smtClean="0">
                <a:sym typeface="Symbol"/>
              </a:rPr>
              <a:t>Por</a:t>
            </a:r>
            <a:r>
              <a:rPr lang="en-GB" dirty="0" smtClean="0">
                <a:sym typeface="Symbol"/>
              </a:rPr>
              <a:t> </a:t>
            </a:r>
            <a:r>
              <a:rPr lang="en-GB" dirty="0" err="1" smtClean="0">
                <a:sym typeface="Symbol"/>
              </a:rPr>
              <a:t>qué</a:t>
            </a:r>
            <a:r>
              <a:rPr lang="en-GB" dirty="0" smtClean="0">
                <a:sym typeface="Symbol"/>
              </a:rPr>
              <a:t> </a:t>
            </a:r>
            <a:r>
              <a:rPr lang="en-GB" dirty="0" err="1" smtClean="0">
                <a:sym typeface="Symbol"/>
              </a:rPr>
              <a:t>pudo</a:t>
            </a:r>
            <a:r>
              <a:rPr lang="en-GB" dirty="0" smtClean="0">
                <a:sym typeface="Symbol"/>
              </a:rPr>
              <a:t> </a:t>
            </a:r>
            <a:r>
              <a:rPr lang="en-GB" dirty="0" err="1" smtClean="0">
                <a:sym typeface="Symbol"/>
              </a:rPr>
              <a:t>fallar</a:t>
            </a:r>
            <a:r>
              <a:rPr lang="en-GB" dirty="0" smtClean="0">
                <a:sym typeface="Symbol"/>
              </a:rPr>
              <a:t> </a:t>
            </a:r>
            <a:r>
              <a:rPr lang="en-GB" dirty="0" err="1" smtClean="0">
                <a:sym typeface="Symbol"/>
              </a:rPr>
              <a:t>este</a:t>
            </a:r>
            <a:r>
              <a:rPr lang="en-GB" dirty="0" smtClean="0">
                <a:sym typeface="Symbol"/>
              </a:rPr>
              <a:t> </a:t>
            </a:r>
            <a:r>
              <a:rPr lang="en-GB" dirty="0" err="1" smtClean="0">
                <a:sym typeface="Symbol"/>
              </a:rPr>
              <a:t>enfoque</a:t>
            </a:r>
            <a:r>
              <a:rPr lang="en-GB" dirty="0" smtClean="0">
                <a:sym typeface="Symbol"/>
              </a:rPr>
              <a:t>?</a:t>
            </a:r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O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  Reacción desde el “sur”: teorías de la dependencia y el estructuralismo (1)</a:t>
            </a:r>
            <a:endParaRPr lang="es-CO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CO" dirty="0" smtClean="0"/>
              <a:t>Preámbulo:</a:t>
            </a:r>
          </a:p>
          <a:p>
            <a:pPr lvl="1"/>
            <a:r>
              <a:rPr lang="es-CO" dirty="0" smtClean="0"/>
              <a:t>Condiciones necesarias vs. condiciones suficientes: </a:t>
            </a:r>
          </a:p>
          <a:p>
            <a:pPr lvl="1"/>
            <a:r>
              <a:rPr lang="es-CO" dirty="0" smtClean="0"/>
              <a:t>No es que </a:t>
            </a:r>
            <a:r>
              <a:rPr lang="es-CO" i="1" dirty="0" smtClean="0"/>
              <a:t>mayor inversión y ahorro </a:t>
            </a:r>
            <a:r>
              <a:rPr lang="es-CO" dirty="0" smtClean="0"/>
              <a:t>no sean una </a:t>
            </a:r>
            <a:r>
              <a:rPr lang="es-CO" b="1" dirty="0" smtClean="0"/>
              <a:t>condición necesaria</a:t>
            </a:r>
            <a:r>
              <a:rPr lang="es-CO" dirty="0" smtClean="0"/>
              <a:t> para el crecimiento económico</a:t>
            </a:r>
          </a:p>
          <a:p>
            <a:pPr lvl="1"/>
            <a:r>
              <a:rPr lang="es-CO" dirty="0" smtClean="0"/>
              <a:t>Es que </a:t>
            </a:r>
            <a:r>
              <a:rPr lang="es-CO" i="1" dirty="0" smtClean="0"/>
              <a:t>mayor inversión y ahorro </a:t>
            </a:r>
            <a:r>
              <a:rPr lang="es-CO" dirty="0" smtClean="0"/>
              <a:t>no son una </a:t>
            </a:r>
            <a:r>
              <a:rPr lang="es-CO" b="1" dirty="0" smtClean="0"/>
              <a:t>condición suficiente</a:t>
            </a:r>
            <a:r>
              <a:rPr lang="es-CO" dirty="0" smtClean="0"/>
              <a:t>…</a:t>
            </a:r>
          </a:p>
          <a:p>
            <a:pPr lvl="1"/>
            <a:r>
              <a:rPr lang="es-CO" dirty="0" smtClean="0"/>
              <a:t>El Plan Marshall funcionó en Europa porque los países europeos tenían todas las condiciones estructurales e institucionales para crecer (</a:t>
            </a:r>
            <a:r>
              <a:rPr lang="es-CO" dirty="0" err="1" smtClean="0"/>
              <a:t>i.e.</a:t>
            </a:r>
            <a:r>
              <a:rPr lang="es-CO" dirty="0" smtClean="0"/>
              <a:t>, fuerza de trabajo calificada, motivación y actitud cultural afines al modelo de desarrollo occidental, habilidades gerenciales, actitudes frente al trabajo, </a:t>
            </a:r>
            <a:r>
              <a:rPr lang="es-CO" dirty="0" err="1" smtClean="0"/>
              <a:t>etc</a:t>
            </a:r>
            <a:r>
              <a:rPr lang="es-CO" dirty="0" smtClean="0"/>
              <a:t>)</a:t>
            </a:r>
          </a:p>
          <a:p>
            <a:pPr lvl="1"/>
            <a:r>
              <a:rPr lang="es-CO" b="1" u="sng" dirty="0" smtClean="0"/>
              <a:t>… las naciones en desarrollo hacen parte de un sistema mundial en el cual incluso las estrategias de desarrollo más inteligentes son neutralizadas por un sistema internacional  de relaciones desiguales</a:t>
            </a:r>
            <a:endParaRPr lang="es-CO" b="1" u="sng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O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  Reacción desde el “sur”: teorías de la dependencia y el estructuralismo (2)</a:t>
            </a:r>
            <a:endParaRPr lang="es-CO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CO" dirty="0" smtClean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Reacción desde el “sur”: teorías de la dependencia y el estructuralismo</a:t>
            </a:r>
          </a:p>
          <a:p>
            <a:r>
              <a:rPr lang="es-CO" b="1" dirty="0" smtClean="0"/>
              <a:t>El modelo de la dependencia neocolonial </a:t>
            </a:r>
            <a:r>
              <a:rPr lang="es-CO" dirty="0" smtClean="0"/>
              <a:t>(Paul </a:t>
            </a:r>
            <a:r>
              <a:rPr lang="es-CO" dirty="0" err="1" smtClean="0"/>
              <a:t>Baran</a:t>
            </a:r>
            <a:r>
              <a:rPr lang="es-CO" dirty="0" smtClean="0"/>
              <a:t>, </a:t>
            </a:r>
            <a:r>
              <a:rPr lang="es-CO" dirty="0" err="1" smtClean="0"/>
              <a:t>Theotonio</a:t>
            </a:r>
            <a:r>
              <a:rPr lang="es-CO" dirty="0" smtClean="0"/>
              <a:t> dos Santos, Fernando Enrique Cardozo, André </a:t>
            </a:r>
            <a:r>
              <a:rPr lang="es-CO" dirty="0" err="1" smtClean="0"/>
              <a:t>Gunder</a:t>
            </a:r>
            <a:r>
              <a:rPr lang="es-CO" dirty="0" smtClean="0"/>
              <a:t>-Frank) : </a:t>
            </a:r>
          </a:p>
          <a:p>
            <a:pPr lvl="1"/>
            <a:r>
              <a:rPr lang="es-CO" dirty="0" smtClean="0"/>
              <a:t>Subdesarrollo: resultado de la evolución histórica altamente desigual del sistema capitalista internacional de relaciones entre países ricos (centro) y pobres (periferia).</a:t>
            </a:r>
          </a:p>
          <a:p>
            <a:pPr lvl="1"/>
            <a:r>
              <a:rPr lang="es-CO" dirty="0" smtClean="0"/>
              <a:t>Las relaciones de poder imperantes neutralizan el intento de los países subdesarrollados por escapar a esas condiciones de explotación</a:t>
            </a:r>
          </a:p>
          <a:p>
            <a:pPr lvl="1"/>
            <a:r>
              <a:rPr lang="es-CO" dirty="0" smtClean="0"/>
              <a:t>Las elites de los “países subdesarrollados” (terratenientes, empresarios, militares, comerciantes, banqueros, burócratas oficiales y, a veces, líderes sindicales) coadyuvan a mantener ese sistema de sumisión frente a los países industrializados del centro. Estas elites son premiadas directa e indirectamente a través de una red compleja de instituciones y actores internacionales (Fondo Monetario Internacional, Banco Mundial, USAID, “Alianza Para el Progreso”, </a:t>
            </a:r>
            <a:r>
              <a:rPr lang="es-CO" dirty="0" err="1" smtClean="0"/>
              <a:t>etc</a:t>
            </a:r>
            <a:r>
              <a:rPr lang="es-CO" dirty="0" smtClean="0"/>
              <a:t>)</a:t>
            </a:r>
          </a:p>
          <a:p>
            <a:pPr lvl="1"/>
            <a:r>
              <a:rPr lang="es-CO" dirty="0" smtClean="0"/>
              <a:t>El subdesarrollo es, en definitiva, un estado inducido por fuerzas capitalistas </a:t>
            </a:r>
            <a:r>
              <a:rPr lang="es-CO" b="1" i="1" u="sng" dirty="0" smtClean="0"/>
              <a:t>externas</a:t>
            </a:r>
            <a:r>
              <a:rPr lang="es-CO" dirty="0" smtClean="0"/>
              <a:t> que operan a nivel global.</a:t>
            </a:r>
            <a:endParaRPr lang="es-CO" b="1" u="sng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O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  Reacción desde el “sur”: teorías de la dependencia y el estructuralismo (3)</a:t>
            </a:r>
            <a:endParaRPr lang="es-CO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62500" lnSpcReduction="20000"/>
          </a:bodyPr>
          <a:lstStyle/>
          <a:p>
            <a:r>
              <a:rPr lang="es-CO" dirty="0" smtClean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El Paradigma Centro-Periferia</a:t>
            </a:r>
          </a:p>
          <a:p>
            <a:pPr lvl="1"/>
            <a:r>
              <a:rPr lang="es-CO" dirty="0" smtClean="0">
                <a:solidFill>
                  <a:srgbClr val="000000"/>
                </a:solidFill>
                <a:latin typeface="Cambria"/>
                <a:cs typeface="Times New Roman"/>
              </a:rPr>
              <a:t>El proceso de desarrollo y subdesarrollo es un proceso único, y las disparidades entre el centro y la periferia son reproducidas a través del comercio internacional.</a:t>
            </a:r>
          </a:p>
          <a:p>
            <a:pPr lvl="1"/>
            <a:r>
              <a:rPr lang="es-CO" dirty="0" smtClean="0">
                <a:solidFill>
                  <a:srgbClr val="000000"/>
                </a:solidFill>
                <a:latin typeface="Cambria"/>
                <a:cs typeface="Times New Roman"/>
              </a:rPr>
              <a:t>Los problemas de subdesarrollo en la periferia se producen en el contexto de la economía mundial: </a:t>
            </a:r>
            <a:r>
              <a:rPr lang="es-CO" b="1" u="sng" dirty="0" smtClean="0">
                <a:solidFill>
                  <a:srgbClr val="000000"/>
                </a:solidFill>
                <a:latin typeface="Cambria"/>
                <a:cs typeface="Times New Roman"/>
              </a:rPr>
              <a:t>naturaleza holística del estructuralismo</a:t>
            </a:r>
          </a:p>
          <a:p>
            <a:pPr lvl="1"/>
            <a:r>
              <a:rPr lang="es-CO" dirty="0" smtClean="0"/>
              <a:t>Especialización mundial de la producción: </a:t>
            </a:r>
          </a:p>
          <a:p>
            <a:pPr lvl="2"/>
            <a:r>
              <a:rPr lang="es-CO" dirty="0" smtClean="0"/>
              <a:t>centro </a:t>
            </a:r>
            <a:r>
              <a:rPr lang="es-CO" dirty="0" smtClean="0">
                <a:sym typeface="Symbol"/>
              </a:rPr>
              <a:t> Bienes industriales y tecnología  alta productividad  salarios</a:t>
            </a:r>
          </a:p>
          <a:p>
            <a:pPr lvl="2"/>
            <a:r>
              <a:rPr lang="es-CO" dirty="0" smtClean="0">
                <a:sym typeface="Symbol"/>
              </a:rPr>
              <a:t>Periferia   Materias primas  baja productividad   bajos salarios</a:t>
            </a:r>
          </a:p>
          <a:p>
            <a:pPr lvl="2"/>
            <a:r>
              <a:rPr lang="es-CO" dirty="0" smtClean="0">
                <a:sym typeface="Symbol"/>
              </a:rPr>
              <a:t>Consecuencia: </a:t>
            </a:r>
            <a:r>
              <a:rPr lang="es-CO" dirty="0" smtClean="0"/>
              <a:t>deterioro de los términos de intercambio para la periferia</a:t>
            </a:r>
          </a:p>
          <a:p>
            <a:pPr lvl="1"/>
            <a:r>
              <a:rPr lang="es-CO" dirty="0" smtClean="0"/>
              <a:t>Frente al modelo primario exportador, la CEPAL formula como respuesta la política de sustitución de importaciones: </a:t>
            </a:r>
            <a:r>
              <a:rPr lang="es-CO" b="1" u="sng" dirty="0" smtClean="0"/>
              <a:t>desarrollo de adentro hacia afuera </a:t>
            </a:r>
            <a:r>
              <a:rPr lang="es-CO" dirty="0" smtClean="0"/>
              <a:t>(</a:t>
            </a:r>
            <a:r>
              <a:rPr lang="es-CO" dirty="0" err="1" smtClean="0"/>
              <a:t>Sunkel</a:t>
            </a:r>
            <a:r>
              <a:rPr lang="es-CO" dirty="0" smtClean="0"/>
              <a:t>, </a:t>
            </a:r>
            <a:r>
              <a:rPr lang="es-CO" dirty="0" err="1" smtClean="0"/>
              <a:t>Prebisch</a:t>
            </a:r>
            <a:r>
              <a:rPr lang="es-CO" dirty="0" smtClean="0"/>
              <a:t>)</a:t>
            </a:r>
          </a:p>
          <a:p>
            <a:pPr lvl="1"/>
            <a:r>
              <a:rPr lang="es-CO" dirty="0" err="1" smtClean="0"/>
              <a:t>Prebisch</a:t>
            </a:r>
            <a:r>
              <a:rPr lang="es-CO" dirty="0" smtClean="0"/>
              <a:t> critica que los frutos del proceso de substitución de importaciones se concentraban en la clase capitalista, acrecentando las desigualdades</a:t>
            </a:r>
          </a:p>
          <a:p>
            <a:pPr lvl="1"/>
            <a:r>
              <a:rPr lang="es-CO" dirty="0" smtClean="0"/>
              <a:t>Heterogeneidad estructural: diferencias entre sectores (industria vs agricultura) y al interior de los mismos (formal vs informal)</a:t>
            </a:r>
          </a:p>
          <a:p>
            <a:pPr lvl="1"/>
            <a:r>
              <a:rPr lang="es-CO" b="1" dirty="0" smtClean="0">
                <a:sym typeface="Symbol"/>
              </a:rPr>
              <a:t> Sustitución de importaciones + populismo = desarrollismo  Alianza para el Progreso (New </a:t>
            </a:r>
            <a:r>
              <a:rPr lang="es-CO" b="1" dirty="0" err="1" smtClean="0">
                <a:sym typeface="Symbol"/>
              </a:rPr>
              <a:t>Deal</a:t>
            </a:r>
            <a:r>
              <a:rPr lang="es-CO" b="1" dirty="0" smtClean="0">
                <a:sym typeface="Symbol"/>
              </a:rPr>
              <a:t>, Kennedy)  dictaduras militares  endeudamiento  crisis de deuda  …</a:t>
            </a:r>
            <a:endParaRPr lang="es-CO" b="1" dirty="0" smtClean="0"/>
          </a:p>
          <a:p>
            <a:pPr lvl="1"/>
            <a:endParaRPr lang="es-CO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O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  Reacción desde el “sur”: teorías de la dependencia y el estructuralismo (4)</a:t>
            </a:r>
            <a:endParaRPr lang="es-CO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lnSpcReduction="10000"/>
          </a:bodyPr>
          <a:lstStyle/>
          <a:p>
            <a:r>
              <a:rPr lang="es-CO" dirty="0" smtClean="0"/>
              <a:t>Estructuralistas vs Marxistas</a:t>
            </a:r>
          </a:p>
          <a:p>
            <a:pPr lvl="1"/>
            <a:r>
              <a:rPr lang="es-CO" dirty="0" smtClean="0"/>
              <a:t>Estructuralistas: Fernando Henrique Cardoso, Osvaldo </a:t>
            </a:r>
            <a:r>
              <a:rPr lang="es-CO" dirty="0" err="1" smtClean="0"/>
              <a:t>Sunkel</a:t>
            </a:r>
            <a:r>
              <a:rPr lang="es-CO" dirty="0" smtClean="0"/>
              <a:t>, Celso </a:t>
            </a:r>
            <a:r>
              <a:rPr lang="es-CO" dirty="0" err="1" smtClean="0"/>
              <a:t>Furtado</a:t>
            </a:r>
            <a:r>
              <a:rPr lang="es-CO" dirty="0" smtClean="0"/>
              <a:t>, Helio </a:t>
            </a:r>
            <a:r>
              <a:rPr lang="es-CO" dirty="0" err="1" smtClean="0"/>
              <a:t>Jaguaribe</a:t>
            </a:r>
            <a:r>
              <a:rPr lang="es-CO" dirty="0" smtClean="0"/>
              <a:t>, Aldo Ferrer y </a:t>
            </a:r>
            <a:r>
              <a:rPr lang="es-CO" dirty="0" err="1" smtClean="0"/>
              <a:t>Anibal</a:t>
            </a:r>
            <a:r>
              <a:rPr lang="es-CO" dirty="0" smtClean="0"/>
              <a:t> Quijano </a:t>
            </a:r>
            <a:r>
              <a:rPr lang="es-CO" dirty="0" smtClean="0">
                <a:sym typeface="Symbol"/>
              </a:rPr>
              <a:t> tratan de reformular el enfoque de sustitución de importaciones</a:t>
            </a:r>
          </a:p>
          <a:p>
            <a:pPr lvl="1"/>
            <a:r>
              <a:rPr lang="es-CO" dirty="0" smtClean="0">
                <a:sym typeface="Symbol"/>
              </a:rPr>
              <a:t>Neo-Marxistas: Ruy Mauro Marini, </a:t>
            </a:r>
            <a:r>
              <a:rPr lang="es-CO" dirty="0" err="1" smtClean="0">
                <a:sym typeface="Symbol"/>
              </a:rPr>
              <a:t>Theotonio</a:t>
            </a:r>
            <a:r>
              <a:rPr lang="es-CO" dirty="0" smtClean="0">
                <a:sym typeface="Symbol"/>
              </a:rPr>
              <a:t> Dos Santos, André </a:t>
            </a:r>
            <a:r>
              <a:rPr lang="es-CO" dirty="0" err="1" smtClean="0">
                <a:sym typeface="Symbol"/>
              </a:rPr>
              <a:t>Gunder</a:t>
            </a:r>
            <a:r>
              <a:rPr lang="es-CO" dirty="0" smtClean="0">
                <a:sym typeface="Symbol"/>
              </a:rPr>
              <a:t> Frank, Oscar </a:t>
            </a:r>
            <a:r>
              <a:rPr lang="es-CO" dirty="0" err="1" smtClean="0">
                <a:sym typeface="Symbol"/>
              </a:rPr>
              <a:t>Brawn</a:t>
            </a:r>
            <a:r>
              <a:rPr lang="es-CO" dirty="0" smtClean="0">
                <a:sym typeface="Symbol"/>
              </a:rPr>
              <a:t>, </a:t>
            </a:r>
            <a:r>
              <a:rPr lang="es-CO" dirty="0" err="1" smtClean="0">
                <a:sym typeface="Symbol"/>
              </a:rPr>
              <a:t>Vania</a:t>
            </a:r>
            <a:r>
              <a:rPr lang="es-CO" dirty="0" smtClean="0">
                <a:sym typeface="Symbol"/>
              </a:rPr>
              <a:t> </a:t>
            </a:r>
            <a:r>
              <a:rPr lang="es-CO" dirty="0" err="1" smtClean="0">
                <a:sym typeface="Symbol"/>
              </a:rPr>
              <a:t>Bambirra</a:t>
            </a:r>
            <a:r>
              <a:rPr lang="es-CO" dirty="0" smtClean="0">
                <a:sym typeface="Symbol"/>
              </a:rPr>
              <a:t>, </a:t>
            </a:r>
            <a:r>
              <a:rPr lang="es-CO" dirty="0" err="1" smtClean="0">
                <a:sym typeface="Symbol"/>
              </a:rPr>
              <a:t>Anibal</a:t>
            </a:r>
            <a:r>
              <a:rPr lang="es-CO" dirty="0" smtClean="0">
                <a:sym typeface="Symbol"/>
              </a:rPr>
              <a:t> Quijano, etc.  critican las bondades del modelo capitalista  en países dependientes. Encuentran que Marx nunca reflexionó sobre la cuestión colonial</a:t>
            </a:r>
            <a:endParaRPr lang="es-CO" dirty="0" smtClean="0"/>
          </a:p>
          <a:p>
            <a:pPr lvl="1"/>
            <a:endParaRPr lang="es-CO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O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  Reacción desde el “sur”: teorías de la dependencia y el estructuralismo (3)</a:t>
            </a:r>
            <a:endParaRPr lang="es-CO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CO" b="1" dirty="0" smtClean="0"/>
              <a:t>El modelo del paradigma falso: </a:t>
            </a:r>
          </a:p>
          <a:p>
            <a:pPr lvl="1"/>
            <a:r>
              <a:rPr lang="es-CO" dirty="0" smtClean="0"/>
              <a:t>El subdesarrollo es el resultado de expertos bien intencionados pero mal informados cuya naturaleza </a:t>
            </a:r>
            <a:r>
              <a:rPr lang="es-CO" dirty="0" err="1" smtClean="0"/>
              <a:t>etnocéntrica</a:t>
            </a:r>
            <a:r>
              <a:rPr lang="es-CO" dirty="0" smtClean="0"/>
              <a:t> no les permite apreciar la verdadera naturaleza de los problemas de países del “tercer mundo”</a:t>
            </a:r>
          </a:p>
          <a:p>
            <a:pPr lvl="1"/>
            <a:r>
              <a:rPr lang="es-CO" dirty="0" smtClean="0"/>
              <a:t>En algunas ocasiones, las recomendaciones de expertos del desarrollo favorecen intereses de elites locales y globales</a:t>
            </a:r>
          </a:p>
          <a:p>
            <a:pPr lvl="1"/>
            <a:r>
              <a:rPr lang="es-CO" dirty="0" smtClean="0"/>
              <a:t>Los líderes de países subdesarrollados son formados con las ideas y los modelos de pensamiento afines al tipo de vida, cultura e intereses de los países industrializados. Todo ello refuerza una visión equivocada del desarrollo.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O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  Reacción desde el “sur”: teorías de la dependencia y el estructuralismo (5)</a:t>
            </a:r>
            <a:endParaRPr lang="es-CO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O" b="1" dirty="0" smtClean="0"/>
              <a:t>Las tesis del desarrollo dual</a:t>
            </a:r>
          </a:p>
          <a:p>
            <a:pPr lvl="1"/>
            <a:r>
              <a:rPr lang="es-CO" b="1" dirty="0" smtClean="0"/>
              <a:t>Dualismo</a:t>
            </a:r>
            <a:r>
              <a:rPr lang="es-CO" dirty="0" smtClean="0"/>
              <a:t>: concepto ampliamente discutido en el desarrollo económico representa la existencia y persistencia de crecientes divergencias entre países ricos y pobres, y personas ricas y pobres al interior de países: </a:t>
            </a:r>
            <a:r>
              <a:rPr lang="es-CO" b="1" dirty="0" smtClean="0"/>
              <a:t>sector formal vs sector informal</a:t>
            </a:r>
            <a:r>
              <a:rPr lang="es-CO" dirty="0" smtClean="0"/>
              <a:t>, </a:t>
            </a:r>
            <a:r>
              <a:rPr lang="es-CO" b="1" dirty="0" smtClean="0"/>
              <a:t>sector moderno vs sector tradicional</a:t>
            </a:r>
          </a:p>
          <a:p>
            <a:pPr lvl="1"/>
            <a:r>
              <a:rPr lang="es-CO" dirty="0" smtClean="0"/>
              <a:t>La coexistencia es crónica más no coyuntural. La existencia de desigualdades crecientes en el plano internacional refuta las teoría económicas tradicionales en relación a las etapas del desarrollo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6700" dirty="0" smtClean="0"/>
              <a:t>Las </a:t>
            </a:r>
            <a:r>
              <a:rPr lang="en-GB" sz="6700" dirty="0" err="1" smtClean="0"/>
              <a:t>teorías</a:t>
            </a:r>
            <a:r>
              <a:rPr lang="en-GB" sz="6700" dirty="0" smtClean="0"/>
              <a:t> del </a:t>
            </a:r>
            <a:r>
              <a:rPr lang="en-GB" sz="6700" dirty="0" err="1" smtClean="0"/>
              <a:t>desarrollo</a:t>
            </a:r>
            <a:r>
              <a:rPr lang="en-GB" sz="6700" baseline="0" dirty="0" smtClean="0"/>
              <a:t> en </a:t>
            </a:r>
            <a:r>
              <a:rPr lang="en-GB" sz="6700" baseline="0" dirty="0" err="1" smtClean="0"/>
              <a:t>contexto</a:t>
            </a:r>
            <a:r>
              <a:rPr lang="en-GB" sz="6700" baseline="0" dirty="0" smtClean="0"/>
              <a:t/>
            </a:r>
            <a:br>
              <a:rPr lang="en-GB" sz="6700" baseline="0" dirty="0" smtClean="0"/>
            </a:br>
            <a:r>
              <a:rPr lang="en-GB" baseline="0" dirty="0" err="1" smtClean="0"/>
              <a:t>una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revisión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histórica</a:t>
            </a:r>
            <a:r>
              <a:rPr lang="en-GB" baseline="0" dirty="0" smtClean="0"/>
              <a:t> de </a:t>
            </a:r>
            <a:r>
              <a:rPr lang="en-GB" baseline="0" dirty="0" err="1" smtClean="0"/>
              <a:t>las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escuelas</a:t>
            </a:r>
            <a:r>
              <a:rPr lang="en-GB" baseline="0" dirty="0" smtClean="0"/>
              <a:t> de </a:t>
            </a:r>
            <a:r>
              <a:rPr lang="en-GB" baseline="0" dirty="0" err="1" smtClean="0"/>
              <a:t>pensamiento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Reflexión</a:t>
            </a:r>
            <a:endParaRPr lang="es-C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¿Cuáles son los siete aspectos que Cristóbal </a:t>
            </a:r>
            <a:r>
              <a:rPr lang="es-CO" dirty="0" err="1" smtClean="0"/>
              <a:t>Kay</a:t>
            </a:r>
            <a:r>
              <a:rPr lang="es-CO" dirty="0" smtClean="0"/>
              <a:t> señala como fundamentales para reformular el estructuralismo? </a:t>
            </a:r>
          </a:p>
          <a:p>
            <a:r>
              <a:rPr lang="es-CO" dirty="0" smtClean="0"/>
              <a:t>¿Qué aspectos se pueden rescatar del estructuralismo para las realidades del desarrollo en el mundo de hoy?</a:t>
            </a:r>
            <a:endParaRPr lang="es-CO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Referencias</a:t>
            </a:r>
            <a:endParaRPr lang="es-C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>
              <a:buNone/>
            </a:pPr>
            <a:r>
              <a:rPr lang="en-GB" dirty="0" err="1" smtClean="0"/>
              <a:t>Martinussen</a:t>
            </a:r>
            <a:r>
              <a:rPr lang="en-GB" dirty="0" smtClean="0"/>
              <a:t>, John (1997): “Chapter 2: The theoretical heritage and controversial issues in development research”. In: </a:t>
            </a:r>
            <a:r>
              <a:rPr lang="en-GB" i="1" dirty="0" smtClean="0"/>
              <a:t>Society, state and market: a guide to competing theories of development</a:t>
            </a:r>
            <a:r>
              <a:rPr lang="en-GB" dirty="0" smtClean="0"/>
              <a:t>. London, Zed Books: 19-31. </a:t>
            </a:r>
            <a:r>
              <a:rPr lang="es-CO" b="1" dirty="0" smtClean="0"/>
              <a:t>(</a:t>
            </a:r>
            <a:r>
              <a:rPr lang="es-CO" b="1" dirty="0" err="1" smtClean="0"/>
              <a:t>fotocop</a:t>
            </a:r>
            <a:r>
              <a:rPr lang="es-CO" b="1" dirty="0" smtClean="0"/>
              <a:t>)</a:t>
            </a:r>
            <a:endParaRPr lang="en-GB" dirty="0" smtClean="0"/>
          </a:p>
          <a:p>
            <a:pPr lvl="0">
              <a:buNone/>
            </a:pPr>
            <a:r>
              <a:rPr lang="en-GB" dirty="0" err="1" smtClean="0"/>
              <a:t>Corbridge</a:t>
            </a:r>
            <a:r>
              <a:rPr lang="en-GB" dirty="0" smtClean="0"/>
              <a:t>, Stuart (1995): “Section one: thinking about development”. </a:t>
            </a:r>
            <a:r>
              <a:rPr lang="es-CO" dirty="0" smtClean="0"/>
              <a:t>In: </a:t>
            </a:r>
            <a:r>
              <a:rPr lang="es-CO" i="1" dirty="0" err="1" smtClean="0"/>
              <a:t>Development</a:t>
            </a:r>
            <a:r>
              <a:rPr lang="es-CO" i="1" dirty="0" smtClean="0"/>
              <a:t> </a:t>
            </a:r>
            <a:r>
              <a:rPr lang="es-CO" i="1" dirty="0" err="1" smtClean="0"/>
              <a:t>studies</a:t>
            </a:r>
            <a:r>
              <a:rPr lang="es-CO" i="1" dirty="0" smtClean="0"/>
              <a:t>: A </a:t>
            </a:r>
            <a:r>
              <a:rPr lang="es-CO" i="1" dirty="0" err="1" smtClean="0"/>
              <a:t>reader</a:t>
            </a:r>
            <a:r>
              <a:rPr lang="es-CO" dirty="0" smtClean="0"/>
              <a:t>. London, Edward </a:t>
            </a:r>
            <a:r>
              <a:rPr lang="es-CO" dirty="0" err="1" smtClean="0"/>
              <a:t>Arnold</a:t>
            </a:r>
            <a:r>
              <a:rPr lang="es-CO" dirty="0" smtClean="0"/>
              <a:t>: 1-16. </a:t>
            </a:r>
            <a:r>
              <a:rPr lang="es-CO" b="1" dirty="0" smtClean="0"/>
              <a:t>(</a:t>
            </a:r>
            <a:r>
              <a:rPr lang="es-CO" b="1" dirty="0" err="1" smtClean="0"/>
              <a:t>fotocop</a:t>
            </a:r>
            <a:r>
              <a:rPr lang="es-CO" b="1" dirty="0" smtClean="0"/>
              <a:t>)</a:t>
            </a:r>
            <a:endParaRPr lang="en-GB" dirty="0" smtClean="0"/>
          </a:p>
          <a:p>
            <a:pPr lvl="0">
              <a:buNone/>
            </a:pPr>
            <a:r>
              <a:rPr lang="en-GB" dirty="0" smtClean="0"/>
              <a:t>Preston, P.W. (1996): “Decolonisation, cold war and the construction of modernization theory”. In: </a:t>
            </a:r>
            <a:r>
              <a:rPr lang="en-GB" i="1" dirty="0" smtClean="0"/>
              <a:t>Development theory, an introduction</a:t>
            </a:r>
            <a:r>
              <a:rPr lang="en-GB" dirty="0" smtClean="0"/>
              <a:t>. Oxford, UK, Blackwell Publishers: 153-178p </a:t>
            </a:r>
            <a:r>
              <a:rPr lang="en-GB" b="1" dirty="0" smtClean="0"/>
              <a:t>(</a:t>
            </a:r>
            <a:r>
              <a:rPr lang="en-GB" b="1" dirty="0" err="1" smtClean="0"/>
              <a:t>archivo</a:t>
            </a:r>
            <a:r>
              <a:rPr lang="en-GB" b="1" dirty="0" smtClean="0"/>
              <a:t>)</a:t>
            </a:r>
            <a:endParaRPr lang="en-GB" dirty="0" smtClean="0"/>
          </a:p>
          <a:p>
            <a:pPr lvl="0">
              <a:buNone/>
            </a:pPr>
            <a:r>
              <a:rPr lang="en-GB" dirty="0" err="1" smtClean="0"/>
              <a:t>Rist</a:t>
            </a:r>
            <a:r>
              <a:rPr lang="en-GB" dirty="0" smtClean="0"/>
              <a:t>, Gilbert: </a:t>
            </a:r>
            <a:r>
              <a:rPr lang="en-GB" i="1" dirty="0" smtClean="0"/>
              <a:t>The history of development: From western origins to global faith</a:t>
            </a:r>
            <a:r>
              <a:rPr lang="en-GB" dirty="0" smtClean="0"/>
              <a:t>. </a:t>
            </a:r>
            <a:r>
              <a:rPr lang="es-CO" dirty="0" smtClean="0"/>
              <a:t>London, </a:t>
            </a:r>
            <a:r>
              <a:rPr lang="es-CO" dirty="0" err="1" smtClean="0"/>
              <a:t>Zed</a:t>
            </a:r>
            <a:r>
              <a:rPr lang="es-CO" dirty="0" smtClean="0"/>
              <a:t> </a:t>
            </a:r>
            <a:r>
              <a:rPr lang="es-CO" dirty="0" err="1" smtClean="0"/>
              <a:t>Books</a:t>
            </a:r>
            <a:r>
              <a:rPr lang="es-CO" dirty="0" smtClean="0"/>
              <a:t>. Capítulos 1 al 6. </a:t>
            </a:r>
            <a:r>
              <a:rPr lang="es-CO" b="1" dirty="0" smtClean="0"/>
              <a:t>(archivo)</a:t>
            </a:r>
            <a:r>
              <a:rPr lang="es-CO" dirty="0" smtClean="0"/>
              <a:t> </a:t>
            </a:r>
            <a:endParaRPr lang="en-GB" dirty="0" smtClean="0"/>
          </a:p>
          <a:p>
            <a:pPr lvl="0">
              <a:buNone/>
            </a:pPr>
            <a:r>
              <a:rPr lang="en-GB" dirty="0" smtClean="0"/>
              <a:t>Seers, Dudley (1979): “The </a:t>
            </a:r>
            <a:r>
              <a:rPr lang="en-GB" dirty="0" err="1" smtClean="0"/>
              <a:t>brith</a:t>
            </a:r>
            <a:r>
              <a:rPr lang="en-GB" dirty="0" smtClean="0"/>
              <a:t>, life and death of development economics (revisiting a Manchester conference)”. </a:t>
            </a:r>
            <a:r>
              <a:rPr lang="es-CO" dirty="0" err="1" smtClean="0"/>
              <a:t>Development</a:t>
            </a:r>
            <a:r>
              <a:rPr lang="es-CO" dirty="0" smtClean="0"/>
              <a:t> and </a:t>
            </a:r>
            <a:r>
              <a:rPr lang="es-CO" dirty="0" err="1" smtClean="0"/>
              <a:t>Change</a:t>
            </a:r>
            <a:r>
              <a:rPr lang="es-CO" dirty="0" smtClean="0"/>
              <a:t>, Vol.10, No.4: 707-719p. (</a:t>
            </a:r>
            <a:r>
              <a:rPr lang="es-CO" b="1" dirty="0" err="1" smtClean="0"/>
              <a:t>fotocop</a:t>
            </a:r>
            <a:r>
              <a:rPr lang="es-CO" dirty="0" smtClean="0"/>
              <a:t>)</a:t>
            </a:r>
            <a:endParaRPr lang="en-GB" dirty="0" smtClean="0"/>
          </a:p>
          <a:p>
            <a:pPr lvl="0">
              <a:buNone/>
            </a:pPr>
            <a:r>
              <a:rPr lang="en-GB" dirty="0" smtClean="0"/>
              <a:t>Oman, P &amp; </a:t>
            </a:r>
            <a:r>
              <a:rPr lang="en-GB" dirty="0" err="1" smtClean="0"/>
              <a:t>Wignaraja</a:t>
            </a:r>
            <a:r>
              <a:rPr lang="en-GB" dirty="0" smtClean="0"/>
              <a:t>, G. (1991): “Capital accumulation and industrialisation”. </a:t>
            </a:r>
            <a:r>
              <a:rPr lang="es-CO" i="1" dirty="0" err="1" smtClean="0"/>
              <a:t>The</a:t>
            </a:r>
            <a:r>
              <a:rPr lang="es-CO" i="1" dirty="0" smtClean="0"/>
              <a:t> post-</a:t>
            </a:r>
            <a:r>
              <a:rPr lang="es-CO" i="1" dirty="0" err="1" smtClean="0"/>
              <a:t>war</a:t>
            </a:r>
            <a:r>
              <a:rPr lang="es-CO" i="1" dirty="0" smtClean="0"/>
              <a:t> </a:t>
            </a:r>
            <a:r>
              <a:rPr lang="es-CO" i="1" dirty="0" err="1" smtClean="0"/>
              <a:t>evolution</a:t>
            </a:r>
            <a:r>
              <a:rPr lang="es-CO" i="1" dirty="0" smtClean="0"/>
              <a:t> of </a:t>
            </a:r>
            <a:r>
              <a:rPr lang="es-CO" i="1" dirty="0" err="1" smtClean="0"/>
              <a:t>development</a:t>
            </a:r>
            <a:r>
              <a:rPr lang="es-CO" i="1" dirty="0" smtClean="0"/>
              <a:t> </a:t>
            </a:r>
            <a:r>
              <a:rPr lang="es-CO" i="1" dirty="0" err="1" smtClean="0"/>
              <a:t>thinking</a:t>
            </a:r>
            <a:r>
              <a:rPr lang="es-CO" dirty="0" smtClean="0"/>
              <a:t>. London, </a:t>
            </a:r>
            <a:r>
              <a:rPr lang="es-CO" dirty="0" err="1" smtClean="0"/>
              <a:t>Macmillan</a:t>
            </a:r>
            <a:r>
              <a:rPr lang="es-CO" dirty="0" smtClean="0"/>
              <a:t>: 9-22. (</a:t>
            </a:r>
            <a:r>
              <a:rPr lang="es-CO" b="1" dirty="0" err="1" smtClean="0"/>
              <a:t>fotocop</a:t>
            </a:r>
            <a:r>
              <a:rPr lang="es-CO" dirty="0" smtClean="0"/>
              <a:t>)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Oman, P &amp; </a:t>
            </a:r>
            <a:r>
              <a:rPr lang="en-GB" dirty="0" err="1" smtClean="0"/>
              <a:t>Wignaraja</a:t>
            </a:r>
            <a:r>
              <a:rPr lang="en-GB" dirty="0" smtClean="0"/>
              <a:t>, G. (1991): “Dualism and agriculture”. </a:t>
            </a:r>
            <a:r>
              <a:rPr lang="en-GB" i="1" dirty="0" smtClean="0"/>
              <a:t>The post-war evolution of development thinking</a:t>
            </a:r>
            <a:r>
              <a:rPr lang="en-GB" dirty="0" smtClean="0"/>
              <a:t>. London, Macmillan: 37-44p. </a:t>
            </a:r>
            <a:r>
              <a:rPr lang="es-CO" dirty="0" smtClean="0"/>
              <a:t>(</a:t>
            </a:r>
            <a:r>
              <a:rPr lang="es-CO" b="1" dirty="0" err="1" smtClean="0"/>
              <a:t>fotocop</a:t>
            </a:r>
            <a:r>
              <a:rPr lang="es-CO" dirty="0" smtClean="0"/>
              <a:t>)</a:t>
            </a:r>
            <a:endParaRPr lang="es-CO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Temas</a:t>
            </a:r>
            <a:r>
              <a:rPr lang="en-GB" dirty="0" smtClean="0"/>
              <a:t> a </a:t>
            </a:r>
            <a:r>
              <a:rPr lang="en-GB" dirty="0" err="1" smtClean="0"/>
              <a:t>tratar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115000"/>
              </a:lnSpc>
              <a:buFont typeface="+mj-lt"/>
              <a:buAutoNum type="arabicPeriod"/>
            </a:pPr>
            <a:r>
              <a:rPr lang="es-CO" sz="2400" dirty="0" smtClean="0">
                <a:solidFill>
                  <a:srgbClr val="000000"/>
                </a:solidFill>
                <a:ea typeface="Times New Roman"/>
                <a:cs typeface="Times New Roman"/>
              </a:rPr>
              <a:t>El origen de los estudios del desarrollo desde la antropología</a:t>
            </a:r>
          </a:p>
          <a:p>
            <a:pPr marL="457200" indent="-457200">
              <a:lnSpc>
                <a:spcPct val="115000"/>
              </a:lnSpc>
              <a:buFont typeface="+mj-lt"/>
              <a:buAutoNum type="arabicPeriod"/>
            </a:pPr>
            <a:r>
              <a:rPr lang="es-CO" sz="2400" dirty="0" smtClean="0">
                <a:solidFill>
                  <a:srgbClr val="000000"/>
                </a:solidFill>
                <a:ea typeface="Times New Roman"/>
                <a:cs typeface="Times New Roman"/>
              </a:rPr>
              <a:t>La guerra fría y las primeras escuelas</a:t>
            </a:r>
          </a:p>
          <a:p>
            <a:pPr marL="457200" indent="-457200">
              <a:lnSpc>
                <a:spcPct val="115000"/>
              </a:lnSpc>
              <a:buFont typeface="+mj-lt"/>
              <a:buAutoNum type="arabicPeriod"/>
            </a:pPr>
            <a:r>
              <a:rPr lang="es-CO" sz="2400" dirty="0" smtClean="0"/>
              <a:t>Reacción desde el “sur”: teorías de la dependencia y el estructuralismo latinoamericano</a:t>
            </a:r>
            <a:endParaRPr lang="es-CO" sz="2400" dirty="0" smtClean="0">
              <a:solidFill>
                <a:srgbClr val="000000"/>
              </a:solidFill>
              <a:ea typeface="Times New Roman"/>
              <a:cs typeface="Times New Roman"/>
            </a:endParaRPr>
          </a:p>
          <a:p>
            <a:pPr lvl="1">
              <a:lnSpc>
                <a:spcPct val="115000"/>
              </a:lnSpc>
              <a:buFont typeface="+mj-lt"/>
              <a:buAutoNum type="arabicPeriod"/>
            </a:pPr>
            <a:endParaRPr lang="en-GB" sz="2000" dirty="0">
              <a:ea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s-CO" sz="2800" dirty="0" smtClean="0">
                <a:solidFill>
                  <a:srgbClr val="000000"/>
                </a:solidFill>
                <a:latin typeface="Calisto MT" pitchFamily="18" charset="0"/>
                <a:ea typeface="Times New Roman"/>
                <a:cs typeface="Times New Roman"/>
              </a:rPr>
              <a:t>Algunas discusiones recientes: </a:t>
            </a:r>
            <a:r>
              <a:rPr lang="en-GB" sz="2800" baseline="0" dirty="0" err="1" smtClean="0">
                <a:latin typeface="Calisto MT" pitchFamily="18" charset="0"/>
              </a:rPr>
              <a:t>Análisis</a:t>
            </a:r>
            <a:r>
              <a:rPr lang="en-GB" sz="2800" baseline="0" dirty="0" smtClean="0">
                <a:latin typeface="Calisto MT" pitchFamily="18" charset="0"/>
              </a:rPr>
              <a:t> del documental “</a:t>
            </a:r>
            <a:r>
              <a:rPr lang="en-GB" sz="2800" baseline="0" dirty="0" err="1" smtClean="0">
                <a:latin typeface="Calisto MT" pitchFamily="18" charset="0"/>
              </a:rPr>
              <a:t>Desmontando</a:t>
            </a:r>
            <a:r>
              <a:rPr lang="en-GB" sz="2800" baseline="0" dirty="0" smtClean="0">
                <a:latin typeface="Calisto MT" pitchFamily="18" charset="0"/>
              </a:rPr>
              <a:t> </a:t>
            </a:r>
            <a:r>
              <a:rPr lang="en-GB" sz="2800" baseline="0" dirty="0" err="1" smtClean="0">
                <a:latin typeface="Calisto MT" pitchFamily="18" charset="0"/>
              </a:rPr>
              <a:t>mitos</a:t>
            </a:r>
            <a:r>
              <a:rPr lang="en-GB" sz="2800" baseline="0" dirty="0" smtClean="0">
                <a:latin typeface="Calisto MT" pitchFamily="18" charset="0"/>
              </a:rPr>
              <a:t> </a:t>
            </a:r>
            <a:r>
              <a:rPr lang="en-GB" sz="2800" baseline="0" dirty="0" err="1" smtClean="0">
                <a:latin typeface="Calisto MT" pitchFamily="18" charset="0"/>
              </a:rPr>
              <a:t>sobre</a:t>
            </a:r>
            <a:r>
              <a:rPr lang="en-GB" sz="2800" baseline="0" dirty="0" smtClean="0">
                <a:latin typeface="Calisto MT" pitchFamily="18" charset="0"/>
              </a:rPr>
              <a:t> el </a:t>
            </a:r>
            <a:r>
              <a:rPr lang="en-GB" sz="2800" baseline="0" dirty="0" err="1" smtClean="0">
                <a:latin typeface="Calisto MT" pitchFamily="18" charset="0"/>
              </a:rPr>
              <a:t>mundo</a:t>
            </a:r>
            <a:r>
              <a:rPr lang="en-GB" sz="2800" baseline="0" dirty="0" smtClean="0">
                <a:latin typeface="Calisto MT" pitchFamily="18" charset="0"/>
              </a:rPr>
              <a:t>”</a:t>
            </a:r>
            <a:endParaRPr lang="en-GB" sz="2800" dirty="0">
              <a:latin typeface="Calisto M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http://www.rtve.es/mediateca/videos/20100530/redes-30-05-10-desmontando-mitos-sobre-mundo/786197.shtml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s-CO" sz="2800" dirty="0" smtClean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1. El origen de los estudios del desarrollo desde la antropología (1)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O" dirty="0" smtClean="0"/>
              <a:t>1870-1940: conflicto colonización vs. principios de la sociedad liberal europea</a:t>
            </a:r>
          </a:p>
          <a:p>
            <a:pPr lvl="1"/>
            <a:r>
              <a:rPr lang="es-CO" dirty="0" smtClean="0"/>
              <a:t>Filantropía de la Colonización: sacar del atraso a las poblaciones salvajes y extender la civilización a todos los lugares del planeta</a:t>
            </a:r>
          </a:p>
          <a:p>
            <a:r>
              <a:rPr lang="es-CO" dirty="0" smtClean="0"/>
              <a:t>El proceso no era fácil; resultaba necesario entender esas sociedades tradicionales para interactuar y, eventualmente, reeducar a sus habitantes</a:t>
            </a:r>
          </a:p>
          <a:p>
            <a:pPr lvl="1"/>
            <a:r>
              <a:rPr lang="es-CO" dirty="0" smtClean="0"/>
              <a:t>La antropología moderna se convierte en herramienta y método de estudio de sociedades tradicionales</a:t>
            </a:r>
          </a:p>
          <a:p>
            <a:endParaRPr lang="es-CO" dirty="0" smtClean="0"/>
          </a:p>
          <a:p>
            <a:endParaRPr lang="es-CO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s-CO" sz="2800" dirty="0" smtClean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1. El origen de los estudios del desarrollo desde la antropología (2)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r>
              <a:rPr lang="es-CO" dirty="0" smtClean="0"/>
              <a:t>Surgen diferentes escuelas de la antropología</a:t>
            </a:r>
          </a:p>
          <a:p>
            <a:pPr lvl="1"/>
            <a:r>
              <a:rPr lang="es-CO" b="1" dirty="0" err="1" smtClean="0"/>
              <a:t>Culturalismo</a:t>
            </a:r>
            <a:r>
              <a:rPr lang="es-CO" b="1" dirty="0" smtClean="0"/>
              <a:t> estadounidense</a:t>
            </a:r>
            <a:r>
              <a:rPr lang="es-CO" dirty="0" smtClean="0"/>
              <a:t>: análisis de la cultura. </a:t>
            </a:r>
            <a:r>
              <a:rPr lang="es-CO" b="1" dirty="0" smtClean="0"/>
              <a:t>Franz </a:t>
            </a:r>
            <a:r>
              <a:rPr lang="es-CO" b="1" dirty="0" err="1" smtClean="0"/>
              <a:t>Boaz</a:t>
            </a:r>
            <a:r>
              <a:rPr lang="es-CO" b="1" dirty="0" smtClean="0"/>
              <a:t> </a:t>
            </a:r>
            <a:r>
              <a:rPr lang="es-CO" dirty="0" smtClean="0"/>
              <a:t>(1858-1942) promovió una corriente políticamente activa y escéptica de investigaciones patrocinadas por el gobierno o los filántropos. Rechazaban la posibilidad de establecer leyes naturales o generalizaciones (planteamiento desarrollado más adelante por Max Weber desde la sociología)</a:t>
            </a:r>
          </a:p>
          <a:p>
            <a:pPr lvl="1"/>
            <a:r>
              <a:rPr lang="es-CO" b="1" dirty="0" smtClean="0"/>
              <a:t>Etnología francesa</a:t>
            </a:r>
            <a:r>
              <a:rPr lang="es-CO" dirty="0" smtClean="0"/>
              <a:t>: uso de etnografía para el estudio de sociedades no europeas. </a:t>
            </a:r>
            <a:r>
              <a:rPr lang="en-GB" dirty="0"/>
              <a:t>Claude </a:t>
            </a:r>
            <a:r>
              <a:rPr lang="en-GB" dirty="0" smtClean="0"/>
              <a:t>Lévi-Strauss  (1908-2009) </a:t>
            </a:r>
            <a:r>
              <a:rPr lang="en-GB" dirty="0" err="1" smtClean="0"/>
              <a:t>es</a:t>
            </a:r>
            <a:r>
              <a:rPr lang="en-GB" dirty="0" smtClean="0"/>
              <a:t> </a:t>
            </a:r>
            <a:r>
              <a:rPr lang="en-GB" dirty="0" err="1" smtClean="0"/>
              <a:t>uno</a:t>
            </a:r>
            <a:r>
              <a:rPr lang="en-GB" dirty="0" smtClean="0"/>
              <a:t> de </a:t>
            </a:r>
            <a:r>
              <a:rPr lang="en-GB" dirty="0" err="1" smtClean="0"/>
              <a:t>sus</a:t>
            </a:r>
            <a:r>
              <a:rPr lang="en-GB" dirty="0" smtClean="0"/>
              <a:t> </a:t>
            </a:r>
            <a:r>
              <a:rPr lang="en-GB" dirty="0" err="1" smtClean="0"/>
              <a:t>fundadores</a:t>
            </a:r>
            <a:r>
              <a:rPr lang="en-GB" dirty="0" smtClean="0"/>
              <a:t>; </a:t>
            </a:r>
            <a:r>
              <a:rPr lang="en-GB" dirty="0" err="1" smtClean="0"/>
              <a:t>pionero</a:t>
            </a:r>
            <a:r>
              <a:rPr lang="en-GB" dirty="0" smtClean="0"/>
              <a:t> en el </a:t>
            </a:r>
            <a:r>
              <a:rPr lang="en-GB" dirty="0" err="1" smtClean="0"/>
              <a:t>análisis</a:t>
            </a:r>
            <a:r>
              <a:rPr lang="en-GB" dirty="0" smtClean="0"/>
              <a:t> del </a:t>
            </a:r>
            <a:r>
              <a:rPr lang="en-GB" dirty="0" err="1" smtClean="0"/>
              <a:t>rol</a:t>
            </a:r>
            <a:r>
              <a:rPr lang="en-GB" dirty="0" smtClean="0"/>
              <a:t> de la </a:t>
            </a:r>
            <a:r>
              <a:rPr lang="en-GB" dirty="0" err="1" smtClean="0"/>
              <a:t>mujer</a:t>
            </a:r>
            <a:r>
              <a:rPr lang="en-GB" dirty="0" smtClean="0"/>
              <a:t> en la </a:t>
            </a:r>
            <a:r>
              <a:rPr lang="en-GB" dirty="0" err="1" smtClean="0"/>
              <a:t>sociedad</a:t>
            </a:r>
            <a:r>
              <a:rPr lang="en-GB" dirty="0" smtClean="0"/>
              <a:t> (proto-</a:t>
            </a:r>
            <a:r>
              <a:rPr lang="en-GB" dirty="0" err="1" smtClean="0"/>
              <a:t>estudios</a:t>
            </a:r>
            <a:r>
              <a:rPr lang="en-GB" dirty="0" smtClean="0"/>
              <a:t> de </a:t>
            </a:r>
            <a:r>
              <a:rPr lang="en-GB" dirty="0" err="1" smtClean="0"/>
              <a:t>género</a:t>
            </a:r>
            <a:r>
              <a:rPr lang="en-GB" dirty="0" smtClean="0"/>
              <a:t>) y </a:t>
            </a:r>
            <a:r>
              <a:rPr lang="en-GB" dirty="0" err="1" smtClean="0"/>
              <a:t>las</a:t>
            </a:r>
            <a:r>
              <a:rPr lang="en-GB" dirty="0" smtClean="0"/>
              <a:t> </a:t>
            </a:r>
            <a:r>
              <a:rPr lang="en-GB" dirty="0" err="1" smtClean="0"/>
              <a:t>estructuras</a:t>
            </a:r>
            <a:r>
              <a:rPr lang="en-GB" dirty="0" smtClean="0"/>
              <a:t> </a:t>
            </a:r>
            <a:r>
              <a:rPr lang="en-GB" dirty="0" err="1" smtClean="0"/>
              <a:t>elementales</a:t>
            </a:r>
            <a:r>
              <a:rPr lang="en-GB" dirty="0" smtClean="0"/>
              <a:t> del </a:t>
            </a:r>
            <a:r>
              <a:rPr lang="en-GB" dirty="0" err="1" smtClean="0"/>
              <a:t>parentesco</a:t>
            </a:r>
            <a:r>
              <a:rPr lang="en-GB" dirty="0" smtClean="0"/>
              <a:t>.</a:t>
            </a:r>
          </a:p>
          <a:p>
            <a:pPr lvl="1"/>
            <a:r>
              <a:rPr lang="en-GB" b="1" dirty="0" err="1" smtClean="0"/>
              <a:t>Funcionalismo</a:t>
            </a:r>
            <a:r>
              <a:rPr lang="en-GB" b="1" dirty="0" smtClean="0"/>
              <a:t> </a:t>
            </a:r>
            <a:r>
              <a:rPr lang="en-GB" b="1" dirty="0" err="1" smtClean="0"/>
              <a:t>británico</a:t>
            </a:r>
            <a:r>
              <a:rPr lang="en-GB" dirty="0" smtClean="0"/>
              <a:t>: (</a:t>
            </a:r>
            <a:r>
              <a:rPr lang="en-GB" dirty="0" err="1" smtClean="0"/>
              <a:t>Émile</a:t>
            </a:r>
            <a:r>
              <a:rPr lang="en-GB" dirty="0" smtClean="0"/>
              <a:t> Durkheim: 1858-1917) </a:t>
            </a:r>
            <a:r>
              <a:rPr lang="es-ES" dirty="0"/>
              <a:t>rechazo de reconstrucción </a:t>
            </a:r>
            <a:r>
              <a:rPr lang="es-ES" dirty="0" smtClean="0"/>
              <a:t>histórica; énfasis en </a:t>
            </a:r>
            <a:r>
              <a:rPr lang="es-ES" dirty="0"/>
              <a:t>analizar </a:t>
            </a:r>
            <a:r>
              <a:rPr lang="es-ES" dirty="0" smtClean="0"/>
              <a:t>cómo </a:t>
            </a:r>
            <a:r>
              <a:rPr lang="es-ES" dirty="0"/>
              <a:t>se mantenían las sociedades en el </a:t>
            </a:r>
            <a:r>
              <a:rPr lang="es-ES" dirty="0" smtClean="0"/>
              <a:t>presente. </a:t>
            </a:r>
            <a:endParaRPr lang="es-CO" dirty="0" smtClean="0"/>
          </a:p>
          <a:p>
            <a:endParaRPr lang="es-CO" dirty="0" smtClean="0"/>
          </a:p>
          <a:p>
            <a:endParaRPr lang="es-CO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s-CO" sz="2800" dirty="0" smtClean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1. El origen de los estudios del desarrollo desde la antropología (3)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es-CO" dirty="0" smtClean="0"/>
              <a:t>En Latinoamérica, la antropología: </a:t>
            </a:r>
          </a:p>
          <a:p>
            <a:pPr lvl="1"/>
            <a:r>
              <a:rPr lang="es-CO" dirty="0" smtClean="0"/>
              <a:t>Surge a partir de la influencia de Boas en México</a:t>
            </a:r>
          </a:p>
          <a:p>
            <a:pPr lvl="1"/>
            <a:r>
              <a:rPr lang="es-CO" dirty="0" smtClean="0"/>
              <a:t>Se extiende en otros países gracias a la influencia del estado a partir de los años 1930s</a:t>
            </a:r>
          </a:p>
          <a:p>
            <a:pPr lvl="1"/>
            <a:r>
              <a:rPr lang="es-CO" dirty="0" smtClean="0"/>
              <a:t>Fuerte influencia marxista (1960s-1980s): subdesarrollo, la cuestión indígena, urbanización </a:t>
            </a:r>
          </a:p>
          <a:p>
            <a:endParaRPr lang="es-CO" dirty="0" smtClean="0"/>
          </a:p>
          <a:p>
            <a:endParaRPr lang="es-CO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s-CO" sz="2800" dirty="0" smtClean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2. La guerra fría y las primeras escuelas (1)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El </a:t>
            </a:r>
            <a:r>
              <a:rPr lang="en-GB" dirty="0" err="1" smtClean="0"/>
              <a:t>surgimiento</a:t>
            </a:r>
            <a:r>
              <a:rPr lang="en-GB" dirty="0" smtClean="0"/>
              <a:t> de dos </a:t>
            </a:r>
            <a:r>
              <a:rPr lang="en-GB" dirty="0" err="1" smtClean="0"/>
              <a:t>superpotencias</a:t>
            </a:r>
            <a:r>
              <a:rPr lang="en-GB" dirty="0" smtClean="0"/>
              <a:t> con </a:t>
            </a:r>
            <a:r>
              <a:rPr lang="en-GB" dirty="0" err="1" smtClean="0"/>
              <a:t>sistemas</a:t>
            </a:r>
            <a:r>
              <a:rPr lang="en-GB" dirty="0" smtClean="0"/>
              <a:t> </a:t>
            </a:r>
            <a:r>
              <a:rPr lang="en-GB" dirty="0" err="1" smtClean="0"/>
              <a:t>políticos</a:t>
            </a:r>
            <a:r>
              <a:rPr lang="en-GB" dirty="0" smtClean="0"/>
              <a:t> </a:t>
            </a:r>
            <a:r>
              <a:rPr lang="en-GB" dirty="0" err="1" smtClean="0"/>
              <a:t>opuestos</a:t>
            </a:r>
            <a:r>
              <a:rPr lang="en-GB" dirty="0" smtClean="0"/>
              <a:t> </a:t>
            </a:r>
            <a:r>
              <a:rPr lang="en-GB" dirty="0" err="1" smtClean="0"/>
              <a:t>plantea</a:t>
            </a:r>
            <a:r>
              <a:rPr lang="en-GB" dirty="0" smtClean="0"/>
              <a:t> </a:t>
            </a:r>
            <a:r>
              <a:rPr lang="en-GB" dirty="0" err="1" smtClean="0"/>
              <a:t>una</a:t>
            </a:r>
            <a:r>
              <a:rPr lang="en-GB" dirty="0" smtClean="0"/>
              <a:t> </a:t>
            </a:r>
            <a:r>
              <a:rPr lang="en-GB" dirty="0" err="1" smtClean="0"/>
              <a:t>disputa</a:t>
            </a:r>
            <a:r>
              <a:rPr lang="en-GB" dirty="0" smtClean="0"/>
              <a:t> </a:t>
            </a:r>
            <a:r>
              <a:rPr lang="en-GB" dirty="0" err="1" smtClean="0"/>
              <a:t>por</a:t>
            </a:r>
            <a:r>
              <a:rPr lang="en-GB" dirty="0" smtClean="0"/>
              <a:t> </a:t>
            </a:r>
            <a:r>
              <a:rPr lang="en-GB" dirty="0" err="1" smtClean="0"/>
              <a:t>las</a:t>
            </a:r>
            <a:r>
              <a:rPr lang="en-GB" dirty="0" smtClean="0"/>
              <a:t> </a:t>
            </a:r>
            <a:r>
              <a:rPr lang="en-GB" dirty="0" err="1" smtClean="0"/>
              <a:t>antiguas</a:t>
            </a:r>
            <a:r>
              <a:rPr lang="en-GB" dirty="0" smtClean="0"/>
              <a:t> </a:t>
            </a:r>
            <a:r>
              <a:rPr lang="en-GB" dirty="0" err="1" smtClean="0"/>
              <a:t>colonias</a:t>
            </a:r>
            <a:endParaRPr lang="en-GB" dirty="0" smtClean="0"/>
          </a:p>
          <a:p>
            <a:r>
              <a:rPr lang="en-GB" dirty="0" smtClean="0"/>
              <a:t>La </a:t>
            </a:r>
            <a:r>
              <a:rPr lang="en-GB" dirty="0" err="1" smtClean="0"/>
              <a:t>Revolución</a:t>
            </a:r>
            <a:r>
              <a:rPr lang="en-GB" dirty="0" smtClean="0"/>
              <a:t> </a:t>
            </a:r>
            <a:r>
              <a:rPr lang="en-GB" dirty="0" err="1" smtClean="0"/>
              <a:t>Cubana</a:t>
            </a:r>
            <a:r>
              <a:rPr lang="en-GB" dirty="0" smtClean="0"/>
              <a:t> (1959) </a:t>
            </a:r>
            <a:r>
              <a:rPr lang="en-GB" dirty="0" err="1" smtClean="0"/>
              <a:t>es</a:t>
            </a:r>
            <a:r>
              <a:rPr lang="en-GB" dirty="0" smtClean="0"/>
              <a:t> un </a:t>
            </a:r>
            <a:r>
              <a:rPr lang="en-GB" dirty="0" err="1" smtClean="0"/>
              <a:t>campanazo</a:t>
            </a:r>
            <a:r>
              <a:rPr lang="en-GB" dirty="0" smtClean="0"/>
              <a:t> </a:t>
            </a:r>
            <a:r>
              <a:rPr lang="en-GB" dirty="0" err="1" smtClean="0"/>
              <a:t>para</a:t>
            </a:r>
            <a:r>
              <a:rPr lang="en-GB" dirty="0" smtClean="0"/>
              <a:t> </a:t>
            </a:r>
            <a:r>
              <a:rPr lang="en-GB" dirty="0" err="1" smtClean="0"/>
              <a:t>occidente</a:t>
            </a:r>
            <a:r>
              <a:rPr lang="en-GB" dirty="0" smtClean="0"/>
              <a:t> </a:t>
            </a:r>
            <a:r>
              <a:rPr lang="en-GB" dirty="0" err="1" smtClean="0"/>
              <a:t>respecto</a:t>
            </a:r>
            <a:r>
              <a:rPr lang="en-GB" dirty="0" smtClean="0"/>
              <a:t> al </a:t>
            </a:r>
            <a:r>
              <a:rPr lang="en-GB" dirty="0" err="1" smtClean="0"/>
              <a:t>avance</a:t>
            </a:r>
            <a:r>
              <a:rPr lang="en-GB" dirty="0" smtClean="0"/>
              <a:t> del </a:t>
            </a:r>
            <a:r>
              <a:rPr lang="en-GB" dirty="0" err="1" smtClean="0"/>
              <a:t>comunismo</a:t>
            </a:r>
            <a:r>
              <a:rPr lang="en-GB" dirty="0" smtClean="0"/>
              <a:t> en </a:t>
            </a:r>
            <a:r>
              <a:rPr lang="en-GB" dirty="0" err="1" smtClean="0"/>
              <a:t>Latinoamérica</a:t>
            </a:r>
            <a:endParaRPr lang="en-GB" dirty="0" smtClean="0"/>
          </a:p>
          <a:p>
            <a:r>
              <a:rPr lang="en-GB" dirty="0" smtClean="0"/>
              <a:t>Un Plan Marshall </a:t>
            </a:r>
            <a:r>
              <a:rPr lang="en-GB" dirty="0" err="1" smtClean="0"/>
              <a:t>para</a:t>
            </a:r>
            <a:r>
              <a:rPr lang="en-GB" dirty="0" smtClean="0"/>
              <a:t> los </a:t>
            </a:r>
            <a:r>
              <a:rPr lang="en-GB" dirty="0" err="1" smtClean="0"/>
              <a:t>países</a:t>
            </a:r>
            <a:r>
              <a:rPr lang="en-GB" dirty="0" smtClean="0"/>
              <a:t> del “</a:t>
            </a:r>
            <a:r>
              <a:rPr lang="en-GB" dirty="0" err="1" smtClean="0"/>
              <a:t>tercer</a:t>
            </a:r>
            <a:r>
              <a:rPr lang="en-GB" dirty="0" smtClean="0"/>
              <a:t> </a:t>
            </a:r>
            <a:r>
              <a:rPr lang="en-GB" dirty="0" err="1" smtClean="0"/>
              <a:t>mundo</a:t>
            </a:r>
            <a:r>
              <a:rPr lang="en-GB" dirty="0" smtClean="0"/>
              <a:t>”</a:t>
            </a:r>
          </a:p>
          <a:p>
            <a:pPr lvl="1"/>
            <a:r>
              <a:rPr lang="en-GB" dirty="0" err="1" smtClean="0"/>
              <a:t>Predominio</a:t>
            </a:r>
            <a:r>
              <a:rPr lang="en-GB" dirty="0" smtClean="0"/>
              <a:t> del </a:t>
            </a:r>
            <a:r>
              <a:rPr lang="en-GB" dirty="0" err="1" smtClean="0"/>
              <a:t>enfoque</a:t>
            </a:r>
            <a:r>
              <a:rPr lang="en-GB" dirty="0" smtClean="0"/>
              <a:t> </a:t>
            </a:r>
            <a:r>
              <a:rPr lang="en-GB" dirty="0" err="1" smtClean="0"/>
              <a:t>economicista</a:t>
            </a:r>
            <a:r>
              <a:rPr lang="en-GB" dirty="0" smtClean="0"/>
              <a:t> </a:t>
            </a:r>
            <a:r>
              <a:rPr lang="en-GB" dirty="0" err="1" smtClean="0"/>
              <a:t>centrado</a:t>
            </a:r>
            <a:r>
              <a:rPr lang="en-GB" dirty="0" smtClean="0"/>
              <a:t> en el </a:t>
            </a:r>
            <a:r>
              <a:rPr lang="en-GB" dirty="0" err="1" smtClean="0"/>
              <a:t>crecimiento</a:t>
            </a:r>
            <a:r>
              <a:rPr lang="en-GB" dirty="0" smtClean="0"/>
              <a:t> </a:t>
            </a:r>
            <a:r>
              <a:rPr lang="en-GB" dirty="0" err="1" smtClean="0"/>
              <a:t>económico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O" sz="2800" dirty="0" smtClean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2. La guerra fría y las primeras escuelas (2)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Las </a:t>
            </a:r>
            <a:r>
              <a:rPr lang="en-GB" dirty="0" err="1" smtClean="0"/>
              <a:t>etapas</a:t>
            </a:r>
            <a:r>
              <a:rPr lang="en-GB" dirty="0" smtClean="0"/>
              <a:t> del </a:t>
            </a:r>
            <a:r>
              <a:rPr lang="en-GB" dirty="0" err="1" smtClean="0"/>
              <a:t>crecimiento</a:t>
            </a:r>
            <a:r>
              <a:rPr lang="en-GB" dirty="0" smtClean="0"/>
              <a:t> de </a:t>
            </a:r>
            <a:r>
              <a:rPr lang="en-GB" dirty="0" err="1" smtClean="0"/>
              <a:t>Rostow</a:t>
            </a:r>
            <a:r>
              <a:rPr lang="en-GB" dirty="0"/>
              <a:t> </a:t>
            </a:r>
            <a:r>
              <a:rPr lang="en-GB" dirty="0" smtClean="0"/>
              <a:t>(1960):</a:t>
            </a:r>
          </a:p>
          <a:p>
            <a:pPr lvl="1"/>
            <a:r>
              <a:rPr lang="en-GB" dirty="0" smtClean="0"/>
              <a:t>En </a:t>
            </a:r>
            <a:r>
              <a:rPr lang="en-GB" dirty="0" err="1" smtClean="0"/>
              <a:t>términos</a:t>
            </a:r>
            <a:r>
              <a:rPr lang="en-GB" dirty="0" smtClean="0"/>
              <a:t> de </a:t>
            </a:r>
            <a:r>
              <a:rPr lang="en-GB" dirty="0" err="1" smtClean="0"/>
              <a:t>crecimiento</a:t>
            </a:r>
            <a:r>
              <a:rPr lang="en-GB" dirty="0" smtClean="0"/>
              <a:t> </a:t>
            </a:r>
            <a:r>
              <a:rPr lang="en-GB" dirty="0" err="1" smtClean="0"/>
              <a:t>económico</a:t>
            </a:r>
            <a:r>
              <a:rPr lang="en-GB" dirty="0" smtClean="0"/>
              <a:t>, </a:t>
            </a:r>
            <a:r>
              <a:rPr lang="en-GB" dirty="0" err="1" smtClean="0"/>
              <a:t>todas</a:t>
            </a:r>
            <a:r>
              <a:rPr lang="en-GB" dirty="0" smtClean="0"/>
              <a:t> </a:t>
            </a:r>
            <a:r>
              <a:rPr lang="en-GB" dirty="0" err="1" smtClean="0"/>
              <a:t>las</a:t>
            </a:r>
            <a:r>
              <a:rPr lang="en-GB" dirty="0" smtClean="0"/>
              <a:t> </a:t>
            </a:r>
            <a:r>
              <a:rPr lang="en-GB" dirty="0" err="1" smtClean="0"/>
              <a:t>sociedades</a:t>
            </a:r>
            <a:r>
              <a:rPr lang="en-GB" dirty="0" smtClean="0"/>
              <a:t> se </a:t>
            </a:r>
            <a:r>
              <a:rPr lang="en-GB" dirty="0" err="1" smtClean="0"/>
              <a:t>encuentran</a:t>
            </a:r>
            <a:r>
              <a:rPr lang="en-GB" dirty="0" smtClean="0"/>
              <a:t> en </a:t>
            </a:r>
            <a:r>
              <a:rPr lang="en-GB" dirty="0" err="1" smtClean="0"/>
              <a:t>una</a:t>
            </a:r>
            <a:r>
              <a:rPr lang="en-GB" dirty="0" smtClean="0"/>
              <a:t> de </a:t>
            </a:r>
            <a:r>
              <a:rPr lang="en-GB" dirty="0" err="1" smtClean="0"/>
              <a:t>cinco</a:t>
            </a:r>
            <a:r>
              <a:rPr lang="en-GB" dirty="0" smtClean="0"/>
              <a:t> </a:t>
            </a:r>
            <a:r>
              <a:rPr lang="en-GB" dirty="0" err="1" smtClean="0"/>
              <a:t>catregrorias</a:t>
            </a:r>
            <a:r>
              <a:rPr lang="en-GB" dirty="0" smtClean="0"/>
              <a:t>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GB" dirty="0" smtClean="0"/>
              <a:t>La </a:t>
            </a:r>
            <a:r>
              <a:rPr lang="en-GB" dirty="0" err="1" smtClean="0"/>
              <a:t>sociedad</a:t>
            </a:r>
            <a:r>
              <a:rPr lang="en-GB" dirty="0" smtClean="0"/>
              <a:t> </a:t>
            </a:r>
            <a:r>
              <a:rPr lang="en-GB" dirty="0" err="1" smtClean="0"/>
              <a:t>tradicional</a:t>
            </a:r>
            <a:endParaRPr lang="en-GB" dirty="0" smtClean="0"/>
          </a:p>
          <a:p>
            <a:pPr marL="1371600" lvl="2" indent="-457200">
              <a:buFont typeface="+mj-lt"/>
              <a:buAutoNum type="arabicPeriod"/>
            </a:pPr>
            <a:r>
              <a:rPr lang="en-GB" dirty="0" err="1" smtClean="0"/>
              <a:t>Precondición</a:t>
            </a:r>
            <a:r>
              <a:rPr lang="en-GB" dirty="0" smtClean="0"/>
              <a:t>  </a:t>
            </a:r>
            <a:r>
              <a:rPr lang="en-GB" dirty="0" err="1" smtClean="0"/>
              <a:t>para</a:t>
            </a:r>
            <a:r>
              <a:rPr lang="en-GB" dirty="0" smtClean="0"/>
              <a:t> el </a:t>
            </a:r>
            <a:r>
              <a:rPr lang="en-GB" dirty="0" err="1" smtClean="0"/>
              <a:t>despegue</a:t>
            </a:r>
            <a:endParaRPr lang="en-GB" dirty="0" smtClean="0"/>
          </a:p>
          <a:p>
            <a:pPr marL="1371600" lvl="2" indent="-457200">
              <a:buFont typeface="+mj-lt"/>
              <a:buAutoNum type="arabicPeriod"/>
            </a:pPr>
            <a:r>
              <a:rPr lang="en-GB" dirty="0" smtClean="0"/>
              <a:t>El </a:t>
            </a:r>
            <a:r>
              <a:rPr lang="en-GB" dirty="0" err="1" smtClean="0"/>
              <a:t>despegue</a:t>
            </a:r>
            <a:endParaRPr lang="en-GB" dirty="0" smtClean="0"/>
          </a:p>
          <a:p>
            <a:pPr marL="1371600" lvl="2" indent="-457200">
              <a:buFont typeface="+mj-lt"/>
              <a:buAutoNum type="arabicPeriod"/>
            </a:pPr>
            <a:r>
              <a:rPr lang="en-GB" dirty="0" smtClean="0"/>
              <a:t>El </a:t>
            </a:r>
            <a:r>
              <a:rPr lang="en-GB" dirty="0" err="1" smtClean="0"/>
              <a:t>camino</a:t>
            </a:r>
            <a:r>
              <a:rPr lang="en-GB" dirty="0" smtClean="0"/>
              <a:t> a la </a:t>
            </a:r>
            <a:r>
              <a:rPr lang="en-GB" dirty="0" err="1" smtClean="0"/>
              <a:t>madurez</a:t>
            </a:r>
            <a:endParaRPr lang="en-GB" dirty="0" smtClean="0"/>
          </a:p>
          <a:p>
            <a:pPr marL="1371600" lvl="2" indent="-457200">
              <a:buFont typeface="+mj-lt"/>
              <a:buAutoNum type="arabicPeriod"/>
            </a:pPr>
            <a:r>
              <a:rPr lang="en-GB" dirty="0" smtClean="0"/>
              <a:t>La </a:t>
            </a:r>
            <a:r>
              <a:rPr lang="en-GB" dirty="0" err="1" smtClean="0"/>
              <a:t>etapa</a:t>
            </a:r>
            <a:r>
              <a:rPr lang="en-GB" dirty="0" smtClean="0"/>
              <a:t> del </a:t>
            </a:r>
            <a:r>
              <a:rPr lang="en-GB" dirty="0" err="1" smtClean="0"/>
              <a:t>consumo</a:t>
            </a:r>
            <a:r>
              <a:rPr lang="en-GB" dirty="0" smtClean="0"/>
              <a:t> </a:t>
            </a:r>
            <a:r>
              <a:rPr lang="en-GB" dirty="0" err="1" smtClean="0"/>
              <a:t>masivo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1714</TotalTime>
  <Words>1817</Words>
  <Application>Microsoft Macintosh PowerPoint</Application>
  <PresentationFormat>Presentación en pantalla (4:3)</PresentationFormat>
  <Paragraphs>126</Paragraphs>
  <Slides>21</Slides>
  <Notes>0</Notes>
  <HiddenSlides>1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2" baseType="lpstr">
      <vt:lpstr>Office Theme</vt:lpstr>
      <vt:lpstr>Nuevos Paradigmas del Desarrollo Primera Sesión</vt:lpstr>
      <vt:lpstr>Las teorías del desarrollo en contexto una revisión histórica de las escuelas de pensamiento</vt:lpstr>
      <vt:lpstr>Temas a tratar</vt:lpstr>
      <vt:lpstr>Algunas discusiones recientes: Análisis del documental “Desmontando mitos sobre el mundo”</vt:lpstr>
      <vt:lpstr>1. El origen de los estudios del desarrollo desde la antropología (1)</vt:lpstr>
      <vt:lpstr>1. El origen de los estudios del desarrollo desde la antropología (2)</vt:lpstr>
      <vt:lpstr>1. El origen de los estudios del desarrollo desde la antropología (3)</vt:lpstr>
      <vt:lpstr>2. La guerra fría y las primeras escuelas (1)</vt:lpstr>
      <vt:lpstr>2. La guerra fría y las primeras escuelas (2)</vt:lpstr>
      <vt:lpstr>2. La guerra fría y las primeras escuelas (3)</vt:lpstr>
      <vt:lpstr>2. La guerra fría y las primeras escuelas (4)</vt:lpstr>
      <vt:lpstr>2. La guerra fría y las primeras escuelas (5)</vt:lpstr>
      <vt:lpstr>2. La guerra fría y las primeras escuelas (6)</vt:lpstr>
      <vt:lpstr>3.  Reacción desde el “sur”: teorías de la dependencia y el estructuralismo (1)</vt:lpstr>
      <vt:lpstr>3.  Reacción desde el “sur”: teorías de la dependencia y el estructuralismo (2)</vt:lpstr>
      <vt:lpstr>3.  Reacción desde el “sur”: teorías de la dependencia y el estructuralismo (3)</vt:lpstr>
      <vt:lpstr>3.  Reacción desde el “sur”: teorías de la dependencia y el estructuralismo (4)</vt:lpstr>
      <vt:lpstr>3.  Reacción desde el “sur”: teorías de la dependencia y el estructuralismo (3)</vt:lpstr>
      <vt:lpstr>3.  Reacción desde el “sur”: teorías de la dependencia y el estructuralismo (5)</vt:lpstr>
      <vt:lpstr>Reflexión</vt:lpstr>
      <vt:lpstr>Referencias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Desarrollo Humano, Integral y Sustentable Primera Sesión</dc:title>
  <dc:creator>Jairo</dc:creator>
  <cp:lastModifiedBy>CARLOS ALBERTO CIFUENTES CRUZ</cp:lastModifiedBy>
  <cp:revision>59</cp:revision>
  <dcterms:created xsi:type="dcterms:W3CDTF">2010-09-24T23:33:46Z</dcterms:created>
  <dcterms:modified xsi:type="dcterms:W3CDTF">2013-02-16T12:15:56Z</dcterms:modified>
</cp:coreProperties>
</file>