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32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3" r:id="rId13"/>
    <p:sldId id="525" r:id="rId14"/>
    <p:sldId id="278" r:id="rId15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Mora" initials="PM" lastIdx="1" clrIdx="0">
    <p:extLst>
      <p:ext uri="{19B8F6BF-5375-455C-9EA6-DF929625EA0E}">
        <p15:presenceInfo xmlns:p15="http://schemas.microsoft.com/office/powerpoint/2012/main" userId="d042c8ac1bd02b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78"/>
    <a:srgbClr val="395824"/>
    <a:srgbClr val="22493C"/>
    <a:srgbClr val="2F5597"/>
    <a:srgbClr val="234566"/>
    <a:srgbClr val="FF2F92"/>
    <a:srgbClr val="941651"/>
    <a:srgbClr val="941100"/>
    <a:srgbClr val="4F0800"/>
    <a:srgbClr val="330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5588"/>
  </p:normalViewPr>
  <p:slideViewPr>
    <p:cSldViewPr snapToGrid="0">
      <p:cViewPr varScale="1">
        <p:scale>
          <a:sx n="96" d="100"/>
          <a:sy n="96" d="100"/>
        </p:scale>
        <p:origin x="9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B33DD70-0321-2944-8D4B-9C8CC62B46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93F913-5145-554A-92D6-2B41AF43B2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2C2B9D3-952D-254F-8B47-13A75508D91D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8AC28E00-51E2-0549-8164-6F7EB6E0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1E0EB96E-E45B-4C4B-AD6C-9AA7D78F0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/>
              <a:t>Editar el estilo de texto del patrón</a:t>
            </a:r>
          </a:p>
          <a:p>
            <a:pPr lvl="1"/>
            <a:r>
              <a:rPr lang="es-ES" altLang="es-CO" noProof="0"/>
              <a:t>Segundo nivel</a:t>
            </a:r>
          </a:p>
          <a:p>
            <a:pPr lvl="2"/>
            <a:r>
              <a:rPr lang="es-ES" altLang="es-CO" noProof="0"/>
              <a:t>Tercer nivel</a:t>
            </a:r>
          </a:p>
          <a:p>
            <a:pPr lvl="3"/>
            <a:r>
              <a:rPr lang="es-ES" altLang="es-CO" noProof="0"/>
              <a:t>Cuarto nivel</a:t>
            </a:r>
          </a:p>
          <a:p>
            <a:pPr lvl="4"/>
            <a:r>
              <a:rPr lang="es-ES" altLang="es-CO" noProof="0"/>
              <a:t>Quinto nivel</a:t>
            </a:r>
            <a:endParaRPr lang="es-CO" alt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D21591-333F-954E-98E1-F514CD993B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D45317-5F4B-FF42-83BA-4D04BA625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270723-A437-7C49-8C45-EECB7F552E5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imagen de diapositiva 1">
            <a:extLst>
              <a:ext uri="{FF2B5EF4-FFF2-40B4-BE49-F238E27FC236}">
                <a16:creationId xmlns:a16="http://schemas.microsoft.com/office/drawing/2014/main" id="{1184FDF7-907A-2A43-8538-34CE716C0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Marcador de notas 2">
            <a:extLst>
              <a:ext uri="{FF2B5EF4-FFF2-40B4-BE49-F238E27FC236}">
                <a16:creationId xmlns:a16="http://schemas.microsoft.com/office/drawing/2014/main" id="{5ECFB445-E19A-3C47-BB1E-8B5219BF7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ea typeface="ＭＳ Ｐゴシック" panose="020B0600070205080204" pitchFamily="34" charset="-128"/>
            </a:endParaRPr>
          </a:p>
        </p:txBody>
      </p:sp>
      <p:sp>
        <p:nvSpPr>
          <p:cNvPr id="32771" name="Marcador de número de diapositiva 3">
            <a:extLst>
              <a:ext uri="{FF2B5EF4-FFF2-40B4-BE49-F238E27FC236}">
                <a16:creationId xmlns:a16="http://schemas.microsoft.com/office/drawing/2014/main" id="{9620BA84-87DE-5F42-B6EE-B516D3EEE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D629C3C-3E4C-3241-BCCF-809299BFEF87}" type="slidenum">
              <a:rPr lang="es-CO" altLang="es-CO"/>
              <a:pPr/>
              <a:t>1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10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24434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11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519471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12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4025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13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3983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2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9417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3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0408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4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61153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5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5688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6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5522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7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9190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8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15534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70723-A437-7C49-8C45-EECB7F552E5A}" type="slidenum">
              <a:rPr lang="es-CO" altLang="es-CO" smtClean="0"/>
              <a:pPr>
                <a:defRPr/>
              </a:pPr>
              <a:t>9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4674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ACC20-ACD2-6141-B7E4-82668F04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28A7-A8B6-BF48-B04F-21022A8B5D62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632100-9C8D-FA41-B4F7-083991CB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A7EEA6-55B1-8241-BD5D-ECA263CB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4612-E33E-9B41-8C6E-1B9056260D7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63283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EB8D7-11DC-754C-A00B-019FEF78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09D3-A642-7B43-95D6-E843E4E0EDA7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56BA08-59F6-174A-898C-054F07B3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1D6F4-156B-BC4D-A7FC-A9F834D8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C6EC-EF86-9E49-B86F-43D1B4403E0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3290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8A892A-5A94-9A47-9F63-1E0CAF04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B2B9-1F98-454B-8B24-3ADF55C3D652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5975E-2F89-FF42-9EAF-8EACE978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3F3C08-9752-6D45-A60D-54D20AA2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7241-DC1A-C143-AFC5-533B45E04F9C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7562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8B0F7-8651-3848-9AFA-D59E528A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3F38-0542-034B-9964-56C74CC91BDB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5734A0-AB87-6C4F-921D-4D1EBAA6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6124F-A061-9948-B5C5-E69718C4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CA81-4F86-2C4D-BF60-5070B9B7942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722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361DD-9247-6743-955F-2173FF2C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5B4E-A48E-FC45-8A77-113B9634A7EB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3EFD46-AE1B-5A47-B0EE-FC3CB89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7436E9-ADE3-0B44-BF08-EA5E0F2D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0CF9-9EFB-934F-9486-1FC8E740155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7824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4DFF72F-433B-3941-9CCA-A67A70A9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0777-FB78-014D-865F-5969A68FDDA3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C3D0CFF-47A7-BE4F-854D-859B7A09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78B6EE6-9E84-A04D-9B17-1BCF67CE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3116-C16B-A44F-AC61-89EE6C3A8F5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345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85B1FE1-6E1D-234F-B590-A622CFFD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2CD0-99A6-7A47-8662-F9F2A9400045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1685C644-2F1C-8644-9744-BCCE9BBF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1BB8D789-C623-6042-BE6F-B3B61B91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5DE1-FA7A-9049-9CB2-7FA2E06ECB8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19398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33422771-72D6-CB4A-A258-41FB2240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9FBA-6DB1-794C-9C13-297E4FB465CB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DAC48513-5849-2644-95AE-4F6BA252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BFC3DB1E-158D-0244-8F10-CCFAA1F1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9955-5C30-2D42-B33E-896A705BD42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87220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7BF5D45-3442-6B40-8409-D9F74F03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7C97-C079-3141-885D-59D4673BC902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DC7CCED7-616B-4B4A-A10A-4CDAE480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4FDA721-31DE-E943-B059-644BAAF6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D9CA-DDBD-7D47-88A0-BEC38C3C628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20480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9046D12-3275-CD4F-AD42-E4D6DBEA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85A6-999B-A448-A9C6-808D504FEC40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B343749-3A90-634E-B982-D3FA56F6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FC1469A-7A71-B349-B226-093BBD44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10E5-7088-7043-B53C-99DA24BB415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7320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x-non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E5660B8-7952-1845-8DAF-6B6CCF22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188E-FB4D-274D-8D2B-0EFF4492F614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3DBE298-99D9-D947-B34F-D9812DE5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74D984E-B264-F140-AEFA-5C66E475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AB53-1F55-3E40-9318-8111CBE8331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53839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FF817898-0565-654C-AD61-343F29B2EC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C92A025-A2B1-9E4C-9CCA-AE9CEEA32E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Editar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0C033-B118-7D40-8077-B0C0629C8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641D6A-010A-D442-A2E7-5AF84B61FF05}" type="datetimeFigureOut">
              <a:rPr lang="es-CO" altLang="es-CO"/>
              <a:pPr>
                <a:defRPr/>
              </a:pPr>
              <a:t>18/07/21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CB36A-8B10-F44E-ADEE-4D8227205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B6618D-F010-5148-8DC8-4AF2A40EA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A9664E-6F3B-E643-9296-7A8B3EA4930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Recortar rectángulo de una esquina 467">
            <a:extLst>
              <a:ext uri="{FF2B5EF4-FFF2-40B4-BE49-F238E27FC236}">
                <a16:creationId xmlns:a16="http://schemas.microsoft.com/office/drawing/2014/main" id="{1750BD9F-1771-A04C-BA24-CEDF7D18D1AF}"/>
              </a:ext>
            </a:extLst>
          </p:cNvPr>
          <p:cNvSpPr/>
          <p:nvPr/>
        </p:nvSpPr>
        <p:spPr>
          <a:xfrm flipV="1">
            <a:off x="7780421" y="3830"/>
            <a:ext cx="4421996" cy="6859175"/>
          </a:xfrm>
          <a:prstGeom prst="snip1Rect">
            <a:avLst>
              <a:gd name="adj" fmla="val 0"/>
            </a:avLst>
          </a:pr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 lang="es-CO" dirty="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2C2D57A8-9B7B-6940-86CC-09DD02A9BF13}"/>
              </a:ext>
            </a:extLst>
          </p:cNvPr>
          <p:cNvSpPr/>
          <p:nvPr/>
        </p:nvSpPr>
        <p:spPr>
          <a:xfrm>
            <a:off x="8661366" y="234087"/>
            <a:ext cx="1223422" cy="1681288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A3CE027-A866-7149-AB6F-06A90AC46083}"/>
              </a:ext>
            </a:extLst>
          </p:cNvPr>
          <p:cNvSpPr/>
          <p:nvPr/>
        </p:nvSpPr>
        <p:spPr>
          <a:xfrm>
            <a:off x="7780420" y="3085046"/>
            <a:ext cx="623995" cy="1680508"/>
          </a:xfrm>
          <a:custGeom>
            <a:avLst/>
            <a:gdLst/>
            <a:ahLst/>
            <a:cxnLst/>
            <a:rect l="l" t="t" r="r" b="b"/>
            <a:pathLst>
              <a:path w="564515" h="1369060">
                <a:moveTo>
                  <a:pt x="564273" y="0"/>
                </a:moveTo>
                <a:lnTo>
                  <a:pt x="0" y="349123"/>
                </a:lnTo>
                <a:lnTo>
                  <a:pt x="0" y="1019987"/>
                </a:lnTo>
                <a:lnTo>
                  <a:pt x="564273" y="1368945"/>
                </a:lnTo>
                <a:lnTo>
                  <a:pt x="564273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723A7E73-5AE6-AC42-BC8C-0640F49B97AE}"/>
              </a:ext>
            </a:extLst>
          </p:cNvPr>
          <p:cNvSpPr/>
          <p:nvPr/>
        </p:nvSpPr>
        <p:spPr>
          <a:xfrm>
            <a:off x="10072830" y="234091"/>
            <a:ext cx="1223422" cy="1681288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0" y="0"/>
                </a:moveTo>
                <a:lnTo>
                  <a:pt x="0" y="1369466"/>
                </a:lnTo>
                <a:lnTo>
                  <a:pt x="1106195" y="684276"/>
                </a:lnTo>
                <a:lnTo>
                  <a:pt x="0" y="0"/>
                </a:lnTo>
                <a:close/>
              </a:path>
            </a:pathLst>
          </a:custGeom>
          <a:solidFill>
            <a:srgbClr val="EF496A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39253C7A-43C5-2440-A333-BBDBD511512C}"/>
              </a:ext>
            </a:extLst>
          </p:cNvPr>
          <p:cNvSpPr/>
          <p:nvPr/>
        </p:nvSpPr>
        <p:spPr>
          <a:xfrm>
            <a:off x="7780420" y="723894"/>
            <a:ext cx="547487" cy="752955"/>
          </a:xfrm>
          <a:custGeom>
            <a:avLst/>
            <a:gdLst/>
            <a:ahLst/>
            <a:cxnLst/>
            <a:rect l="l" t="t" r="r" b="b"/>
            <a:pathLst>
              <a:path w="495300" h="613410">
                <a:moveTo>
                  <a:pt x="0" y="0"/>
                </a:moveTo>
                <a:lnTo>
                  <a:pt x="0" y="612787"/>
                </a:lnTo>
                <a:lnTo>
                  <a:pt x="495249" y="306400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573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id="{7EF4EAC1-1086-3441-9374-297E20EAB6E1}"/>
              </a:ext>
            </a:extLst>
          </p:cNvPr>
          <p:cNvSpPr/>
          <p:nvPr/>
        </p:nvSpPr>
        <p:spPr>
          <a:xfrm>
            <a:off x="10107089" y="1748087"/>
            <a:ext cx="518007" cy="711644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468541" y="0"/>
                </a:moveTo>
                <a:lnTo>
                  <a:pt x="0" y="289648"/>
                </a:lnTo>
                <a:lnTo>
                  <a:pt x="468541" y="579259"/>
                </a:lnTo>
                <a:lnTo>
                  <a:pt x="468541" y="0"/>
                </a:lnTo>
                <a:close/>
              </a:path>
            </a:pathLst>
          </a:custGeom>
          <a:solidFill>
            <a:srgbClr val="EF496A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0C3FDE08-0317-3546-94D8-A686811300B4}"/>
              </a:ext>
            </a:extLst>
          </p:cNvPr>
          <p:cNvSpPr/>
          <p:nvPr/>
        </p:nvSpPr>
        <p:spPr>
          <a:xfrm>
            <a:off x="10881829" y="1242054"/>
            <a:ext cx="518007" cy="711644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541" y="0"/>
                </a:moveTo>
                <a:lnTo>
                  <a:pt x="0" y="289991"/>
                </a:lnTo>
                <a:lnTo>
                  <a:pt x="468541" y="579272"/>
                </a:lnTo>
                <a:lnTo>
                  <a:pt x="468541" y="0"/>
                </a:lnTo>
                <a:close/>
              </a:path>
            </a:pathLst>
          </a:custGeom>
          <a:solidFill>
            <a:srgbClr val="EF496A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2B8A1465-D845-4D4B-AC22-ADFA93EB9091}"/>
              </a:ext>
            </a:extLst>
          </p:cNvPr>
          <p:cNvSpPr/>
          <p:nvPr/>
        </p:nvSpPr>
        <p:spPr>
          <a:xfrm>
            <a:off x="10881829" y="2192583"/>
            <a:ext cx="518007" cy="710864"/>
          </a:xfrm>
          <a:custGeom>
            <a:avLst/>
            <a:gdLst/>
            <a:ahLst/>
            <a:cxnLst/>
            <a:rect l="l" t="t" r="r" b="b"/>
            <a:pathLst>
              <a:path w="468629" h="579120">
                <a:moveTo>
                  <a:pt x="468541" y="0"/>
                </a:moveTo>
                <a:lnTo>
                  <a:pt x="0" y="289648"/>
                </a:lnTo>
                <a:lnTo>
                  <a:pt x="468541" y="578916"/>
                </a:lnTo>
                <a:lnTo>
                  <a:pt x="468541" y="0"/>
                </a:lnTo>
                <a:close/>
              </a:path>
            </a:pathLst>
          </a:custGeom>
          <a:solidFill>
            <a:srgbClr val="EF496A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6">
            <a:extLst>
              <a:ext uri="{FF2B5EF4-FFF2-40B4-BE49-F238E27FC236}">
                <a16:creationId xmlns:a16="http://schemas.microsoft.com/office/drawing/2014/main" id="{E24E60BE-8C0C-0E40-AF4E-8DE0FA8272A3}"/>
              </a:ext>
            </a:extLst>
          </p:cNvPr>
          <p:cNvSpPr/>
          <p:nvPr/>
        </p:nvSpPr>
        <p:spPr>
          <a:xfrm>
            <a:off x="7934867" y="1196599"/>
            <a:ext cx="517305" cy="711644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467741" y="0"/>
                </a:moveTo>
                <a:lnTo>
                  <a:pt x="0" y="289991"/>
                </a:lnTo>
                <a:lnTo>
                  <a:pt x="467741" y="579297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573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7">
            <a:extLst>
              <a:ext uri="{FF2B5EF4-FFF2-40B4-BE49-F238E27FC236}">
                <a16:creationId xmlns:a16="http://schemas.microsoft.com/office/drawing/2014/main" id="{6299FA72-D634-C940-8916-58889B2281F2}"/>
              </a:ext>
            </a:extLst>
          </p:cNvPr>
          <p:cNvSpPr/>
          <p:nvPr/>
        </p:nvSpPr>
        <p:spPr>
          <a:xfrm>
            <a:off x="7934867" y="2131653"/>
            <a:ext cx="517305" cy="710864"/>
          </a:xfrm>
          <a:custGeom>
            <a:avLst/>
            <a:gdLst/>
            <a:ahLst/>
            <a:cxnLst/>
            <a:rect l="l" t="t" r="r" b="b"/>
            <a:pathLst>
              <a:path w="467995" h="579120">
                <a:moveTo>
                  <a:pt x="467741" y="0"/>
                </a:moveTo>
                <a:lnTo>
                  <a:pt x="0" y="289648"/>
                </a:lnTo>
                <a:lnTo>
                  <a:pt x="467741" y="579120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573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19FD0146-2810-4B43-BF26-84D361718013}"/>
              </a:ext>
            </a:extLst>
          </p:cNvPr>
          <p:cNvSpPr/>
          <p:nvPr/>
        </p:nvSpPr>
        <p:spPr>
          <a:xfrm>
            <a:off x="10777683" y="1771002"/>
            <a:ext cx="518007" cy="711644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24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EF496A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3851C971-B8EC-FC46-A7C3-E94E12BAFED1}"/>
              </a:ext>
            </a:extLst>
          </p:cNvPr>
          <p:cNvSpPr/>
          <p:nvPr/>
        </p:nvSpPr>
        <p:spPr>
          <a:xfrm>
            <a:off x="7858972" y="1664042"/>
            <a:ext cx="518007" cy="711644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37"/>
                </a:lnTo>
                <a:lnTo>
                  <a:pt x="468096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573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6B424B26-7D4A-3B4E-BCBE-788FB454B946}"/>
              </a:ext>
            </a:extLst>
          </p:cNvPr>
          <p:cNvSpPr/>
          <p:nvPr/>
        </p:nvSpPr>
        <p:spPr>
          <a:xfrm>
            <a:off x="10058565" y="4069926"/>
            <a:ext cx="518007" cy="712423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EF496A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6">
            <a:extLst>
              <a:ext uri="{FF2B5EF4-FFF2-40B4-BE49-F238E27FC236}">
                <a16:creationId xmlns:a16="http://schemas.microsoft.com/office/drawing/2014/main" id="{7164B972-0E38-DD41-BB75-2F801C55CB71}"/>
              </a:ext>
            </a:extLst>
          </p:cNvPr>
          <p:cNvSpPr/>
          <p:nvPr/>
        </p:nvSpPr>
        <p:spPr>
          <a:xfrm>
            <a:off x="10838414" y="5002935"/>
            <a:ext cx="517305" cy="711644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573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2">
            <a:extLst>
              <a:ext uri="{FF2B5EF4-FFF2-40B4-BE49-F238E27FC236}">
                <a16:creationId xmlns:a16="http://schemas.microsoft.com/office/drawing/2014/main" id="{26EE59F5-4F93-F047-B462-A503BEA720D5}"/>
              </a:ext>
            </a:extLst>
          </p:cNvPr>
          <p:cNvSpPr/>
          <p:nvPr/>
        </p:nvSpPr>
        <p:spPr>
          <a:xfrm>
            <a:off x="11564139" y="6428520"/>
            <a:ext cx="518007" cy="429481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573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88">
            <a:extLst>
              <a:ext uri="{FF2B5EF4-FFF2-40B4-BE49-F238E27FC236}">
                <a16:creationId xmlns:a16="http://schemas.microsoft.com/office/drawing/2014/main" id="{44E0E778-B09D-1844-B806-F870F6050918}"/>
              </a:ext>
            </a:extLst>
          </p:cNvPr>
          <p:cNvSpPr/>
          <p:nvPr/>
        </p:nvSpPr>
        <p:spPr>
          <a:xfrm>
            <a:off x="10838409" y="251315"/>
            <a:ext cx="517305" cy="711644"/>
          </a:xfrm>
          <a:custGeom>
            <a:avLst/>
            <a:gdLst/>
            <a:ahLst/>
            <a:cxnLst/>
            <a:rect l="l" t="t" r="r" b="b"/>
            <a:pathLst>
              <a:path w="467994" h="579755">
                <a:moveTo>
                  <a:pt x="0" y="0"/>
                </a:moveTo>
                <a:lnTo>
                  <a:pt x="0" y="579424"/>
                </a:lnTo>
                <a:lnTo>
                  <a:pt x="467740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A21D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94">
            <a:extLst>
              <a:ext uri="{FF2B5EF4-FFF2-40B4-BE49-F238E27FC236}">
                <a16:creationId xmlns:a16="http://schemas.microsoft.com/office/drawing/2014/main" id="{5185408C-77CA-D24C-91D3-A034D6860538}"/>
              </a:ext>
            </a:extLst>
          </p:cNvPr>
          <p:cNvSpPr/>
          <p:nvPr/>
        </p:nvSpPr>
        <p:spPr>
          <a:xfrm>
            <a:off x="10923476" y="4035163"/>
            <a:ext cx="1223422" cy="1682067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95">
            <a:extLst>
              <a:ext uri="{FF2B5EF4-FFF2-40B4-BE49-F238E27FC236}">
                <a16:creationId xmlns:a16="http://schemas.microsoft.com/office/drawing/2014/main" id="{AB24026D-6A1F-EB4B-A773-613CA4E45598}"/>
              </a:ext>
            </a:extLst>
          </p:cNvPr>
          <p:cNvSpPr/>
          <p:nvPr/>
        </p:nvSpPr>
        <p:spPr>
          <a:xfrm>
            <a:off x="9418125" y="4986138"/>
            <a:ext cx="1243580" cy="1868031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0">
            <a:extLst>
              <a:ext uri="{FF2B5EF4-FFF2-40B4-BE49-F238E27FC236}">
                <a16:creationId xmlns:a16="http://schemas.microsoft.com/office/drawing/2014/main" id="{BCAC2DBC-00E0-0F42-B506-9FB2829AFE74}"/>
              </a:ext>
            </a:extLst>
          </p:cNvPr>
          <p:cNvSpPr/>
          <p:nvPr/>
        </p:nvSpPr>
        <p:spPr>
          <a:xfrm>
            <a:off x="9428676" y="3127948"/>
            <a:ext cx="518007" cy="711644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A21D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1">
            <a:extLst>
              <a:ext uri="{FF2B5EF4-FFF2-40B4-BE49-F238E27FC236}">
                <a16:creationId xmlns:a16="http://schemas.microsoft.com/office/drawing/2014/main" id="{C196F846-1D0C-294B-AF21-5229A38E1641}"/>
              </a:ext>
            </a:extLst>
          </p:cNvPr>
          <p:cNvSpPr/>
          <p:nvPr/>
        </p:nvSpPr>
        <p:spPr>
          <a:xfrm>
            <a:off x="9408356" y="4144084"/>
            <a:ext cx="518007" cy="711644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A21D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02">
            <a:extLst>
              <a:ext uri="{FF2B5EF4-FFF2-40B4-BE49-F238E27FC236}">
                <a16:creationId xmlns:a16="http://schemas.microsoft.com/office/drawing/2014/main" id="{6B9C2DB0-992B-6E42-9603-1655D7C8476A}"/>
              </a:ext>
            </a:extLst>
          </p:cNvPr>
          <p:cNvSpPr/>
          <p:nvPr/>
        </p:nvSpPr>
        <p:spPr>
          <a:xfrm>
            <a:off x="10175555" y="3618722"/>
            <a:ext cx="518007" cy="711644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A21D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03">
            <a:extLst>
              <a:ext uri="{FF2B5EF4-FFF2-40B4-BE49-F238E27FC236}">
                <a16:creationId xmlns:a16="http://schemas.microsoft.com/office/drawing/2014/main" id="{58A1EE2B-34E3-7C44-96B2-B504CA3E9138}"/>
              </a:ext>
            </a:extLst>
          </p:cNvPr>
          <p:cNvSpPr/>
          <p:nvPr/>
        </p:nvSpPr>
        <p:spPr>
          <a:xfrm>
            <a:off x="11649980" y="6413684"/>
            <a:ext cx="517305" cy="44429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04">
            <a:extLst>
              <a:ext uri="{FF2B5EF4-FFF2-40B4-BE49-F238E27FC236}">
                <a16:creationId xmlns:a16="http://schemas.microsoft.com/office/drawing/2014/main" id="{F52D1B57-6C27-B247-A265-4C2B34D2D8FC}"/>
              </a:ext>
            </a:extLst>
          </p:cNvPr>
          <p:cNvSpPr/>
          <p:nvPr/>
        </p:nvSpPr>
        <p:spPr>
          <a:xfrm>
            <a:off x="10875326" y="5907237"/>
            <a:ext cx="517305" cy="711644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573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07">
            <a:extLst>
              <a:ext uri="{FF2B5EF4-FFF2-40B4-BE49-F238E27FC236}">
                <a16:creationId xmlns:a16="http://schemas.microsoft.com/office/drawing/2014/main" id="{31244E08-7C82-D548-A8C2-F34F746A7CDB}"/>
              </a:ext>
            </a:extLst>
          </p:cNvPr>
          <p:cNvSpPr/>
          <p:nvPr/>
        </p:nvSpPr>
        <p:spPr>
          <a:xfrm>
            <a:off x="8642769" y="4522430"/>
            <a:ext cx="518007" cy="711644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573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08">
            <a:extLst>
              <a:ext uri="{FF2B5EF4-FFF2-40B4-BE49-F238E27FC236}">
                <a16:creationId xmlns:a16="http://schemas.microsoft.com/office/drawing/2014/main" id="{55A22CC0-F24B-8948-82F5-EF3006389C32}"/>
              </a:ext>
            </a:extLst>
          </p:cNvPr>
          <p:cNvSpPr/>
          <p:nvPr/>
        </p:nvSpPr>
        <p:spPr>
          <a:xfrm>
            <a:off x="7942250" y="5002935"/>
            <a:ext cx="517305" cy="711644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272"/>
                </a:lnTo>
                <a:lnTo>
                  <a:pt x="467741" y="290512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573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09">
            <a:extLst>
              <a:ext uri="{FF2B5EF4-FFF2-40B4-BE49-F238E27FC236}">
                <a16:creationId xmlns:a16="http://schemas.microsoft.com/office/drawing/2014/main" id="{C3E839A6-EADF-C54F-AFDB-A111EB7D3B0C}"/>
              </a:ext>
            </a:extLst>
          </p:cNvPr>
          <p:cNvSpPr/>
          <p:nvPr/>
        </p:nvSpPr>
        <p:spPr>
          <a:xfrm>
            <a:off x="9518841" y="3595142"/>
            <a:ext cx="517305" cy="712423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A21D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11">
            <a:extLst>
              <a:ext uri="{FF2B5EF4-FFF2-40B4-BE49-F238E27FC236}">
                <a16:creationId xmlns:a16="http://schemas.microsoft.com/office/drawing/2014/main" id="{B161BA92-109D-0347-9E90-8BE39B4210A5}"/>
              </a:ext>
            </a:extLst>
          </p:cNvPr>
          <p:cNvSpPr/>
          <p:nvPr/>
        </p:nvSpPr>
        <p:spPr>
          <a:xfrm>
            <a:off x="7976898" y="4540542"/>
            <a:ext cx="517305" cy="711644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467753" y="0"/>
                </a:moveTo>
                <a:lnTo>
                  <a:pt x="0" y="289267"/>
                </a:lnTo>
                <a:lnTo>
                  <a:pt x="467753" y="579437"/>
                </a:lnTo>
                <a:lnTo>
                  <a:pt x="467753" y="0"/>
                </a:lnTo>
                <a:close/>
              </a:path>
            </a:pathLst>
          </a:custGeom>
          <a:solidFill>
            <a:srgbClr val="5D903B">
              <a:alpha val="573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95">
            <a:extLst>
              <a:ext uri="{FF2B5EF4-FFF2-40B4-BE49-F238E27FC236}">
                <a16:creationId xmlns:a16="http://schemas.microsoft.com/office/drawing/2014/main" id="{DEB30200-5749-7A49-AE81-6901601B1368}"/>
              </a:ext>
            </a:extLst>
          </p:cNvPr>
          <p:cNvSpPr/>
          <p:nvPr/>
        </p:nvSpPr>
        <p:spPr>
          <a:xfrm rot="14163847">
            <a:off x="8480346" y="1535000"/>
            <a:ext cx="1223422" cy="1680508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573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id="{D3A20025-169C-5343-BED5-B8DCC6C70E50}"/>
              </a:ext>
            </a:extLst>
          </p:cNvPr>
          <p:cNvSpPr/>
          <p:nvPr/>
        </p:nvSpPr>
        <p:spPr>
          <a:xfrm rot="16200000">
            <a:off x="7801018" y="567983"/>
            <a:ext cx="4969384" cy="3833417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5" name="Subtítulo 2">
            <a:extLst>
              <a:ext uri="{FF2B5EF4-FFF2-40B4-BE49-F238E27FC236}">
                <a16:creationId xmlns:a16="http://schemas.microsoft.com/office/drawing/2014/main" id="{30A36DEA-35F3-0142-999B-475829216BCA}"/>
              </a:ext>
            </a:extLst>
          </p:cNvPr>
          <p:cNvSpPr txBox="1">
            <a:spLocks/>
          </p:cNvSpPr>
          <p:nvPr/>
        </p:nvSpPr>
        <p:spPr bwMode="auto">
          <a:xfrm>
            <a:off x="8833683" y="4469073"/>
            <a:ext cx="3130606" cy="2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s-ES_tradnl" altLang="es-CO" sz="900" b="1" dirty="0">
                <a:solidFill>
                  <a:srgbClr val="615C5E"/>
                </a:solidFill>
                <a:latin typeface="Verdana" panose="020B0604030504040204" pitchFamily="34" charset="0"/>
              </a:rPr>
              <a:t>Fecha: julio de 2021</a:t>
            </a:r>
            <a:endParaRPr lang="es-CO" altLang="es-CO" sz="900" dirty="0">
              <a:solidFill>
                <a:srgbClr val="615C5E"/>
              </a:solidFill>
              <a:latin typeface="Verdana" panose="020B060403050404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D51A0FA6-7076-B446-B5CA-A2CA2E86CF13}"/>
              </a:ext>
            </a:extLst>
          </p:cNvPr>
          <p:cNvSpPr/>
          <p:nvPr/>
        </p:nvSpPr>
        <p:spPr>
          <a:xfrm>
            <a:off x="8979471" y="3117732"/>
            <a:ext cx="2996230" cy="128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dirty="0">
                <a:solidFill>
                  <a:srgbClr val="548235"/>
                </a:solidFill>
                <a:latin typeface="Work Sans" pitchFamily="2" charset="77"/>
                <a:cs typeface="Calibri" panose="020F0502020204030204" pitchFamily="34" charset="0"/>
              </a:rPr>
              <a:t>Ciclo de Vida</a:t>
            </a:r>
            <a:r>
              <a:rPr lang="es-ES" sz="2400" b="1" dirty="0">
                <a:solidFill>
                  <a:srgbClr val="548235"/>
                </a:solidFill>
                <a:latin typeface="Work Sans" pitchFamily="2" charset="77"/>
                <a:cs typeface="Calibri" panose="020F0502020204030204" pitchFamily="34" charset="0"/>
              </a:rPr>
              <a:t> de los </a:t>
            </a:r>
            <a:r>
              <a:rPr lang="es-ES" sz="2730" b="1" dirty="0">
                <a:solidFill>
                  <a:srgbClr val="548235"/>
                </a:solidFill>
                <a:latin typeface="Work Sans" pitchFamily="2" charset="77"/>
                <a:cs typeface="Calibri" panose="020F0502020204030204" pitchFamily="34" charset="0"/>
              </a:rPr>
              <a:t>Proyectos</a:t>
            </a:r>
            <a:r>
              <a:rPr lang="es-ES" sz="2400" b="1" dirty="0">
                <a:solidFill>
                  <a:srgbClr val="548235"/>
                </a:solidFill>
                <a:latin typeface="Work Sans" pitchFamily="2" charset="77"/>
                <a:cs typeface="Calibri" panose="020F0502020204030204" pitchFamily="34" charset="0"/>
              </a:rPr>
              <a:t> de </a:t>
            </a:r>
            <a:r>
              <a:rPr lang="es-ES" sz="2100" b="1" dirty="0">
                <a:solidFill>
                  <a:srgbClr val="548235"/>
                </a:solidFill>
                <a:latin typeface="Work Sans" pitchFamily="2" charset="77"/>
                <a:cs typeface="Calibri" panose="020F0502020204030204" pitchFamily="34" charset="0"/>
              </a:rPr>
              <a:t>Cooperación </a:t>
            </a:r>
            <a:r>
              <a:rPr lang="es-ES" sz="2000" b="1" dirty="0">
                <a:solidFill>
                  <a:srgbClr val="548235"/>
                </a:solidFill>
                <a:latin typeface="Work Sans" pitchFamily="2" charset="77"/>
                <a:cs typeface="Calibri" panose="020F0502020204030204" pitchFamily="34" charset="0"/>
              </a:rPr>
              <a:t>Sur-Sur</a:t>
            </a:r>
            <a:endParaRPr lang="es-CO" sz="2100" b="1" dirty="0">
              <a:solidFill>
                <a:srgbClr val="548235"/>
              </a:solidFill>
              <a:latin typeface="Work Sans" pitchFamily="2" charset="77"/>
              <a:cs typeface="Calibri" panose="020F0502020204030204" pitchFamily="34" charset="0"/>
            </a:endParaRPr>
          </a:p>
        </p:txBody>
      </p:sp>
      <p:sp>
        <p:nvSpPr>
          <p:cNvPr id="62" name="object 94">
            <a:extLst>
              <a:ext uri="{FF2B5EF4-FFF2-40B4-BE49-F238E27FC236}">
                <a16:creationId xmlns:a16="http://schemas.microsoft.com/office/drawing/2014/main" id="{39B2E6CF-8A6C-C944-B550-BE5349DB5F95}"/>
              </a:ext>
            </a:extLst>
          </p:cNvPr>
          <p:cNvSpPr/>
          <p:nvPr/>
        </p:nvSpPr>
        <p:spPr>
          <a:xfrm>
            <a:off x="7777714" y="5807038"/>
            <a:ext cx="1223422" cy="1049665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Imagen 5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7E9BA13-8CC5-BD4B-9DF4-C35F9094A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0" b="33573"/>
          <a:stretch/>
        </p:blipFill>
        <p:spPr>
          <a:xfrm>
            <a:off x="8154948" y="5360999"/>
            <a:ext cx="3729327" cy="1213033"/>
          </a:xfrm>
          <a:prstGeom prst="rect">
            <a:avLst/>
          </a:prstGeom>
        </p:spPr>
      </p:pic>
      <p:pic>
        <p:nvPicPr>
          <p:cNvPr id="4" name="Imagen 3" descr="Imagen que contiene persona, exterior, sostener, murciélago&#10;&#10;Descripción generada automáticamente">
            <a:extLst>
              <a:ext uri="{FF2B5EF4-FFF2-40B4-BE49-F238E27FC236}">
                <a16:creationId xmlns:a16="http://schemas.microsoft.com/office/drawing/2014/main" id="{91627A06-81D4-6F4D-8DE2-820CD49954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r="12748"/>
          <a:stretch/>
        </p:blipFill>
        <p:spPr>
          <a:xfrm>
            <a:off x="-16604" y="5005"/>
            <a:ext cx="7816113" cy="6858000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CD961CE9-E49E-7042-AC69-285F0CFEAD3F}"/>
              </a:ext>
            </a:extLst>
          </p:cNvPr>
          <p:cNvSpPr/>
          <p:nvPr/>
        </p:nvSpPr>
        <p:spPr>
          <a:xfrm>
            <a:off x="-28870" y="0"/>
            <a:ext cx="7828379" cy="6866836"/>
          </a:xfrm>
          <a:prstGeom prst="rect">
            <a:avLst/>
          </a:prstGeom>
          <a:solidFill>
            <a:schemeClr val="bg1">
              <a:lumMod val="85000"/>
              <a:alpha val="3078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aseline="30000" dirty="0"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14D2274C-2061-BA4A-A7EF-5D6732C860D1}"/>
              </a:ext>
            </a:extLst>
          </p:cNvPr>
          <p:cNvSpPr/>
          <p:nvPr/>
        </p:nvSpPr>
        <p:spPr>
          <a:xfrm>
            <a:off x="-16042" y="2715260"/>
            <a:ext cx="7824086" cy="4142740"/>
          </a:xfrm>
          <a:custGeom>
            <a:avLst/>
            <a:gdLst/>
            <a:ahLst/>
            <a:cxnLst/>
            <a:rect l="l" t="t" r="r" b="b"/>
            <a:pathLst>
              <a:path w="6240145" h="4142740">
                <a:moveTo>
                  <a:pt x="3176436" y="0"/>
                </a:moveTo>
                <a:lnTo>
                  <a:pt x="0" y="4142381"/>
                </a:lnTo>
                <a:lnTo>
                  <a:pt x="6239813" y="4142381"/>
                </a:lnTo>
                <a:lnTo>
                  <a:pt x="6239813" y="3994912"/>
                </a:lnTo>
                <a:lnTo>
                  <a:pt x="3176436" y="0"/>
                </a:lnTo>
                <a:close/>
              </a:path>
            </a:pathLst>
          </a:custGeom>
          <a:solidFill>
            <a:srgbClr val="4D7831">
              <a:alpha val="2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Imagen 6">
            <a:extLst>
              <a:ext uri="{FF2B5EF4-FFF2-40B4-BE49-F238E27FC236}">
                <a16:creationId xmlns:a16="http://schemas.microsoft.com/office/drawing/2014/main" id="{2C5A4F38-0692-FE4E-ABB4-C2E76FBFB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93" y="234086"/>
            <a:ext cx="4584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0C424703-378D-E649-A3D2-73196F2D333E}"/>
              </a:ext>
            </a:extLst>
          </p:cNvPr>
          <p:cNvCxnSpPr>
            <a:cxnSpLocks/>
          </p:cNvCxnSpPr>
          <p:nvPr/>
        </p:nvCxnSpPr>
        <p:spPr>
          <a:xfrm flipH="1" flipV="1">
            <a:off x="4499091" y="4913611"/>
            <a:ext cx="161575" cy="306599"/>
          </a:xfrm>
          <a:prstGeom prst="line">
            <a:avLst/>
          </a:prstGeom>
          <a:ln w="19050">
            <a:solidFill>
              <a:srgbClr val="395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AC61388A-C739-444A-A61B-20CDA0197ED2}"/>
              </a:ext>
            </a:extLst>
          </p:cNvPr>
          <p:cNvCxnSpPr>
            <a:cxnSpLocks/>
          </p:cNvCxnSpPr>
          <p:nvPr/>
        </p:nvCxnSpPr>
        <p:spPr>
          <a:xfrm>
            <a:off x="4654388" y="5215975"/>
            <a:ext cx="3740823" cy="0"/>
          </a:xfrm>
          <a:prstGeom prst="line">
            <a:avLst/>
          </a:prstGeom>
          <a:ln w="19050">
            <a:solidFill>
              <a:srgbClr val="395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s 4">
            <a:extLst>
              <a:ext uri="{FF2B5EF4-FFF2-40B4-BE49-F238E27FC236}">
                <a16:creationId xmlns:a16="http://schemas.microsoft.com/office/drawing/2014/main" id="{67DA30FE-CE38-CC40-A1BC-2BDA94B2A6F4}"/>
              </a:ext>
            </a:extLst>
          </p:cNvPr>
          <p:cNvSpPr/>
          <p:nvPr/>
        </p:nvSpPr>
        <p:spPr>
          <a:xfrm flipH="1">
            <a:off x="1985235" y="5584732"/>
            <a:ext cx="45719" cy="789282"/>
          </a:xfrm>
          <a:prstGeom prst="rect">
            <a:avLst/>
          </a:prstGeom>
          <a:solidFill>
            <a:srgbClr val="395824"/>
          </a:solidFill>
          <a:ln>
            <a:noFill/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FDBE676-A7EF-4541-BF67-3EF64856BB4F}"/>
              </a:ext>
            </a:extLst>
          </p:cNvPr>
          <p:cNvSpPr/>
          <p:nvPr/>
        </p:nvSpPr>
        <p:spPr>
          <a:xfrm>
            <a:off x="2136830" y="3147030"/>
            <a:ext cx="4618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El Ministerio de  Relaciones Exteriores coordina la celebración de reuniones trimestrales para realizar el seguimiento a la ejecución de los proyectos que conforman los Programas Bilaterales de cooperación acordados en las Comisiones Mixtas.</a:t>
            </a:r>
            <a:endParaRPr lang="es-CO" sz="1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38A5164-B48A-AB4D-9B9D-9AD77280521E}"/>
              </a:ext>
            </a:extLst>
          </p:cNvPr>
          <p:cNvSpPr/>
          <p:nvPr/>
        </p:nvSpPr>
        <p:spPr>
          <a:xfrm>
            <a:off x="2143631" y="5504868"/>
            <a:ext cx="4864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Estos encuentros cuentan con la participación de las Cancillerías de los dos países, APC-Colombia y su entidad homóloga y las embajadas correspondientes. </a:t>
            </a:r>
            <a:r>
              <a:rPr lang="es-CO" sz="1400" dirty="0">
                <a:solidFill>
                  <a:srgbClr val="395824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Para esta etapa se utilizará el formato de monitoreo.</a:t>
            </a:r>
            <a:endParaRPr lang="es-CO" sz="1400" dirty="0">
              <a:solidFill>
                <a:srgbClr val="395824"/>
              </a:solidFill>
            </a:endParaRPr>
          </a:p>
        </p:txBody>
      </p:sp>
      <p:sp>
        <p:nvSpPr>
          <p:cNvPr id="134" name="object 50">
            <a:extLst>
              <a:ext uri="{FF2B5EF4-FFF2-40B4-BE49-F238E27FC236}">
                <a16:creationId xmlns:a16="http://schemas.microsoft.com/office/drawing/2014/main" id="{24492C7B-CDA6-7C40-B684-469FF9B8D429}"/>
              </a:ext>
            </a:extLst>
          </p:cNvPr>
          <p:cNvSpPr/>
          <p:nvPr/>
        </p:nvSpPr>
        <p:spPr>
          <a:xfrm rot="5400000">
            <a:off x="4488961" y="2798460"/>
            <a:ext cx="45719" cy="4262723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rgbClr val="39582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7">
            <a:extLst>
              <a:ext uri="{FF2B5EF4-FFF2-40B4-BE49-F238E27FC236}">
                <a16:creationId xmlns:a16="http://schemas.microsoft.com/office/drawing/2014/main" id="{14BB267C-370C-AF4F-82AA-D7D31B36C38D}"/>
              </a:ext>
            </a:extLst>
          </p:cNvPr>
          <p:cNvSpPr/>
          <p:nvPr/>
        </p:nvSpPr>
        <p:spPr>
          <a:xfrm>
            <a:off x="8712622" y="0"/>
            <a:ext cx="3483289" cy="687106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46" name="Redondear rectángulo de esquina diagonal 145">
            <a:extLst>
              <a:ext uri="{FF2B5EF4-FFF2-40B4-BE49-F238E27FC236}">
                <a16:creationId xmlns:a16="http://schemas.microsoft.com/office/drawing/2014/main" id="{78F5F1E7-6BE8-D849-8A54-395307A9FED7}"/>
              </a:ext>
            </a:extLst>
          </p:cNvPr>
          <p:cNvSpPr/>
          <p:nvPr/>
        </p:nvSpPr>
        <p:spPr>
          <a:xfrm rot="5400000">
            <a:off x="10150032" y="-1372451"/>
            <a:ext cx="523433" cy="3387889"/>
          </a:xfrm>
          <a:prstGeom prst="round2DiagRect">
            <a:avLst/>
          </a:prstGeom>
          <a:solidFill>
            <a:srgbClr val="4F08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" name="object 26">
            <a:extLst>
              <a:ext uri="{FF2B5EF4-FFF2-40B4-BE49-F238E27FC236}">
                <a16:creationId xmlns:a16="http://schemas.microsoft.com/office/drawing/2014/main" id="{5B210B5B-77BB-354F-ACA5-624EC5DDB5B8}"/>
              </a:ext>
            </a:extLst>
          </p:cNvPr>
          <p:cNvSpPr/>
          <p:nvPr/>
        </p:nvSpPr>
        <p:spPr>
          <a:xfrm>
            <a:off x="8396104" y="170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4F08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4D728BEA-3CF7-BB4F-AF6D-B40A2A95C7EB}"/>
              </a:ext>
            </a:extLst>
          </p:cNvPr>
          <p:cNvSpPr/>
          <p:nvPr/>
        </p:nvSpPr>
        <p:spPr>
          <a:xfrm>
            <a:off x="8467679" y="-73479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3305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endParaRPr lang="es-CO" sz="4400" b="1" dirty="0">
              <a:solidFill>
                <a:srgbClr val="330500"/>
              </a:solidFill>
              <a:latin typeface="Work Sans" pitchFamily="2" charset="77"/>
            </a:endParaRPr>
          </a:p>
        </p:txBody>
      </p:sp>
      <p:sp>
        <p:nvSpPr>
          <p:cNvPr id="155" name="Redondear rectángulo de esquina diagonal 154">
            <a:extLst>
              <a:ext uri="{FF2B5EF4-FFF2-40B4-BE49-F238E27FC236}">
                <a16:creationId xmlns:a16="http://schemas.microsoft.com/office/drawing/2014/main" id="{57B30CDC-E953-7D49-8789-3B34A69AD084}"/>
              </a:ext>
            </a:extLst>
          </p:cNvPr>
          <p:cNvSpPr/>
          <p:nvPr/>
        </p:nvSpPr>
        <p:spPr>
          <a:xfrm rot="5400000">
            <a:off x="9986137" y="-552712"/>
            <a:ext cx="851225" cy="3387889"/>
          </a:xfrm>
          <a:prstGeom prst="round2DiagRect">
            <a:avLst/>
          </a:pr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6" name="object 26">
            <a:extLst>
              <a:ext uri="{FF2B5EF4-FFF2-40B4-BE49-F238E27FC236}">
                <a16:creationId xmlns:a16="http://schemas.microsoft.com/office/drawing/2014/main" id="{8751D8BE-28E5-F94E-84E6-CC6D4ECA55DA}"/>
              </a:ext>
            </a:extLst>
          </p:cNvPr>
          <p:cNvSpPr/>
          <p:nvPr/>
        </p:nvSpPr>
        <p:spPr>
          <a:xfrm>
            <a:off x="8396104" y="826015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1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FCE46414-C797-AF47-A226-83A65357FA91}"/>
              </a:ext>
            </a:extLst>
          </p:cNvPr>
          <p:cNvSpPr/>
          <p:nvPr/>
        </p:nvSpPr>
        <p:spPr>
          <a:xfrm>
            <a:off x="8430719" y="728886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60C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4400" b="1" dirty="0">
              <a:solidFill>
                <a:srgbClr val="760C00"/>
              </a:solidFill>
              <a:latin typeface="Work Sans" pitchFamily="2" charset="77"/>
            </a:endParaRPr>
          </a:p>
        </p:txBody>
      </p:sp>
      <p:sp>
        <p:nvSpPr>
          <p:cNvPr id="158" name="Redondear rectángulo de esquina diagonal 157">
            <a:extLst>
              <a:ext uri="{FF2B5EF4-FFF2-40B4-BE49-F238E27FC236}">
                <a16:creationId xmlns:a16="http://schemas.microsoft.com/office/drawing/2014/main" id="{624E7B60-7E43-564D-B629-673CF674F94F}"/>
              </a:ext>
            </a:extLst>
          </p:cNvPr>
          <p:cNvSpPr/>
          <p:nvPr/>
        </p:nvSpPr>
        <p:spPr>
          <a:xfrm rot="5400000">
            <a:off x="10150032" y="253555"/>
            <a:ext cx="523434" cy="3387887"/>
          </a:xfrm>
          <a:prstGeom prst="round2Diag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59" name="object 26">
            <a:extLst>
              <a:ext uri="{FF2B5EF4-FFF2-40B4-BE49-F238E27FC236}">
                <a16:creationId xmlns:a16="http://schemas.microsoft.com/office/drawing/2014/main" id="{000D21D9-12DB-864E-B738-92AB2374AF1F}"/>
              </a:ext>
            </a:extLst>
          </p:cNvPr>
          <p:cNvSpPr/>
          <p:nvPr/>
        </p:nvSpPr>
        <p:spPr>
          <a:xfrm>
            <a:off x="8396104" y="1643279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65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944DF60B-92A8-8140-905C-83AF507D0FD2}"/>
              </a:ext>
            </a:extLst>
          </p:cNvPr>
          <p:cNvSpPr/>
          <p:nvPr/>
        </p:nvSpPr>
        <p:spPr>
          <a:xfrm>
            <a:off x="8433682" y="1543705"/>
            <a:ext cx="51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51141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4400" b="1" dirty="0">
              <a:solidFill>
                <a:srgbClr val="751141"/>
              </a:solidFill>
              <a:latin typeface="Work Sans" pitchFamily="2" charset="77"/>
            </a:endParaRPr>
          </a:p>
        </p:txBody>
      </p:sp>
      <p:sp>
        <p:nvSpPr>
          <p:cNvPr id="161" name="Redondear rectángulo de esquina diagonal 160">
            <a:extLst>
              <a:ext uri="{FF2B5EF4-FFF2-40B4-BE49-F238E27FC236}">
                <a16:creationId xmlns:a16="http://schemas.microsoft.com/office/drawing/2014/main" id="{9C70B2C3-3B04-D74F-AF01-7D5B15B59991}"/>
              </a:ext>
            </a:extLst>
          </p:cNvPr>
          <p:cNvSpPr/>
          <p:nvPr/>
        </p:nvSpPr>
        <p:spPr>
          <a:xfrm rot="5400000">
            <a:off x="10122040" y="937633"/>
            <a:ext cx="523434" cy="3387887"/>
          </a:xfrm>
          <a:prstGeom prst="round2Diag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2" name="object 26">
            <a:extLst>
              <a:ext uri="{FF2B5EF4-FFF2-40B4-BE49-F238E27FC236}">
                <a16:creationId xmlns:a16="http://schemas.microsoft.com/office/drawing/2014/main" id="{C65143B0-D5AA-2841-BD63-803A6FD0A44C}"/>
              </a:ext>
            </a:extLst>
          </p:cNvPr>
          <p:cNvSpPr/>
          <p:nvPr/>
        </p:nvSpPr>
        <p:spPr>
          <a:xfrm>
            <a:off x="8368112" y="2327357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FF2F9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3" name="Rectángulo 162">
            <a:extLst>
              <a:ext uri="{FF2B5EF4-FFF2-40B4-BE49-F238E27FC236}">
                <a16:creationId xmlns:a16="http://schemas.microsoft.com/office/drawing/2014/main" id="{0B39CDB5-601F-3949-8413-87C5CF7E4167}"/>
              </a:ext>
            </a:extLst>
          </p:cNvPr>
          <p:cNvSpPr/>
          <p:nvPr/>
        </p:nvSpPr>
        <p:spPr>
          <a:xfrm>
            <a:off x="8389799" y="223736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BC226C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4400" b="1" dirty="0">
              <a:solidFill>
                <a:srgbClr val="BC226C"/>
              </a:solidFill>
              <a:latin typeface="Work Sans" pitchFamily="2" charset="77"/>
            </a:endParaRPr>
          </a:p>
        </p:txBody>
      </p:sp>
      <p:sp>
        <p:nvSpPr>
          <p:cNvPr id="164" name="Redondear rectángulo de esquina diagonal 163">
            <a:extLst>
              <a:ext uri="{FF2B5EF4-FFF2-40B4-BE49-F238E27FC236}">
                <a16:creationId xmlns:a16="http://schemas.microsoft.com/office/drawing/2014/main" id="{0DE9B572-CED2-6444-8915-4F134822B31A}"/>
              </a:ext>
            </a:extLst>
          </p:cNvPr>
          <p:cNvSpPr/>
          <p:nvPr/>
        </p:nvSpPr>
        <p:spPr>
          <a:xfrm rot="5400000">
            <a:off x="10127595" y="1584643"/>
            <a:ext cx="523434" cy="3387887"/>
          </a:xfrm>
          <a:prstGeom prst="round2Diag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5" name="object 26">
            <a:extLst>
              <a:ext uri="{FF2B5EF4-FFF2-40B4-BE49-F238E27FC236}">
                <a16:creationId xmlns:a16="http://schemas.microsoft.com/office/drawing/2014/main" id="{95B28CF4-AFD0-FB42-9C2E-8DB5E0D7985A}"/>
              </a:ext>
            </a:extLst>
          </p:cNvPr>
          <p:cNvSpPr/>
          <p:nvPr/>
        </p:nvSpPr>
        <p:spPr>
          <a:xfrm>
            <a:off x="8373668" y="2974368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34566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6" name="Rectángulo 165">
            <a:extLst>
              <a:ext uri="{FF2B5EF4-FFF2-40B4-BE49-F238E27FC236}">
                <a16:creationId xmlns:a16="http://schemas.microsoft.com/office/drawing/2014/main" id="{9DA2E9E5-E2B8-8348-BC8D-291EB3EB825B}"/>
              </a:ext>
            </a:extLst>
          </p:cNvPr>
          <p:cNvSpPr/>
          <p:nvPr/>
        </p:nvSpPr>
        <p:spPr>
          <a:xfrm>
            <a:off x="8417654" y="287691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9324B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4400" b="1" dirty="0">
              <a:solidFill>
                <a:srgbClr val="19324B"/>
              </a:solidFill>
              <a:latin typeface="Work Sans" pitchFamily="2" charset="77"/>
            </a:endParaRPr>
          </a:p>
        </p:txBody>
      </p:sp>
      <p:sp>
        <p:nvSpPr>
          <p:cNvPr id="167" name="Redondear rectángulo de esquina diagonal 166">
            <a:extLst>
              <a:ext uri="{FF2B5EF4-FFF2-40B4-BE49-F238E27FC236}">
                <a16:creationId xmlns:a16="http://schemas.microsoft.com/office/drawing/2014/main" id="{EB20B4FE-349C-8148-BAD0-F71EE5D1AD2E}"/>
              </a:ext>
            </a:extLst>
          </p:cNvPr>
          <p:cNvSpPr/>
          <p:nvPr/>
        </p:nvSpPr>
        <p:spPr>
          <a:xfrm rot="5400000">
            <a:off x="10131357" y="2220505"/>
            <a:ext cx="523434" cy="3387887"/>
          </a:xfrm>
          <a:prstGeom prst="round2Diag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8" name="object 26">
            <a:extLst>
              <a:ext uri="{FF2B5EF4-FFF2-40B4-BE49-F238E27FC236}">
                <a16:creationId xmlns:a16="http://schemas.microsoft.com/office/drawing/2014/main" id="{4D05F2B8-DD22-0C42-8C59-45F289D86A91}"/>
              </a:ext>
            </a:extLst>
          </p:cNvPr>
          <p:cNvSpPr/>
          <p:nvPr/>
        </p:nvSpPr>
        <p:spPr>
          <a:xfrm>
            <a:off x="8377429" y="361023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D64D2A72-16DF-C44C-8E55-DEF7387804CD}"/>
              </a:ext>
            </a:extLst>
          </p:cNvPr>
          <p:cNvSpPr/>
          <p:nvPr/>
        </p:nvSpPr>
        <p:spPr>
          <a:xfrm>
            <a:off x="8394408" y="35241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44377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4400" b="1" dirty="0">
              <a:solidFill>
                <a:srgbClr val="244377"/>
              </a:solidFill>
              <a:latin typeface="Work Sans" pitchFamily="2" charset="77"/>
            </a:endParaRPr>
          </a:p>
        </p:txBody>
      </p:sp>
      <p:sp>
        <p:nvSpPr>
          <p:cNvPr id="170" name="Redondear rectángulo de esquina diagonal 169">
            <a:extLst>
              <a:ext uri="{FF2B5EF4-FFF2-40B4-BE49-F238E27FC236}">
                <a16:creationId xmlns:a16="http://schemas.microsoft.com/office/drawing/2014/main" id="{16F7F2B9-7A8D-604A-AD3F-D9421F0A2951}"/>
              </a:ext>
            </a:extLst>
          </p:cNvPr>
          <p:cNvSpPr/>
          <p:nvPr/>
        </p:nvSpPr>
        <p:spPr>
          <a:xfrm rot="5400000">
            <a:off x="10127595" y="2866096"/>
            <a:ext cx="523434" cy="3387887"/>
          </a:xfrm>
          <a:prstGeom prst="round2DiagRect">
            <a:avLst/>
          </a:prstGeom>
          <a:solidFill>
            <a:srgbClr val="22493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1" name="object 26">
            <a:extLst>
              <a:ext uri="{FF2B5EF4-FFF2-40B4-BE49-F238E27FC236}">
                <a16:creationId xmlns:a16="http://schemas.microsoft.com/office/drawing/2014/main" id="{E95C47BA-A9F8-AD42-A3DA-224879D017ED}"/>
              </a:ext>
            </a:extLst>
          </p:cNvPr>
          <p:cNvSpPr/>
          <p:nvPr/>
        </p:nvSpPr>
        <p:spPr>
          <a:xfrm>
            <a:off x="8373668" y="42558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2493C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2" name="Rectángulo 171">
            <a:extLst>
              <a:ext uri="{FF2B5EF4-FFF2-40B4-BE49-F238E27FC236}">
                <a16:creationId xmlns:a16="http://schemas.microsoft.com/office/drawing/2014/main" id="{562AF85A-B586-C742-BA3F-2CB6B1C2FE81}"/>
              </a:ext>
            </a:extLst>
          </p:cNvPr>
          <p:cNvSpPr/>
          <p:nvPr/>
        </p:nvSpPr>
        <p:spPr>
          <a:xfrm>
            <a:off x="8401817" y="4177976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8362C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4400" b="1" dirty="0">
              <a:solidFill>
                <a:srgbClr val="18362C"/>
              </a:solidFill>
              <a:latin typeface="Work Sans" pitchFamily="2" charset="77"/>
            </a:endParaRPr>
          </a:p>
        </p:txBody>
      </p:sp>
      <p:sp>
        <p:nvSpPr>
          <p:cNvPr id="173" name="Redondear rectángulo de esquina diagonal 172">
            <a:extLst>
              <a:ext uri="{FF2B5EF4-FFF2-40B4-BE49-F238E27FC236}">
                <a16:creationId xmlns:a16="http://schemas.microsoft.com/office/drawing/2014/main" id="{7DD58EE5-EF5B-C048-9145-1CE4B51EBC2B}"/>
              </a:ext>
            </a:extLst>
          </p:cNvPr>
          <p:cNvSpPr/>
          <p:nvPr/>
        </p:nvSpPr>
        <p:spPr>
          <a:xfrm rot="5400000">
            <a:off x="10129416" y="3521602"/>
            <a:ext cx="523434" cy="3387887"/>
          </a:xfrm>
          <a:prstGeom prst="round2Diag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4" name="object 26">
            <a:extLst>
              <a:ext uri="{FF2B5EF4-FFF2-40B4-BE49-F238E27FC236}">
                <a16:creationId xmlns:a16="http://schemas.microsoft.com/office/drawing/2014/main" id="{D22DF3ED-DF35-194B-A394-9B4A7199156C}"/>
              </a:ext>
            </a:extLst>
          </p:cNvPr>
          <p:cNvSpPr/>
          <p:nvPr/>
        </p:nvSpPr>
        <p:spPr>
          <a:xfrm>
            <a:off x="8375489" y="4911326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395824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5" name="Rectángulo 174">
            <a:extLst>
              <a:ext uri="{FF2B5EF4-FFF2-40B4-BE49-F238E27FC236}">
                <a16:creationId xmlns:a16="http://schemas.microsoft.com/office/drawing/2014/main" id="{6BA62D44-8539-914B-B2BC-8EBCB845B894}"/>
              </a:ext>
            </a:extLst>
          </p:cNvPr>
          <p:cNvSpPr/>
          <p:nvPr/>
        </p:nvSpPr>
        <p:spPr>
          <a:xfrm>
            <a:off x="8398579" y="4823449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44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176" name="Redondear rectángulo de esquina diagonal 175">
            <a:extLst>
              <a:ext uri="{FF2B5EF4-FFF2-40B4-BE49-F238E27FC236}">
                <a16:creationId xmlns:a16="http://schemas.microsoft.com/office/drawing/2014/main" id="{FEEE383E-18F4-B543-97D6-B0A4B7513F7A}"/>
              </a:ext>
            </a:extLst>
          </p:cNvPr>
          <p:cNvSpPr/>
          <p:nvPr/>
        </p:nvSpPr>
        <p:spPr>
          <a:xfrm rot="5400000">
            <a:off x="10122040" y="4163136"/>
            <a:ext cx="523434" cy="3387887"/>
          </a:xfrm>
          <a:prstGeom prst="round2DiagRect">
            <a:avLst/>
          </a:prstGeom>
          <a:solidFill>
            <a:srgbClr val="00767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7" name="object 26">
            <a:extLst>
              <a:ext uri="{FF2B5EF4-FFF2-40B4-BE49-F238E27FC236}">
                <a16:creationId xmlns:a16="http://schemas.microsoft.com/office/drawing/2014/main" id="{04E55B90-4CCC-E741-885D-885CC537062F}"/>
              </a:ext>
            </a:extLst>
          </p:cNvPr>
          <p:cNvSpPr/>
          <p:nvPr/>
        </p:nvSpPr>
        <p:spPr>
          <a:xfrm>
            <a:off x="8368112" y="55528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007678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8" name="Rectángulo 177">
            <a:extLst>
              <a:ext uri="{FF2B5EF4-FFF2-40B4-BE49-F238E27FC236}">
                <a16:creationId xmlns:a16="http://schemas.microsoft.com/office/drawing/2014/main" id="{0A57E57E-656C-4241-B243-06FADB902624}"/>
              </a:ext>
            </a:extLst>
          </p:cNvPr>
          <p:cNvSpPr/>
          <p:nvPr/>
        </p:nvSpPr>
        <p:spPr>
          <a:xfrm>
            <a:off x="8395211" y="546497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005F61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4400" b="1" dirty="0">
              <a:solidFill>
                <a:srgbClr val="005F61"/>
              </a:solidFill>
              <a:latin typeface="Work Sans" pitchFamily="2" charset="77"/>
            </a:endParaRPr>
          </a:p>
        </p:txBody>
      </p:sp>
      <p:sp>
        <p:nvSpPr>
          <p:cNvPr id="179" name="Redondear rectángulo de esquina diagonal 178">
            <a:extLst>
              <a:ext uri="{FF2B5EF4-FFF2-40B4-BE49-F238E27FC236}">
                <a16:creationId xmlns:a16="http://schemas.microsoft.com/office/drawing/2014/main" id="{7470D8CD-F541-BB4E-B2FC-05722A0A5C03}"/>
              </a:ext>
            </a:extLst>
          </p:cNvPr>
          <p:cNvSpPr/>
          <p:nvPr/>
        </p:nvSpPr>
        <p:spPr>
          <a:xfrm rot="5400000">
            <a:off x="10122040" y="4805197"/>
            <a:ext cx="523434" cy="338788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0" name="object 26">
            <a:extLst>
              <a:ext uri="{FF2B5EF4-FFF2-40B4-BE49-F238E27FC236}">
                <a16:creationId xmlns:a16="http://schemas.microsoft.com/office/drawing/2014/main" id="{8385F756-49AD-4C4A-96B0-2D411FEA3033}"/>
              </a:ext>
            </a:extLst>
          </p:cNvPr>
          <p:cNvSpPr/>
          <p:nvPr/>
        </p:nvSpPr>
        <p:spPr>
          <a:xfrm>
            <a:off x="8368112" y="61949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>
              <a:solidFill>
                <a:srgbClr val="870E00"/>
              </a:solidFill>
            </a:endParaRPr>
          </a:p>
        </p:txBody>
      </p:sp>
      <p:sp>
        <p:nvSpPr>
          <p:cNvPr id="181" name="Rectángulo 180">
            <a:extLst>
              <a:ext uri="{FF2B5EF4-FFF2-40B4-BE49-F238E27FC236}">
                <a16:creationId xmlns:a16="http://schemas.microsoft.com/office/drawing/2014/main" id="{51832211-3A25-7C4A-85CD-7074294D4A45}"/>
              </a:ext>
            </a:extLst>
          </p:cNvPr>
          <p:cNvSpPr/>
          <p:nvPr/>
        </p:nvSpPr>
        <p:spPr>
          <a:xfrm>
            <a:off x="8335108" y="6168505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DC1ACA56-DC5B-F04E-BF1B-968E505F5739}"/>
              </a:ext>
            </a:extLst>
          </p:cNvPr>
          <p:cNvSpPr/>
          <p:nvPr/>
        </p:nvSpPr>
        <p:spPr>
          <a:xfrm>
            <a:off x="8868854" y="197195"/>
            <a:ext cx="3216648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DEL PROCESO.</a:t>
            </a:r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63EC9AAB-1AC0-B04F-B815-977518A34B52}"/>
              </a:ext>
            </a:extLst>
          </p:cNvPr>
          <p:cNvSpPr/>
          <p:nvPr/>
        </p:nvSpPr>
        <p:spPr>
          <a:xfrm>
            <a:off x="8878643" y="744184"/>
            <a:ext cx="3206434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INTERCAMBIO DE INFORMACIÓN, CONTACTOS PRELIMINARES ENTRE INSTITUCIONES Y PREPARACIÓN DE PROPUESTAS.</a:t>
            </a:r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89183531-88BB-AB4B-B42A-7FAE51511D35}"/>
              </a:ext>
            </a:extLst>
          </p:cNvPr>
          <p:cNvSpPr/>
          <p:nvPr/>
        </p:nvSpPr>
        <p:spPr>
          <a:xfrm>
            <a:off x="8878642" y="1842662"/>
            <a:ext cx="3206434" cy="26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PRESENTACIÓN DE PROPUESTAS.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F9323BEE-65D5-FD47-9E19-C1BBE5945ECC}"/>
              </a:ext>
            </a:extLst>
          </p:cNvPr>
          <p:cNvSpPr/>
          <p:nvPr/>
        </p:nvSpPr>
        <p:spPr>
          <a:xfrm>
            <a:off x="8844039" y="2494456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EVALUACIÓN DE PROPUESTAS.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CD1A20F4-F97E-114C-BC5A-10FC314E624E}"/>
              </a:ext>
            </a:extLst>
          </p:cNvPr>
          <p:cNvSpPr/>
          <p:nvPr/>
        </p:nvSpPr>
        <p:spPr>
          <a:xfrm>
            <a:off x="8844039" y="3046901"/>
            <a:ext cx="3242541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CONJUNTA DE INICIATIVAS SELECCIONADAS.</a:t>
            </a: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641C6BF1-E058-5D4B-BEA7-F4483236617F}"/>
              </a:ext>
            </a:extLst>
          </p:cNvPr>
          <p:cNvSpPr/>
          <p:nvPr/>
        </p:nvSpPr>
        <p:spPr>
          <a:xfrm>
            <a:off x="8844039" y="379639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DE ACUERDOS.</a:t>
            </a:r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D6FC3227-4108-F34B-9DC8-1964CE400286}"/>
              </a:ext>
            </a:extLst>
          </p:cNvPr>
          <p:cNvSpPr/>
          <p:nvPr/>
        </p:nvSpPr>
        <p:spPr>
          <a:xfrm>
            <a:off x="8844039" y="441497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DEL PROYECTO.</a:t>
            </a:r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7642D799-43F5-F145-99EA-645E315FF07D}"/>
              </a:ext>
            </a:extLst>
          </p:cNvPr>
          <p:cNvSpPr/>
          <p:nvPr/>
        </p:nvSpPr>
        <p:spPr>
          <a:xfrm>
            <a:off x="8844039" y="5100224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</a:p>
        </p:txBody>
      </p:sp>
      <p:sp>
        <p:nvSpPr>
          <p:cNvPr id="190" name="Rectángulo 189">
            <a:extLst>
              <a:ext uri="{FF2B5EF4-FFF2-40B4-BE49-F238E27FC236}">
                <a16:creationId xmlns:a16="http://schemas.microsoft.com/office/drawing/2014/main" id="{6DC1A739-F8EB-0B46-A216-CF8809FBD7D2}"/>
              </a:ext>
            </a:extLst>
          </p:cNvPr>
          <p:cNvSpPr/>
          <p:nvPr/>
        </p:nvSpPr>
        <p:spPr>
          <a:xfrm>
            <a:off x="8844039" y="5621059"/>
            <a:ext cx="3242541" cy="4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</a:t>
            </a:r>
          </a:p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(de resultados)</a:t>
            </a:r>
          </a:p>
        </p:txBody>
      </p:sp>
      <p:sp>
        <p:nvSpPr>
          <p:cNvPr id="191" name="Rectángulo 190">
            <a:extLst>
              <a:ext uri="{FF2B5EF4-FFF2-40B4-BE49-F238E27FC236}">
                <a16:creationId xmlns:a16="http://schemas.microsoft.com/office/drawing/2014/main" id="{5DDF5318-8963-484A-BB2C-90AFA5FDF5D7}"/>
              </a:ext>
            </a:extLst>
          </p:cNvPr>
          <p:cNvSpPr/>
          <p:nvPr/>
        </p:nvSpPr>
        <p:spPr>
          <a:xfrm>
            <a:off x="8844039" y="6365818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</a:p>
        </p:txBody>
      </p:sp>
      <p:sp>
        <p:nvSpPr>
          <p:cNvPr id="192" name="object 7">
            <a:extLst>
              <a:ext uri="{FF2B5EF4-FFF2-40B4-BE49-F238E27FC236}">
                <a16:creationId xmlns:a16="http://schemas.microsoft.com/office/drawing/2014/main" id="{056AF882-4436-CF45-AAC4-8E63612DE078}"/>
              </a:ext>
            </a:extLst>
          </p:cNvPr>
          <p:cNvSpPr/>
          <p:nvPr/>
        </p:nvSpPr>
        <p:spPr>
          <a:xfrm>
            <a:off x="8708711" y="5545228"/>
            <a:ext cx="3448873" cy="1264615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3" name="object 7">
            <a:extLst>
              <a:ext uri="{FF2B5EF4-FFF2-40B4-BE49-F238E27FC236}">
                <a16:creationId xmlns:a16="http://schemas.microsoft.com/office/drawing/2014/main" id="{E6A42F25-E726-C742-B3B4-F1796CB900A6}"/>
              </a:ext>
            </a:extLst>
          </p:cNvPr>
          <p:cNvSpPr/>
          <p:nvPr/>
        </p:nvSpPr>
        <p:spPr>
          <a:xfrm>
            <a:off x="8185676" y="5525370"/>
            <a:ext cx="526329" cy="1193351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4" name="object 7">
            <a:extLst>
              <a:ext uri="{FF2B5EF4-FFF2-40B4-BE49-F238E27FC236}">
                <a16:creationId xmlns:a16="http://schemas.microsoft.com/office/drawing/2014/main" id="{105F252F-9B5E-3E4E-A8A6-171D2CF5AB8F}"/>
              </a:ext>
            </a:extLst>
          </p:cNvPr>
          <p:cNvSpPr/>
          <p:nvPr/>
        </p:nvSpPr>
        <p:spPr>
          <a:xfrm>
            <a:off x="8713695" y="5810"/>
            <a:ext cx="3478306" cy="4858300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5" name="object 7">
            <a:extLst>
              <a:ext uri="{FF2B5EF4-FFF2-40B4-BE49-F238E27FC236}">
                <a16:creationId xmlns:a16="http://schemas.microsoft.com/office/drawing/2014/main" id="{749607C7-EE6F-4E47-995E-760501F76E72}"/>
              </a:ext>
            </a:extLst>
          </p:cNvPr>
          <p:cNvSpPr/>
          <p:nvPr/>
        </p:nvSpPr>
        <p:spPr>
          <a:xfrm>
            <a:off x="8181044" y="4084"/>
            <a:ext cx="526329" cy="4858481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6" name="object 7">
            <a:extLst>
              <a:ext uri="{FF2B5EF4-FFF2-40B4-BE49-F238E27FC236}">
                <a16:creationId xmlns:a16="http://schemas.microsoft.com/office/drawing/2014/main" id="{41EFEB93-C0D2-C74C-B4E4-922FBCC2EAA8}"/>
              </a:ext>
            </a:extLst>
          </p:cNvPr>
          <p:cNvSpPr/>
          <p:nvPr/>
        </p:nvSpPr>
        <p:spPr>
          <a:xfrm>
            <a:off x="5243511" y="6709019"/>
            <a:ext cx="3483289" cy="13561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31A7ABE-9D60-474B-909B-5F8AE162A48C}"/>
              </a:ext>
            </a:extLst>
          </p:cNvPr>
          <p:cNvSpPr/>
          <p:nvPr/>
        </p:nvSpPr>
        <p:spPr>
          <a:xfrm>
            <a:off x="3230776" y="1050009"/>
            <a:ext cx="5513673" cy="151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9100"/>
              </a:lnSpc>
              <a:spcBef>
                <a:spcPts val="819"/>
              </a:spcBef>
            </a:pPr>
            <a:r>
              <a:rPr lang="es-CO" dirty="0">
                <a:solidFill>
                  <a:srgbClr val="395824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En esta fase se incluye el seguimiento y análisis de la ejecución de las actividades, medición del cumplimiento de los resultados </a:t>
            </a:r>
            <a:r>
              <a:rPr lang="es-CO" sz="1400" i="1" dirty="0">
                <a:solidFill>
                  <a:srgbClr val="395824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(en la medida en que sea posible de acuerdo con el nivel de ejecución de las actividades) </a:t>
            </a:r>
            <a:r>
              <a:rPr lang="es-CO" dirty="0">
                <a:solidFill>
                  <a:srgbClr val="395824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 identificación de dificultades. </a:t>
            </a:r>
          </a:p>
        </p:txBody>
      </p:sp>
    </p:spTree>
    <p:extLst>
      <p:ext uri="{BB962C8B-B14F-4D97-AF65-F5344CB8AC3E}">
        <p14:creationId xmlns:p14="http://schemas.microsoft.com/office/powerpoint/2010/main" val="413163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0C424703-378D-E649-A3D2-73196F2D333E}"/>
              </a:ext>
            </a:extLst>
          </p:cNvPr>
          <p:cNvCxnSpPr>
            <a:cxnSpLocks/>
          </p:cNvCxnSpPr>
          <p:nvPr/>
        </p:nvCxnSpPr>
        <p:spPr>
          <a:xfrm flipH="1" flipV="1">
            <a:off x="4568790" y="5450851"/>
            <a:ext cx="425979" cy="425337"/>
          </a:xfrm>
          <a:prstGeom prst="line">
            <a:avLst/>
          </a:prstGeom>
          <a:ln w="19050">
            <a:solidFill>
              <a:srgbClr val="00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AC61388A-C739-444A-A61B-20CDA0197ED2}"/>
              </a:ext>
            </a:extLst>
          </p:cNvPr>
          <p:cNvCxnSpPr>
            <a:cxnSpLocks/>
          </p:cNvCxnSpPr>
          <p:nvPr/>
        </p:nvCxnSpPr>
        <p:spPr>
          <a:xfrm flipV="1">
            <a:off x="4974078" y="5862890"/>
            <a:ext cx="3409750" cy="3773"/>
          </a:xfrm>
          <a:prstGeom prst="line">
            <a:avLst/>
          </a:prstGeom>
          <a:ln w="19050">
            <a:solidFill>
              <a:srgbClr val="00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s 4">
            <a:extLst>
              <a:ext uri="{FF2B5EF4-FFF2-40B4-BE49-F238E27FC236}">
                <a16:creationId xmlns:a16="http://schemas.microsoft.com/office/drawing/2014/main" id="{67DA30FE-CE38-CC40-A1BC-2BDA94B2A6F4}"/>
              </a:ext>
            </a:extLst>
          </p:cNvPr>
          <p:cNvSpPr/>
          <p:nvPr/>
        </p:nvSpPr>
        <p:spPr>
          <a:xfrm flipH="1">
            <a:off x="7461424" y="1497523"/>
            <a:ext cx="45719" cy="1691896"/>
          </a:xfrm>
          <a:prstGeom prst="rect">
            <a:avLst/>
          </a:prstGeom>
          <a:solidFill>
            <a:srgbClr val="007678"/>
          </a:solidFill>
          <a:ln>
            <a:noFill/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E284DF2-C2F6-3849-80C0-57CC23CD5D19}"/>
              </a:ext>
            </a:extLst>
          </p:cNvPr>
          <p:cNvSpPr/>
          <p:nvPr/>
        </p:nvSpPr>
        <p:spPr>
          <a:xfrm>
            <a:off x="3474844" y="1382295"/>
            <a:ext cx="3803505" cy="188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ct val="109100"/>
              </a:lnSpc>
              <a:spcBef>
                <a:spcPts val="819"/>
              </a:spcBef>
            </a:pPr>
            <a:r>
              <a:rPr lang="es-CO" dirty="0">
                <a:solidFill>
                  <a:srgbClr val="007678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En esta etapa se revisan y consolidan los resultados de la ejecución, de la medición de los indicadores y de la aplicación del Modelo de Cuantificación y Agregación de Valor.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A93D84B-3EB5-A04F-A125-5B5BF45B39AD}"/>
              </a:ext>
            </a:extLst>
          </p:cNvPr>
          <p:cNvSpPr/>
          <p:nvPr/>
        </p:nvSpPr>
        <p:spPr>
          <a:xfrm>
            <a:off x="2357725" y="4376576"/>
            <a:ext cx="4500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Tales resultados son socializados entre las partes para dar cierre al proyecto.</a:t>
            </a:r>
          </a:p>
          <a:p>
            <a:pPr algn="ctr"/>
            <a:r>
              <a:rPr lang="es-CO" sz="1600" dirty="0">
                <a:solidFill>
                  <a:srgbClr val="007678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Se utiliza el formato de cierre del proyecto.</a:t>
            </a:r>
            <a:endParaRPr lang="es-CO" sz="1600" dirty="0">
              <a:solidFill>
                <a:srgbClr val="007678"/>
              </a:solidFill>
            </a:endParaRPr>
          </a:p>
        </p:txBody>
      </p:sp>
      <p:sp>
        <p:nvSpPr>
          <p:cNvPr id="104" name="object 50">
            <a:extLst>
              <a:ext uri="{FF2B5EF4-FFF2-40B4-BE49-F238E27FC236}">
                <a16:creationId xmlns:a16="http://schemas.microsoft.com/office/drawing/2014/main" id="{5BD9C54F-1241-DD4A-ADF7-5BEA9DBA5D2A}"/>
              </a:ext>
            </a:extLst>
          </p:cNvPr>
          <p:cNvSpPr/>
          <p:nvPr/>
        </p:nvSpPr>
        <p:spPr>
          <a:xfrm rot="5400000">
            <a:off x="4521824" y="3329052"/>
            <a:ext cx="45719" cy="4262723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rgbClr val="00767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7">
            <a:extLst>
              <a:ext uri="{FF2B5EF4-FFF2-40B4-BE49-F238E27FC236}">
                <a16:creationId xmlns:a16="http://schemas.microsoft.com/office/drawing/2014/main" id="{22F89AA8-9439-BC40-A934-74394F1C3B98}"/>
              </a:ext>
            </a:extLst>
          </p:cNvPr>
          <p:cNvSpPr/>
          <p:nvPr/>
        </p:nvSpPr>
        <p:spPr>
          <a:xfrm>
            <a:off x="8712622" y="0"/>
            <a:ext cx="3483289" cy="687106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34" name="Redondear rectángulo de esquina diagonal 133">
            <a:extLst>
              <a:ext uri="{FF2B5EF4-FFF2-40B4-BE49-F238E27FC236}">
                <a16:creationId xmlns:a16="http://schemas.microsoft.com/office/drawing/2014/main" id="{B47443D6-CD78-1B4C-ADB2-9CC84240D3CF}"/>
              </a:ext>
            </a:extLst>
          </p:cNvPr>
          <p:cNvSpPr/>
          <p:nvPr/>
        </p:nvSpPr>
        <p:spPr>
          <a:xfrm rot="5400000">
            <a:off x="10150032" y="-1372451"/>
            <a:ext cx="523433" cy="3387889"/>
          </a:xfrm>
          <a:prstGeom prst="round2DiagRect">
            <a:avLst/>
          </a:prstGeom>
          <a:solidFill>
            <a:srgbClr val="4F08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8" name="object 26">
            <a:extLst>
              <a:ext uri="{FF2B5EF4-FFF2-40B4-BE49-F238E27FC236}">
                <a16:creationId xmlns:a16="http://schemas.microsoft.com/office/drawing/2014/main" id="{95ED3A39-BEAA-584B-9055-A0F2FCA0512F}"/>
              </a:ext>
            </a:extLst>
          </p:cNvPr>
          <p:cNvSpPr/>
          <p:nvPr/>
        </p:nvSpPr>
        <p:spPr>
          <a:xfrm>
            <a:off x="8396104" y="170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4F08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EACC2D35-CF84-5D47-A89F-8C4266105EF3}"/>
              </a:ext>
            </a:extLst>
          </p:cNvPr>
          <p:cNvSpPr/>
          <p:nvPr/>
        </p:nvSpPr>
        <p:spPr>
          <a:xfrm>
            <a:off x="8467679" y="-73479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3305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endParaRPr lang="es-CO" sz="4400" b="1" dirty="0">
              <a:solidFill>
                <a:srgbClr val="330500"/>
              </a:solidFill>
              <a:latin typeface="Work Sans" pitchFamily="2" charset="77"/>
            </a:endParaRPr>
          </a:p>
        </p:txBody>
      </p:sp>
      <p:sp>
        <p:nvSpPr>
          <p:cNvPr id="146" name="Redondear rectángulo de esquina diagonal 145">
            <a:extLst>
              <a:ext uri="{FF2B5EF4-FFF2-40B4-BE49-F238E27FC236}">
                <a16:creationId xmlns:a16="http://schemas.microsoft.com/office/drawing/2014/main" id="{A41FF35B-FBD1-1548-A5C6-4AAAC931C1E0}"/>
              </a:ext>
            </a:extLst>
          </p:cNvPr>
          <p:cNvSpPr/>
          <p:nvPr/>
        </p:nvSpPr>
        <p:spPr>
          <a:xfrm rot="5400000">
            <a:off x="9986137" y="-552712"/>
            <a:ext cx="851225" cy="3387889"/>
          </a:xfrm>
          <a:prstGeom prst="round2DiagRect">
            <a:avLst/>
          </a:pr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" name="object 26">
            <a:extLst>
              <a:ext uri="{FF2B5EF4-FFF2-40B4-BE49-F238E27FC236}">
                <a16:creationId xmlns:a16="http://schemas.microsoft.com/office/drawing/2014/main" id="{587AE0F9-18B4-B24F-A926-06C6F22C4D4D}"/>
              </a:ext>
            </a:extLst>
          </p:cNvPr>
          <p:cNvSpPr/>
          <p:nvPr/>
        </p:nvSpPr>
        <p:spPr>
          <a:xfrm>
            <a:off x="8396104" y="826015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1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B79553C0-B72A-1744-BEB2-48D65D144DDA}"/>
              </a:ext>
            </a:extLst>
          </p:cNvPr>
          <p:cNvSpPr/>
          <p:nvPr/>
        </p:nvSpPr>
        <p:spPr>
          <a:xfrm>
            <a:off x="8430719" y="728886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60C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4400" b="1" dirty="0">
              <a:solidFill>
                <a:srgbClr val="760C00"/>
              </a:solidFill>
              <a:latin typeface="Work Sans" pitchFamily="2" charset="77"/>
            </a:endParaRPr>
          </a:p>
        </p:txBody>
      </p:sp>
      <p:sp>
        <p:nvSpPr>
          <p:cNvPr id="155" name="Redondear rectángulo de esquina diagonal 154">
            <a:extLst>
              <a:ext uri="{FF2B5EF4-FFF2-40B4-BE49-F238E27FC236}">
                <a16:creationId xmlns:a16="http://schemas.microsoft.com/office/drawing/2014/main" id="{6ADF1417-4624-9B4D-AAAB-2EF7300373AF}"/>
              </a:ext>
            </a:extLst>
          </p:cNvPr>
          <p:cNvSpPr/>
          <p:nvPr/>
        </p:nvSpPr>
        <p:spPr>
          <a:xfrm rot="5400000">
            <a:off x="10150032" y="253555"/>
            <a:ext cx="523434" cy="3387887"/>
          </a:xfrm>
          <a:prstGeom prst="round2Diag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56" name="object 26">
            <a:extLst>
              <a:ext uri="{FF2B5EF4-FFF2-40B4-BE49-F238E27FC236}">
                <a16:creationId xmlns:a16="http://schemas.microsoft.com/office/drawing/2014/main" id="{326BF692-751A-3640-8A15-2DF2007F5212}"/>
              </a:ext>
            </a:extLst>
          </p:cNvPr>
          <p:cNvSpPr/>
          <p:nvPr/>
        </p:nvSpPr>
        <p:spPr>
          <a:xfrm>
            <a:off x="8396104" y="1643279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65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D0781485-F110-C14D-BB3B-F857161DCA71}"/>
              </a:ext>
            </a:extLst>
          </p:cNvPr>
          <p:cNvSpPr/>
          <p:nvPr/>
        </p:nvSpPr>
        <p:spPr>
          <a:xfrm>
            <a:off x="8433682" y="1543705"/>
            <a:ext cx="51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51141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4400" b="1" dirty="0">
              <a:solidFill>
                <a:srgbClr val="751141"/>
              </a:solidFill>
              <a:latin typeface="Work Sans" pitchFamily="2" charset="77"/>
            </a:endParaRPr>
          </a:p>
        </p:txBody>
      </p:sp>
      <p:sp>
        <p:nvSpPr>
          <p:cNvPr id="158" name="Redondear rectángulo de esquina diagonal 157">
            <a:extLst>
              <a:ext uri="{FF2B5EF4-FFF2-40B4-BE49-F238E27FC236}">
                <a16:creationId xmlns:a16="http://schemas.microsoft.com/office/drawing/2014/main" id="{8349422C-EE46-F44C-BC6F-25674E88B122}"/>
              </a:ext>
            </a:extLst>
          </p:cNvPr>
          <p:cNvSpPr/>
          <p:nvPr/>
        </p:nvSpPr>
        <p:spPr>
          <a:xfrm rot="5400000">
            <a:off x="10122040" y="937633"/>
            <a:ext cx="523434" cy="3387887"/>
          </a:xfrm>
          <a:prstGeom prst="round2Diag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9" name="object 26">
            <a:extLst>
              <a:ext uri="{FF2B5EF4-FFF2-40B4-BE49-F238E27FC236}">
                <a16:creationId xmlns:a16="http://schemas.microsoft.com/office/drawing/2014/main" id="{6ABF620B-4DAE-3344-919A-3C83649D192F}"/>
              </a:ext>
            </a:extLst>
          </p:cNvPr>
          <p:cNvSpPr/>
          <p:nvPr/>
        </p:nvSpPr>
        <p:spPr>
          <a:xfrm>
            <a:off x="8368112" y="2327357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FF2F9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CF66665F-0D8F-1E48-AF32-B526CFEAAC16}"/>
              </a:ext>
            </a:extLst>
          </p:cNvPr>
          <p:cNvSpPr/>
          <p:nvPr/>
        </p:nvSpPr>
        <p:spPr>
          <a:xfrm>
            <a:off x="8389799" y="223736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BC226C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4400" b="1" dirty="0">
              <a:solidFill>
                <a:srgbClr val="BC226C"/>
              </a:solidFill>
              <a:latin typeface="Work Sans" pitchFamily="2" charset="77"/>
            </a:endParaRPr>
          </a:p>
        </p:txBody>
      </p:sp>
      <p:sp>
        <p:nvSpPr>
          <p:cNvPr id="161" name="Redondear rectángulo de esquina diagonal 160">
            <a:extLst>
              <a:ext uri="{FF2B5EF4-FFF2-40B4-BE49-F238E27FC236}">
                <a16:creationId xmlns:a16="http://schemas.microsoft.com/office/drawing/2014/main" id="{BD123DE3-40B8-4B4C-B1F9-5EABA46DA42F}"/>
              </a:ext>
            </a:extLst>
          </p:cNvPr>
          <p:cNvSpPr/>
          <p:nvPr/>
        </p:nvSpPr>
        <p:spPr>
          <a:xfrm rot="5400000">
            <a:off x="10127595" y="1584643"/>
            <a:ext cx="523434" cy="3387887"/>
          </a:xfrm>
          <a:prstGeom prst="round2Diag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2" name="object 26">
            <a:extLst>
              <a:ext uri="{FF2B5EF4-FFF2-40B4-BE49-F238E27FC236}">
                <a16:creationId xmlns:a16="http://schemas.microsoft.com/office/drawing/2014/main" id="{B63BEB77-AEA7-F844-B593-083E9DDF3AD1}"/>
              </a:ext>
            </a:extLst>
          </p:cNvPr>
          <p:cNvSpPr/>
          <p:nvPr/>
        </p:nvSpPr>
        <p:spPr>
          <a:xfrm>
            <a:off x="8373668" y="2974368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34566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3" name="Rectángulo 162">
            <a:extLst>
              <a:ext uri="{FF2B5EF4-FFF2-40B4-BE49-F238E27FC236}">
                <a16:creationId xmlns:a16="http://schemas.microsoft.com/office/drawing/2014/main" id="{7C346D99-CF37-C742-A4F2-F33AAFC32502}"/>
              </a:ext>
            </a:extLst>
          </p:cNvPr>
          <p:cNvSpPr/>
          <p:nvPr/>
        </p:nvSpPr>
        <p:spPr>
          <a:xfrm>
            <a:off x="8417654" y="287691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9324B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4400" b="1" dirty="0">
              <a:solidFill>
                <a:srgbClr val="19324B"/>
              </a:solidFill>
              <a:latin typeface="Work Sans" pitchFamily="2" charset="77"/>
            </a:endParaRPr>
          </a:p>
        </p:txBody>
      </p:sp>
      <p:sp>
        <p:nvSpPr>
          <p:cNvPr id="164" name="Redondear rectángulo de esquina diagonal 163">
            <a:extLst>
              <a:ext uri="{FF2B5EF4-FFF2-40B4-BE49-F238E27FC236}">
                <a16:creationId xmlns:a16="http://schemas.microsoft.com/office/drawing/2014/main" id="{1AD9DD6D-6F91-D549-A5EE-AD73AD451D99}"/>
              </a:ext>
            </a:extLst>
          </p:cNvPr>
          <p:cNvSpPr/>
          <p:nvPr/>
        </p:nvSpPr>
        <p:spPr>
          <a:xfrm rot="5400000">
            <a:off x="10131357" y="2220505"/>
            <a:ext cx="523434" cy="3387887"/>
          </a:xfrm>
          <a:prstGeom prst="round2Diag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5" name="object 26">
            <a:extLst>
              <a:ext uri="{FF2B5EF4-FFF2-40B4-BE49-F238E27FC236}">
                <a16:creationId xmlns:a16="http://schemas.microsoft.com/office/drawing/2014/main" id="{70171156-6C7D-EA4F-83B8-79251EB948DD}"/>
              </a:ext>
            </a:extLst>
          </p:cNvPr>
          <p:cNvSpPr/>
          <p:nvPr/>
        </p:nvSpPr>
        <p:spPr>
          <a:xfrm>
            <a:off x="8377429" y="361023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6" name="Rectángulo 165">
            <a:extLst>
              <a:ext uri="{FF2B5EF4-FFF2-40B4-BE49-F238E27FC236}">
                <a16:creationId xmlns:a16="http://schemas.microsoft.com/office/drawing/2014/main" id="{51F1C132-48DD-1B48-A150-02490798CAFC}"/>
              </a:ext>
            </a:extLst>
          </p:cNvPr>
          <p:cNvSpPr/>
          <p:nvPr/>
        </p:nvSpPr>
        <p:spPr>
          <a:xfrm>
            <a:off x="8394408" y="35241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44377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4400" b="1" dirty="0">
              <a:solidFill>
                <a:srgbClr val="244377"/>
              </a:solidFill>
              <a:latin typeface="Work Sans" pitchFamily="2" charset="77"/>
            </a:endParaRPr>
          </a:p>
        </p:txBody>
      </p:sp>
      <p:sp>
        <p:nvSpPr>
          <p:cNvPr id="167" name="Redondear rectángulo de esquina diagonal 166">
            <a:extLst>
              <a:ext uri="{FF2B5EF4-FFF2-40B4-BE49-F238E27FC236}">
                <a16:creationId xmlns:a16="http://schemas.microsoft.com/office/drawing/2014/main" id="{84EBD8B3-14EE-8A4B-BE7D-18E7395183B9}"/>
              </a:ext>
            </a:extLst>
          </p:cNvPr>
          <p:cNvSpPr/>
          <p:nvPr/>
        </p:nvSpPr>
        <p:spPr>
          <a:xfrm rot="5400000">
            <a:off x="10127595" y="2866096"/>
            <a:ext cx="523434" cy="3387887"/>
          </a:xfrm>
          <a:prstGeom prst="round2DiagRect">
            <a:avLst/>
          </a:prstGeom>
          <a:solidFill>
            <a:srgbClr val="22493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8" name="object 26">
            <a:extLst>
              <a:ext uri="{FF2B5EF4-FFF2-40B4-BE49-F238E27FC236}">
                <a16:creationId xmlns:a16="http://schemas.microsoft.com/office/drawing/2014/main" id="{8A7AA91D-FEDF-E94B-AEE9-839630B56D19}"/>
              </a:ext>
            </a:extLst>
          </p:cNvPr>
          <p:cNvSpPr/>
          <p:nvPr/>
        </p:nvSpPr>
        <p:spPr>
          <a:xfrm>
            <a:off x="8373668" y="42558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2493C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11797830-6E53-8546-BF59-4BF6B6AA18B1}"/>
              </a:ext>
            </a:extLst>
          </p:cNvPr>
          <p:cNvSpPr/>
          <p:nvPr/>
        </p:nvSpPr>
        <p:spPr>
          <a:xfrm>
            <a:off x="8401817" y="4177976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8362C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4400" b="1" dirty="0">
              <a:solidFill>
                <a:srgbClr val="18362C"/>
              </a:solidFill>
              <a:latin typeface="Work Sans" pitchFamily="2" charset="77"/>
            </a:endParaRPr>
          </a:p>
        </p:txBody>
      </p:sp>
      <p:sp>
        <p:nvSpPr>
          <p:cNvPr id="170" name="Redondear rectángulo de esquina diagonal 169">
            <a:extLst>
              <a:ext uri="{FF2B5EF4-FFF2-40B4-BE49-F238E27FC236}">
                <a16:creationId xmlns:a16="http://schemas.microsoft.com/office/drawing/2014/main" id="{3349ABE8-6393-144C-8D36-1FA3A0DFE179}"/>
              </a:ext>
            </a:extLst>
          </p:cNvPr>
          <p:cNvSpPr/>
          <p:nvPr/>
        </p:nvSpPr>
        <p:spPr>
          <a:xfrm rot="5400000">
            <a:off x="10129416" y="3521602"/>
            <a:ext cx="523434" cy="3387887"/>
          </a:xfrm>
          <a:prstGeom prst="round2Diag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1" name="object 26">
            <a:extLst>
              <a:ext uri="{FF2B5EF4-FFF2-40B4-BE49-F238E27FC236}">
                <a16:creationId xmlns:a16="http://schemas.microsoft.com/office/drawing/2014/main" id="{BE87BC61-4B83-2447-9694-9D4BD30B1C51}"/>
              </a:ext>
            </a:extLst>
          </p:cNvPr>
          <p:cNvSpPr/>
          <p:nvPr/>
        </p:nvSpPr>
        <p:spPr>
          <a:xfrm>
            <a:off x="8375489" y="4911326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395824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2" name="Rectángulo 171">
            <a:extLst>
              <a:ext uri="{FF2B5EF4-FFF2-40B4-BE49-F238E27FC236}">
                <a16:creationId xmlns:a16="http://schemas.microsoft.com/office/drawing/2014/main" id="{96214B9B-D60F-1C4C-A33E-B3D3F20622AB}"/>
              </a:ext>
            </a:extLst>
          </p:cNvPr>
          <p:cNvSpPr/>
          <p:nvPr/>
        </p:nvSpPr>
        <p:spPr>
          <a:xfrm>
            <a:off x="8398579" y="4823449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44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173" name="Redondear rectángulo de esquina diagonal 172">
            <a:extLst>
              <a:ext uri="{FF2B5EF4-FFF2-40B4-BE49-F238E27FC236}">
                <a16:creationId xmlns:a16="http://schemas.microsoft.com/office/drawing/2014/main" id="{1712B664-68A6-DE48-AFF5-FA82D5C141C7}"/>
              </a:ext>
            </a:extLst>
          </p:cNvPr>
          <p:cNvSpPr/>
          <p:nvPr/>
        </p:nvSpPr>
        <p:spPr>
          <a:xfrm rot="5400000">
            <a:off x="10122040" y="4163136"/>
            <a:ext cx="523434" cy="3387887"/>
          </a:xfrm>
          <a:prstGeom prst="round2DiagRect">
            <a:avLst/>
          </a:prstGeom>
          <a:solidFill>
            <a:srgbClr val="00767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4" name="object 26">
            <a:extLst>
              <a:ext uri="{FF2B5EF4-FFF2-40B4-BE49-F238E27FC236}">
                <a16:creationId xmlns:a16="http://schemas.microsoft.com/office/drawing/2014/main" id="{7073BCB2-197E-CE4C-B7B8-D6383B7994FE}"/>
              </a:ext>
            </a:extLst>
          </p:cNvPr>
          <p:cNvSpPr/>
          <p:nvPr/>
        </p:nvSpPr>
        <p:spPr>
          <a:xfrm>
            <a:off x="8368112" y="55528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007678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5" name="Rectángulo 174">
            <a:extLst>
              <a:ext uri="{FF2B5EF4-FFF2-40B4-BE49-F238E27FC236}">
                <a16:creationId xmlns:a16="http://schemas.microsoft.com/office/drawing/2014/main" id="{EC896AAF-5190-F245-AA9A-7E1C5D17A0AE}"/>
              </a:ext>
            </a:extLst>
          </p:cNvPr>
          <p:cNvSpPr/>
          <p:nvPr/>
        </p:nvSpPr>
        <p:spPr>
          <a:xfrm>
            <a:off x="8395211" y="546497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005F61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4400" b="1" dirty="0">
              <a:solidFill>
                <a:srgbClr val="005F61"/>
              </a:solidFill>
              <a:latin typeface="Work Sans" pitchFamily="2" charset="77"/>
            </a:endParaRPr>
          </a:p>
        </p:txBody>
      </p:sp>
      <p:sp>
        <p:nvSpPr>
          <p:cNvPr id="176" name="Redondear rectángulo de esquina diagonal 175">
            <a:extLst>
              <a:ext uri="{FF2B5EF4-FFF2-40B4-BE49-F238E27FC236}">
                <a16:creationId xmlns:a16="http://schemas.microsoft.com/office/drawing/2014/main" id="{D1979978-5A4E-4048-A047-B2C7F5ED54DC}"/>
              </a:ext>
            </a:extLst>
          </p:cNvPr>
          <p:cNvSpPr/>
          <p:nvPr/>
        </p:nvSpPr>
        <p:spPr>
          <a:xfrm rot="5400000">
            <a:off x="10122040" y="4805197"/>
            <a:ext cx="523434" cy="338788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7" name="object 26">
            <a:extLst>
              <a:ext uri="{FF2B5EF4-FFF2-40B4-BE49-F238E27FC236}">
                <a16:creationId xmlns:a16="http://schemas.microsoft.com/office/drawing/2014/main" id="{8E3AAF23-06CB-A545-82CF-350D3154D542}"/>
              </a:ext>
            </a:extLst>
          </p:cNvPr>
          <p:cNvSpPr/>
          <p:nvPr/>
        </p:nvSpPr>
        <p:spPr>
          <a:xfrm>
            <a:off x="8368112" y="61949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>
              <a:solidFill>
                <a:srgbClr val="870E00"/>
              </a:solidFill>
            </a:endParaRPr>
          </a:p>
        </p:txBody>
      </p:sp>
      <p:sp>
        <p:nvSpPr>
          <p:cNvPr id="178" name="Rectángulo 177">
            <a:extLst>
              <a:ext uri="{FF2B5EF4-FFF2-40B4-BE49-F238E27FC236}">
                <a16:creationId xmlns:a16="http://schemas.microsoft.com/office/drawing/2014/main" id="{881450C5-8717-0842-A079-56DB50A8226C}"/>
              </a:ext>
            </a:extLst>
          </p:cNvPr>
          <p:cNvSpPr/>
          <p:nvPr/>
        </p:nvSpPr>
        <p:spPr>
          <a:xfrm>
            <a:off x="8335108" y="6168505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179" name="Rectángulo 178">
            <a:extLst>
              <a:ext uri="{FF2B5EF4-FFF2-40B4-BE49-F238E27FC236}">
                <a16:creationId xmlns:a16="http://schemas.microsoft.com/office/drawing/2014/main" id="{6E4116A6-1377-1242-AB8C-36AD93243849}"/>
              </a:ext>
            </a:extLst>
          </p:cNvPr>
          <p:cNvSpPr/>
          <p:nvPr/>
        </p:nvSpPr>
        <p:spPr>
          <a:xfrm>
            <a:off x="8868854" y="197195"/>
            <a:ext cx="3216648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DEL PROCESO.</a:t>
            </a:r>
          </a:p>
        </p:txBody>
      </p:sp>
      <p:sp>
        <p:nvSpPr>
          <p:cNvPr id="180" name="Rectángulo 179">
            <a:extLst>
              <a:ext uri="{FF2B5EF4-FFF2-40B4-BE49-F238E27FC236}">
                <a16:creationId xmlns:a16="http://schemas.microsoft.com/office/drawing/2014/main" id="{2D77E7DF-1995-4D48-95E8-545B7965A96F}"/>
              </a:ext>
            </a:extLst>
          </p:cNvPr>
          <p:cNvSpPr/>
          <p:nvPr/>
        </p:nvSpPr>
        <p:spPr>
          <a:xfrm>
            <a:off x="8878643" y="744184"/>
            <a:ext cx="3206434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INTERCAMBIO DE INFORMACIÓN, CONTACTOS PRELIMINARES ENTRE INSTITUCIONES Y PREPARACIÓN DE PROPUESTAS.</a:t>
            </a:r>
          </a:p>
        </p:txBody>
      </p:sp>
      <p:sp>
        <p:nvSpPr>
          <p:cNvPr id="181" name="Rectángulo 180">
            <a:extLst>
              <a:ext uri="{FF2B5EF4-FFF2-40B4-BE49-F238E27FC236}">
                <a16:creationId xmlns:a16="http://schemas.microsoft.com/office/drawing/2014/main" id="{A400C24B-93E3-1449-B7E9-5FED4FD06E0B}"/>
              </a:ext>
            </a:extLst>
          </p:cNvPr>
          <p:cNvSpPr/>
          <p:nvPr/>
        </p:nvSpPr>
        <p:spPr>
          <a:xfrm>
            <a:off x="8878642" y="1842662"/>
            <a:ext cx="3206434" cy="26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PRESENTACIÓN DE PROPUESTAS.</a:t>
            </a: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BA4816C2-9481-AD48-9E97-82B7A7BD1817}"/>
              </a:ext>
            </a:extLst>
          </p:cNvPr>
          <p:cNvSpPr/>
          <p:nvPr/>
        </p:nvSpPr>
        <p:spPr>
          <a:xfrm>
            <a:off x="8844039" y="2494456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EVALUACIÓN DE PROPUESTAS.</a:t>
            </a:r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87D1EC46-8A2D-F040-AB0B-708A4481BCC7}"/>
              </a:ext>
            </a:extLst>
          </p:cNvPr>
          <p:cNvSpPr/>
          <p:nvPr/>
        </p:nvSpPr>
        <p:spPr>
          <a:xfrm>
            <a:off x="8844039" y="3046901"/>
            <a:ext cx="3242541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CONJUNTA DE INICIATIVAS SELECCIONADAS.</a:t>
            </a:r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E694E68D-C117-D841-AF8E-130404F6D6CD}"/>
              </a:ext>
            </a:extLst>
          </p:cNvPr>
          <p:cNvSpPr/>
          <p:nvPr/>
        </p:nvSpPr>
        <p:spPr>
          <a:xfrm>
            <a:off x="8844039" y="379639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DE ACUERDOS.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5CDA1337-3D27-2448-8E87-995511608DCF}"/>
              </a:ext>
            </a:extLst>
          </p:cNvPr>
          <p:cNvSpPr/>
          <p:nvPr/>
        </p:nvSpPr>
        <p:spPr>
          <a:xfrm>
            <a:off x="8844039" y="441497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DEL PROYECTO.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E7EA837B-5424-DF4E-897F-22A7EA81CEF9}"/>
              </a:ext>
            </a:extLst>
          </p:cNvPr>
          <p:cNvSpPr/>
          <p:nvPr/>
        </p:nvSpPr>
        <p:spPr>
          <a:xfrm>
            <a:off x="8844039" y="5100224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2BDA13AC-D834-4440-B5ED-276DB66E2B66}"/>
              </a:ext>
            </a:extLst>
          </p:cNvPr>
          <p:cNvSpPr/>
          <p:nvPr/>
        </p:nvSpPr>
        <p:spPr>
          <a:xfrm>
            <a:off x="8844039" y="5621059"/>
            <a:ext cx="3242541" cy="4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</a:t>
            </a:r>
          </a:p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(de resultados)</a:t>
            </a:r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CB9F62EA-0F22-9749-A976-9B4ED0A19E28}"/>
              </a:ext>
            </a:extLst>
          </p:cNvPr>
          <p:cNvSpPr/>
          <p:nvPr/>
        </p:nvSpPr>
        <p:spPr>
          <a:xfrm>
            <a:off x="8844039" y="6365818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</a:p>
        </p:txBody>
      </p:sp>
      <p:sp>
        <p:nvSpPr>
          <p:cNvPr id="190" name="object 7">
            <a:extLst>
              <a:ext uri="{FF2B5EF4-FFF2-40B4-BE49-F238E27FC236}">
                <a16:creationId xmlns:a16="http://schemas.microsoft.com/office/drawing/2014/main" id="{AF9C4B21-37D3-AB42-A101-0363421F7299}"/>
              </a:ext>
            </a:extLst>
          </p:cNvPr>
          <p:cNvSpPr/>
          <p:nvPr/>
        </p:nvSpPr>
        <p:spPr>
          <a:xfrm>
            <a:off x="8708711" y="6175025"/>
            <a:ext cx="3448873" cy="634818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1" name="object 7">
            <a:extLst>
              <a:ext uri="{FF2B5EF4-FFF2-40B4-BE49-F238E27FC236}">
                <a16:creationId xmlns:a16="http://schemas.microsoft.com/office/drawing/2014/main" id="{9B46F64A-1578-9F49-BE15-07EA86B8626E}"/>
              </a:ext>
            </a:extLst>
          </p:cNvPr>
          <p:cNvSpPr/>
          <p:nvPr/>
        </p:nvSpPr>
        <p:spPr>
          <a:xfrm>
            <a:off x="8185676" y="6167448"/>
            <a:ext cx="526329" cy="55127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2" name="object 7">
            <a:extLst>
              <a:ext uri="{FF2B5EF4-FFF2-40B4-BE49-F238E27FC236}">
                <a16:creationId xmlns:a16="http://schemas.microsoft.com/office/drawing/2014/main" id="{215FA178-7FB3-FD4D-B4F9-081C157F3A62}"/>
              </a:ext>
            </a:extLst>
          </p:cNvPr>
          <p:cNvSpPr/>
          <p:nvPr/>
        </p:nvSpPr>
        <p:spPr>
          <a:xfrm>
            <a:off x="8713695" y="5809"/>
            <a:ext cx="3478306" cy="5533325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3" name="object 7">
            <a:extLst>
              <a:ext uri="{FF2B5EF4-FFF2-40B4-BE49-F238E27FC236}">
                <a16:creationId xmlns:a16="http://schemas.microsoft.com/office/drawing/2014/main" id="{E340CF7F-C7C4-A349-9C08-BFDC0124CD19}"/>
              </a:ext>
            </a:extLst>
          </p:cNvPr>
          <p:cNvSpPr/>
          <p:nvPr/>
        </p:nvSpPr>
        <p:spPr>
          <a:xfrm>
            <a:off x="8181044" y="4084"/>
            <a:ext cx="526329" cy="5533531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4" name="object 7">
            <a:extLst>
              <a:ext uri="{FF2B5EF4-FFF2-40B4-BE49-F238E27FC236}">
                <a16:creationId xmlns:a16="http://schemas.microsoft.com/office/drawing/2014/main" id="{3F54BD7F-C262-CC43-8998-F8E29B2F2F8C}"/>
              </a:ext>
            </a:extLst>
          </p:cNvPr>
          <p:cNvSpPr/>
          <p:nvPr/>
        </p:nvSpPr>
        <p:spPr>
          <a:xfrm>
            <a:off x="5243511" y="6709019"/>
            <a:ext cx="3483289" cy="13561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D40B25E-05CD-084C-A246-C71E129C4C1B}"/>
              </a:ext>
            </a:extLst>
          </p:cNvPr>
          <p:cNvSpPr txBox="1"/>
          <p:nvPr/>
        </p:nvSpPr>
        <p:spPr>
          <a:xfrm>
            <a:off x="12414738" y="903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999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0C424703-378D-E649-A3D2-73196F2D333E}"/>
              </a:ext>
            </a:extLst>
          </p:cNvPr>
          <p:cNvCxnSpPr>
            <a:cxnSpLocks/>
          </p:cNvCxnSpPr>
          <p:nvPr/>
        </p:nvCxnSpPr>
        <p:spPr>
          <a:xfrm flipH="1" flipV="1">
            <a:off x="5091497" y="6067649"/>
            <a:ext cx="560388" cy="4215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AC61388A-C739-444A-A61B-20CDA0197ED2}"/>
              </a:ext>
            </a:extLst>
          </p:cNvPr>
          <p:cNvCxnSpPr>
            <a:cxnSpLocks/>
          </p:cNvCxnSpPr>
          <p:nvPr/>
        </p:nvCxnSpPr>
        <p:spPr>
          <a:xfrm>
            <a:off x="5649492" y="6492987"/>
            <a:ext cx="27259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s 4">
            <a:extLst>
              <a:ext uri="{FF2B5EF4-FFF2-40B4-BE49-F238E27FC236}">
                <a16:creationId xmlns:a16="http://schemas.microsoft.com/office/drawing/2014/main" id="{67DA30FE-CE38-CC40-A1BC-2BDA94B2A6F4}"/>
              </a:ext>
            </a:extLst>
          </p:cNvPr>
          <p:cNvSpPr/>
          <p:nvPr/>
        </p:nvSpPr>
        <p:spPr>
          <a:xfrm flipH="1">
            <a:off x="8025584" y="1449698"/>
            <a:ext cx="45719" cy="1538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700506-F0F2-1E40-A99D-729EFE352B97}"/>
              </a:ext>
            </a:extLst>
          </p:cNvPr>
          <p:cNvSpPr/>
          <p:nvPr/>
        </p:nvSpPr>
        <p:spPr>
          <a:xfrm>
            <a:off x="3528235" y="1331201"/>
            <a:ext cx="4378609" cy="176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ct val="109100"/>
              </a:lnSpc>
              <a:spcBef>
                <a:spcPts val="819"/>
              </a:spcBef>
            </a:pPr>
            <a:r>
              <a:rPr lang="es-CO" dirty="0">
                <a:solidFill>
                  <a:schemeClr val="accent2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Como parte del cierre, se identificarán los  elementos más importantes de la ejecución de cada proyecto o del programa completo </a:t>
            </a:r>
            <a:r>
              <a:rPr lang="es-CO" sz="1400" i="1" dirty="0">
                <a:solidFill>
                  <a:schemeClr val="accent2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(en todo caso, con referencias específicas a los proyectos que lo conformaron).</a:t>
            </a:r>
            <a:endParaRPr lang="es-CO" dirty="0">
              <a:solidFill>
                <a:schemeClr val="accent2"/>
              </a:solidFill>
              <a:latin typeface="Muli" panose="02000503000000000000" pitchFamily="2" charset="77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0DDFC4B-A4B0-CE45-AC05-4D5962F368C1}"/>
              </a:ext>
            </a:extLst>
          </p:cNvPr>
          <p:cNvSpPr/>
          <p:nvPr/>
        </p:nvSpPr>
        <p:spPr>
          <a:xfrm>
            <a:off x="2010804" y="4305969"/>
            <a:ext cx="6366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Se analizarán aspectos como:</a:t>
            </a:r>
          </a:p>
          <a:p>
            <a:endParaRPr lang="es-CO" sz="1600" dirty="0">
              <a:solidFill>
                <a:srgbClr val="404040"/>
              </a:solidFill>
              <a:latin typeface="Muli" panose="02000503000000000000" pitchFamily="2" charset="77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Principales  factores de éxito y dificultades en la  ejecución.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Efectos o impactos verificables (</a:t>
            </a:r>
            <a:r>
              <a:rPr lang="es-CO" sz="1400" i="1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previstos y no previstos).</a:t>
            </a:r>
            <a:endParaRPr lang="es-CO" sz="1600" i="1" dirty="0">
              <a:solidFill>
                <a:srgbClr val="404040"/>
              </a:solidFill>
              <a:latin typeface="Muli" panose="02000503000000000000" pitchFamily="2" charset="77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Decisiones que  influyeron en la ejecución.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Lecciones  aprendidas.</a:t>
            </a:r>
            <a:endParaRPr lang="es-CO" sz="1600" dirty="0"/>
          </a:p>
        </p:txBody>
      </p:sp>
      <p:sp>
        <p:nvSpPr>
          <p:cNvPr id="104" name="object 50">
            <a:extLst>
              <a:ext uri="{FF2B5EF4-FFF2-40B4-BE49-F238E27FC236}">
                <a16:creationId xmlns:a16="http://schemas.microsoft.com/office/drawing/2014/main" id="{58FF9C7C-3D3E-2C4A-A60E-442EF8E558AC}"/>
              </a:ext>
            </a:extLst>
          </p:cNvPr>
          <p:cNvSpPr/>
          <p:nvPr/>
        </p:nvSpPr>
        <p:spPr>
          <a:xfrm rot="5400000">
            <a:off x="5112839" y="2953201"/>
            <a:ext cx="45719" cy="6241054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chemeClr val="accent2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7">
            <a:extLst>
              <a:ext uri="{FF2B5EF4-FFF2-40B4-BE49-F238E27FC236}">
                <a16:creationId xmlns:a16="http://schemas.microsoft.com/office/drawing/2014/main" id="{34C90442-C3B1-A14B-90EE-DEA152983A24}"/>
              </a:ext>
            </a:extLst>
          </p:cNvPr>
          <p:cNvSpPr/>
          <p:nvPr/>
        </p:nvSpPr>
        <p:spPr>
          <a:xfrm>
            <a:off x="8712622" y="0"/>
            <a:ext cx="3483289" cy="687106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34" name="Redondear rectángulo de esquina diagonal 133">
            <a:extLst>
              <a:ext uri="{FF2B5EF4-FFF2-40B4-BE49-F238E27FC236}">
                <a16:creationId xmlns:a16="http://schemas.microsoft.com/office/drawing/2014/main" id="{A3FA4EEB-6F1B-F548-9774-794F9CB36EDC}"/>
              </a:ext>
            </a:extLst>
          </p:cNvPr>
          <p:cNvSpPr/>
          <p:nvPr/>
        </p:nvSpPr>
        <p:spPr>
          <a:xfrm rot="5400000">
            <a:off x="10150032" y="-1372451"/>
            <a:ext cx="523433" cy="3387889"/>
          </a:xfrm>
          <a:prstGeom prst="round2DiagRect">
            <a:avLst/>
          </a:prstGeom>
          <a:solidFill>
            <a:srgbClr val="4F08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8" name="object 26">
            <a:extLst>
              <a:ext uri="{FF2B5EF4-FFF2-40B4-BE49-F238E27FC236}">
                <a16:creationId xmlns:a16="http://schemas.microsoft.com/office/drawing/2014/main" id="{DF7466C2-133B-EB44-BCDD-CDC440E3B7E2}"/>
              </a:ext>
            </a:extLst>
          </p:cNvPr>
          <p:cNvSpPr/>
          <p:nvPr/>
        </p:nvSpPr>
        <p:spPr>
          <a:xfrm>
            <a:off x="8396104" y="170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4F08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A37D57B2-3DBA-2344-B2B4-DA7F6B150A2E}"/>
              </a:ext>
            </a:extLst>
          </p:cNvPr>
          <p:cNvSpPr/>
          <p:nvPr/>
        </p:nvSpPr>
        <p:spPr>
          <a:xfrm>
            <a:off x="8467679" y="-73479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3305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endParaRPr lang="es-CO" sz="4400" b="1" dirty="0">
              <a:solidFill>
                <a:srgbClr val="330500"/>
              </a:solidFill>
              <a:latin typeface="Work Sans" pitchFamily="2" charset="77"/>
            </a:endParaRPr>
          </a:p>
        </p:txBody>
      </p:sp>
      <p:sp>
        <p:nvSpPr>
          <p:cNvPr id="146" name="Redondear rectángulo de esquina diagonal 145">
            <a:extLst>
              <a:ext uri="{FF2B5EF4-FFF2-40B4-BE49-F238E27FC236}">
                <a16:creationId xmlns:a16="http://schemas.microsoft.com/office/drawing/2014/main" id="{14766EC5-D6B3-E14B-B755-DF06F8A442A0}"/>
              </a:ext>
            </a:extLst>
          </p:cNvPr>
          <p:cNvSpPr/>
          <p:nvPr/>
        </p:nvSpPr>
        <p:spPr>
          <a:xfrm rot="5400000">
            <a:off x="9986137" y="-552712"/>
            <a:ext cx="851225" cy="3387889"/>
          </a:xfrm>
          <a:prstGeom prst="round2DiagRect">
            <a:avLst/>
          </a:pr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" name="object 26">
            <a:extLst>
              <a:ext uri="{FF2B5EF4-FFF2-40B4-BE49-F238E27FC236}">
                <a16:creationId xmlns:a16="http://schemas.microsoft.com/office/drawing/2014/main" id="{0F11912E-5873-D841-8B5A-0611C5E2FC56}"/>
              </a:ext>
            </a:extLst>
          </p:cNvPr>
          <p:cNvSpPr/>
          <p:nvPr/>
        </p:nvSpPr>
        <p:spPr>
          <a:xfrm>
            <a:off x="8396104" y="826015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1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D0B0550D-03FB-6A43-BE7E-2428B8461E10}"/>
              </a:ext>
            </a:extLst>
          </p:cNvPr>
          <p:cNvSpPr/>
          <p:nvPr/>
        </p:nvSpPr>
        <p:spPr>
          <a:xfrm>
            <a:off x="8430719" y="728886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60C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4400" b="1" dirty="0">
              <a:solidFill>
                <a:srgbClr val="760C00"/>
              </a:solidFill>
              <a:latin typeface="Work Sans" pitchFamily="2" charset="77"/>
            </a:endParaRPr>
          </a:p>
        </p:txBody>
      </p:sp>
      <p:sp>
        <p:nvSpPr>
          <p:cNvPr id="155" name="Redondear rectángulo de esquina diagonal 154">
            <a:extLst>
              <a:ext uri="{FF2B5EF4-FFF2-40B4-BE49-F238E27FC236}">
                <a16:creationId xmlns:a16="http://schemas.microsoft.com/office/drawing/2014/main" id="{743E5253-3585-E745-BEC4-C4BE64DFB32D}"/>
              </a:ext>
            </a:extLst>
          </p:cNvPr>
          <p:cNvSpPr/>
          <p:nvPr/>
        </p:nvSpPr>
        <p:spPr>
          <a:xfrm rot="5400000">
            <a:off x="10150032" y="253555"/>
            <a:ext cx="523434" cy="3387887"/>
          </a:xfrm>
          <a:prstGeom prst="round2Diag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56" name="object 26">
            <a:extLst>
              <a:ext uri="{FF2B5EF4-FFF2-40B4-BE49-F238E27FC236}">
                <a16:creationId xmlns:a16="http://schemas.microsoft.com/office/drawing/2014/main" id="{4EF7CA70-0197-1C4E-8A02-CA2AEDD6F54C}"/>
              </a:ext>
            </a:extLst>
          </p:cNvPr>
          <p:cNvSpPr/>
          <p:nvPr/>
        </p:nvSpPr>
        <p:spPr>
          <a:xfrm>
            <a:off x="8396104" y="1643279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65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93B5E325-D4AB-BB4A-BA96-5E2A51A8563C}"/>
              </a:ext>
            </a:extLst>
          </p:cNvPr>
          <p:cNvSpPr/>
          <p:nvPr/>
        </p:nvSpPr>
        <p:spPr>
          <a:xfrm>
            <a:off x="8433682" y="1543705"/>
            <a:ext cx="51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51141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4400" b="1" dirty="0">
              <a:solidFill>
                <a:srgbClr val="751141"/>
              </a:solidFill>
              <a:latin typeface="Work Sans" pitchFamily="2" charset="77"/>
            </a:endParaRPr>
          </a:p>
        </p:txBody>
      </p:sp>
      <p:sp>
        <p:nvSpPr>
          <p:cNvPr id="158" name="Redondear rectángulo de esquina diagonal 157">
            <a:extLst>
              <a:ext uri="{FF2B5EF4-FFF2-40B4-BE49-F238E27FC236}">
                <a16:creationId xmlns:a16="http://schemas.microsoft.com/office/drawing/2014/main" id="{17FD5A65-2D4E-2249-A6FE-F5CE6F786B99}"/>
              </a:ext>
            </a:extLst>
          </p:cNvPr>
          <p:cNvSpPr/>
          <p:nvPr/>
        </p:nvSpPr>
        <p:spPr>
          <a:xfrm rot="5400000">
            <a:off x="10122040" y="937633"/>
            <a:ext cx="523434" cy="3387887"/>
          </a:xfrm>
          <a:prstGeom prst="round2Diag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9" name="object 26">
            <a:extLst>
              <a:ext uri="{FF2B5EF4-FFF2-40B4-BE49-F238E27FC236}">
                <a16:creationId xmlns:a16="http://schemas.microsoft.com/office/drawing/2014/main" id="{3057856B-F51A-8F41-8C1D-E3F3D861D519}"/>
              </a:ext>
            </a:extLst>
          </p:cNvPr>
          <p:cNvSpPr/>
          <p:nvPr/>
        </p:nvSpPr>
        <p:spPr>
          <a:xfrm>
            <a:off x="8368112" y="2327357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FF2F9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FA53F63C-7DDB-F64F-92C2-00DF7B473364}"/>
              </a:ext>
            </a:extLst>
          </p:cNvPr>
          <p:cNvSpPr/>
          <p:nvPr/>
        </p:nvSpPr>
        <p:spPr>
          <a:xfrm>
            <a:off x="8389799" y="223736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BC226C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4400" b="1" dirty="0">
              <a:solidFill>
                <a:srgbClr val="BC226C"/>
              </a:solidFill>
              <a:latin typeface="Work Sans" pitchFamily="2" charset="77"/>
            </a:endParaRPr>
          </a:p>
        </p:txBody>
      </p:sp>
      <p:sp>
        <p:nvSpPr>
          <p:cNvPr id="161" name="Redondear rectángulo de esquina diagonal 160">
            <a:extLst>
              <a:ext uri="{FF2B5EF4-FFF2-40B4-BE49-F238E27FC236}">
                <a16:creationId xmlns:a16="http://schemas.microsoft.com/office/drawing/2014/main" id="{88CC2CF5-C790-A147-AB79-FB7C4529BB3A}"/>
              </a:ext>
            </a:extLst>
          </p:cNvPr>
          <p:cNvSpPr/>
          <p:nvPr/>
        </p:nvSpPr>
        <p:spPr>
          <a:xfrm rot="5400000">
            <a:off x="10127595" y="1584643"/>
            <a:ext cx="523434" cy="3387887"/>
          </a:xfrm>
          <a:prstGeom prst="round2Diag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2" name="object 26">
            <a:extLst>
              <a:ext uri="{FF2B5EF4-FFF2-40B4-BE49-F238E27FC236}">
                <a16:creationId xmlns:a16="http://schemas.microsoft.com/office/drawing/2014/main" id="{D7DD321C-E858-9B41-A6E4-6BC215B1F468}"/>
              </a:ext>
            </a:extLst>
          </p:cNvPr>
          <p:cNvSpPr/>
          <p:nvPr/>
        </p:nvSpPr>
        <p:spPr>
          <a:xfrm>
            <a:off x="8373668" y="2974368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34566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3" name="Rectángulo 162">
            <a:extLst>
              <a:ext uri="{FF2B5EF4-FFF2-40B4-BE49-F238E27FC236}">
                <a16:creationId xmlns:a16="http://schemas.microsoft.com/office/drawing/2014/main" id="{7E7EC3AC-7381-9C48-B7EC-7944DCBCD6CD}"/>
              </a:ext>
            </a:extLst>
          </p:cNvPr>
          <p:cNvSpPr/>
          <p:nvPr/>
        </p:nvSpPr>
        <p:spPr>
          <a:xfrm>
            <a:off x="8417654" y="287691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9324B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4400" b="1" dirty="0">
              <a:solidFill>
                <a:srgbClr val="19324B"/>
              </a:solidFill>
              <a:latin typeface="Work Sans" pitchFamily="2" charset="77"/>
            </a:endParaRPr>
          </a:p>
        </p:txBody>
      </p:sp>
      <p:sp>
        <p:nvSpPr>
          <p:cNvPr id="164" name="Redondear rectángulo de esquina diagonal 163">
            <a:extLst>
              <a:ext uri="{FF2B5EF4-FFF2-40B4-BE49-F238E27FC236}">
                <a16:creationId xmlns:a16="http://schemas.microsoft.com/office/drawing/2014/main" id="{22DD8387-F7EE-AF42-B4FD-AD6E3D3533B4}"/>
              </a:ext>
            </a:extLst>
          </p:cNvPr>
          <p:cNvSpPr/>
          <p:nvPr/>
        </p:nvSpPr>
        <p:spPr>
          <a:xfrm rot="5400000">
            <a:off x="10131357" y="2220505"/>
            <a:ext cx="523434" cy="3387887"/>
          </a:xfrm>
          <a:prstGeom prst="round2Diag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5" name="object 26">
            <a:extLst>
              <a:ext uri="{FF2B5EF4-FFF2-40B4-BE49-F238E27FC236}">
                <a16:creationId xmlns:a16="http://schemas.microsoft.com/office/drawing/2014/main" id="{7A2DA218-4645-064E-954E-1C29BBB1F820}"/>
              </a:ext>
            </a:extLst>
          </p:cNvPr>
          <p:cNvSpPr/>
          <p:nvPr/>
        </p:nvSpPr>
        <p:spPr>
          <a:xfrm>
            <a:off x="8377429" y="361023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6" name="Rectángulo 165">
            <a:extLst>
              <a:ext uri="{FF2B5EF4-FFF2-40B4-BE49-F238E27FC236}">
                <a16:creationId xmlns:a16="http://schemas.microsoft.com/office/drawing/2014/main" id="{D2FFEE6F-BE60-CD4C-B94B-CB33E07C550B}"/>
              </a:ext>
            </a:extLst>
          </p:cNvPr>
          <p:cNvSpPr/>
          <p:nvPr/>
        </p:nvSpPr>
        <p:spPr>
          <a:xfrm>
            <a:off x="8394408" y="35241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44377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4400" b="1" dirty="0">
              <a:solidFill>
                <a:srgbClr val="244377"/>
              </a:solidFill>
              <a:latin typeface="Work Sans" pitchFamily="2" charset="77"/>
            </a:endParaRPr>
          </a:p>
        </p:txBody>
      </p:sp>
      <p:sp>
        <p:nvSpPr>
          <p:cNvPr id="167" name="Redondear rectángulo de esquina diagonal 166">
            <a:extLst>
              <a:ext uri="{FF2B5EF4-FFF2-40B4-BE49-F238E27FC236}">
                <a16:creationId xmlns:a16="http://schemas.microsoft.com/office/drawing/2014/main" id="{B74E242E-C306-5044-B61D-FECEC9A01029}"/>
              </a:ext>
            </a:extLst>
          </p:cNvPr>
          <p:cNvSpPr/>
          <p:nvPr/>
        </p:nvSpPr>
        <p:spPr>
          <a:xfrm rot="5400000">
            <a:off x="10127595" y="2866096"/>
            <a:ext cx="523434" cy="3387887"/>
          </a:xfrm>
          <a:prstGeom prst="round2DiagRect">
            <a:avLst/>
          </a:prstGeom>
          <a:solidFill>
            <a:srgbClr val="22493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8" name="object 26">
            <a:extLst>
              <a:ext uri="{FF2B5EF4-FFF2-40B4-BE49-F238E27FC236}">
                <a16:creationId xmlns:a16="http://schemas.microsoft.com/office/drawing/2014/main" id="{FB5F8A19-EFD0-F547-967F-FA6DFCA0EC68}"/>
              </a:ext>
            </a:extLst>
          </p:cNvPr>
          <p:cNvSpPr/>
          <p:nvPr/>
        </p:nvSpPr>
        <p:spPr>
          <a:xfrm>
            <a:off x="8373668" y="42558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2493C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222233A9-E98F-8241-9E0B-18E09272DB10}"/>
              </a:ext>
            </a:extLst>
          </p:cNvPr>
          <p:cNvSpPr/>
          <p:nvPr/>
        </p:nvSpPr>
        <p:spPr>
          <a:xfrm>
            <a:off x="8401817" y="4177976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8362C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4400" b="1" dirty="0">
              <a:solidFill>
                <a:srgbClr val="18362C"/>
              </a:solidFill>
              <a:latin typeface="Work Sans" pitchFamily="2" charset="77"/>
            </a:endParaRPr>
          </a:p>
        </p:txBody>
      </p:sp>
      <p:sp>
        <p:nvSpPr>
          <p:cNvPr id="170" name="Redondear rectángulo de esquina diagonal 169">
            <a:extLst>
              <a:ext uri="{FF2B5EF4-FFF2-40B4-BE49-F238E27FC236}">
                <a16:creationId xmlns:a16="http://schemas.microsoft.com/office/drawing/2014/main" id="{A5E8212C-F083-F249-90A5-03BE7A0F7563}"/>
              </a:ext>
            </a:extLst>
          </p:cNvPr>
          <p:cNvSpPr/>
          <p:nvPr/>
        </p:nvSpPr>
        <p:spPr>
          <a:xfrm rot="5400000">
            <a:off x="10129416" y="3521602"/>
            <a:ext cx="523434" cy="3387887"/>
          </a:xfrm>
          <a:prstGeom prst="round2Diag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1" name="object 26">
            <a:extLst>
              <a:ext uri="{FF2B5EF4-FFF2-40B4-BE49-F238E27FC236}">
                <a16:creationId xmlns:a16="http://schemas.microsoft.com/office/drawing/2014/main" id="{9024819C-1F25-9542-88D3-E93731999E1B}"/>
              </a:ext>
            </a:extLst>
          </p:cNvPr>
          <p:cNvSpPr/>
          <p:nvPr/>
        </p:nvSpPr>
        <p:spPr>
          <a:xfrm>
            <a:off x="8375489" y="4911326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395824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2" name="Rectángulo 171">
            <a:extLst>
              <a:ext uri="{FF2B5EF4-FFF2-40B4-BE49-F238E27FC236}">
                <a16:creationId xmlns:a16="http://schemas.microsoft.com/office/drawing/2014/main" id="{35626F30-1655-8745-867B-158A3183D101}"/>
              </a:ext>
            </a:extLst>
          </p:cNvPr>
          <p:cNvSpPr/>
          <p:nvPr/>
        </p:nvSpPr>
        <p:spPr>
          <a:xfrm>
            <a:off x="8398579" y="4823449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44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173" name="Redondear rectángulo de esquina diagonal 172">
            <a:extLst>
              <a:ext uri="{FF2B5EF4-FFF2-40B4-BE49-F238E27FC236}">
                <a16:creationId xmlns:a16="http://schemas.microsoft.com/office/drawing/2014/main" id="{9372652C-94BE-CA47-A3AF-3B36FDDF4EC2}"/>
              </a:ext>
            </a:extLst>
          </p:cNvPr>
          <p:cNvSpPr/>
          <p:nvPr/>
        </p:nvSpPr>
        <p:spPr>
          <a:xfrm rot="5400000">
            <a:off x="10122040" y="4163136"/>
            <a:ext cx="523434" cy="3387887"/>
          </a:xfrm>
          <a:prstGeom prst="round2DiagRect">
            <a:avLst/>
          </a:prstGeom>
          <a:solidFill>
            <a:srgbClr val="00767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4" name="object 26">
            <a:extLst>
              <a:ext uri="{FF2B5EF4-FFF2-40B4-BE49-F238E27FC236}">
                <a16:creationId xmlns:a16="http://schemas.microsoft.com/office/drawing/2014/main" id="{DE716820-3968-CE41-94F3-2CABE57D0E05}"/>
              </a:ext>
            </a:extLst>
          </p:cNvPr>
          <p:cNvSpPr/>
          <p:nvPr/>
        </p:nvSpPr>
        <p:spPr>
          <a:xfrm>
            <a:off x="8368112" y="55528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007678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5" name="Rectángulo 174">
            <a:extLst>
              <a:ext uri="{FF2B5EF4-FFF2-40B4-BE49-F238E27FC236}">
                <a16:creationId xmlns:a16="http://schemas.microsoft.com/office/drawing/2014/main" id="{4F2811E4-8B9F-204E-B5B5-660AD87FBA35}"/>
              </a:ext>
            </a:extLst>
          </p:cNvPr>
          <p:cNvSpPr/>
          <p:nvPr/>
        </p:nvSpPr>
        <p:spPr>
          <a:xfrm>
            <a:off x="8395211" y="546497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005F61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4400" b="1" dirty="0">
              <a:solidFill>
                <a:srgbClr val="005F61"/>
              </a:solidFill>
              <a:latin typeface="Work Sans" pitchFamily="2" charset="77"/>
            </a:endParaRPr>
          </a:p>
        </p:txBody>
      </p:sp>
      <p:sp>
        <p:nvSpPr>
          <p:cNvPr id="176" name="Redondear rectángulo de esquina diagonal 175">
            <a:extLst>
              <a:ext uri="{FF2B5EF4-FFF2-40B4-BE49-F238E27FC236}">
                <a16:creationId xmlns:a16="http://schemas.microsoft.com/office/drawing/2014/main" id="{88BE5506-F916-1D4F-8596-674F0233BE60}"/>
              </a:ext>
            </a:extLst>
          </p:cNvPr>
          <p:cNvSpPr/>
          <p:nvPr/>
        </p:nvSpPr>
        <p:spPr>
          <a:xfrm rot="5400000">
            <a:off x="10122040" y="4805197"/>
            <a:ext cx="523434" cy="338788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7" name="object 26">
            <a:extLst>
              <a:ext uri="{FF2B5EF4-FFF2-40B4-BE49-F238E27FC236}">
                <a16:creationId xmlns:a16="http://schemas.microsoft.com/office/drawing/2014/main" id="{6AA1D9CC-CC8B-AE47-9F9D-E3F7D5060C4D}"/>
              </a:ext>
            </a:extLst>
          </p:cNvPr>
          <p:cNvSpPr/>
          <p:nvPr/>
        </p:nvSpPr>
        <p:spPr>
          <a:xfrm>
            <a:off x="8368112" y="61949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>
              <a:solidFill>
                <a:srgbClr val="870E00"/>
              </a:solidFill>
            </a:endParaRPr>
          </a:p>
        </p:txBody>
      </p:sp>
      <p:sp>
        <p:nvSpPr>
          <p:cNvPr id="178" name="Rectángulo 177">
            <a:extLst>
              <a:ext uri="{FF2B5EF4-FFF2-40B4-BE49-F238E27FC236}">
                <a16:creationId xmlns:a16="http://schemas.microsoft.com/office/drawing/2014/main" id="{F36AB71F-41AC-F54E-91B8-854A7D0D68E6}"/>
              </a:ext>
            </a:extLst>
          </p:cNvPr>
          <p:cNvSpPr/>
          <p:nvPr/>
        </p:nvSpPr>
        <p:spPr>
          <a:xfrm>
            <a:off x="8335108" y="6168505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179" name="Rectángulo 178">
            <a:extLst>
              <a:ext uri="{FF2B5EF4-FFF2-40B4-BE49-F238E27FC236}">
                <a16:creationId xmlns:a16="http://schemas.microsoft.com/office/drawing/2014/main" id="{19408B1B-4227-4544-8DC4-280D2C25A80C}"/>
              </a:ext>
            </a:extLst>
          </p:cNvPr>
          <p:cNvSpPr/>
          <p:nvPr/>
        </p:nvSpPr>
        <p:spPr>
          <a:xfrm>
            <a:off x="8868854" y="197195"/>
            <a:ext cx="3216648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DEL PROCESO.</a:t>
            </a:r>
          </a:p>
        </p:txBody>
      </p:sp>
      <p:sp>
        <p:nvSpPr>
          <p:cNvPr id="180" name="Rectángulo 179">
            <a:extLst>
              <a:ext uri="{FF2B5EF4-FFF2-40B4-BE49-F238E27FC236}">
                <a16:creationId xmlns:a16="http://schemas.microsoft.com/office/drawing/2014/main" id="{3E2708B7-51B6-2A41-AE78-3937AA0FC7D6}"/>
              </a:ext>
            </a:extLst>
          </p:cNvPr>
          <p:cNvSpPr/>
          <p:nvPr/>
        </p:nvSpPr>
        <p:spPr>
          <a:xfrm>
            <a:off x="8878643" y="744184"/>
            <a:ext cx="3206434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INTERCAMBIO DE INFORMACIÓN, CONTACTOS PRELIMINARES ENTRE INSTITUCIONES Y PREPARACIÓN DE PROPUESTAS.</a:t>
            </a:r>
          </a:p>
        </p:txBody>
      </p:sp>
      <p:sp>
        <p:nvSpPr>
          <p:cNvPr id="181" name="Rectángulo 180">
            <a:extLst>
              <a:ext uri="{FF2B5EF4-FFF2-40B4-BE49-F238E27FC236}">
                <a16:creationId xmlns:a16="http://schemas.microsoft.com/office/drawing/2014/main" id="{52CA1D87-A5E3-D943-A833-F1B1DEB24AFA}"/>
              </a:ext>
            </a:extLst>
          </p:cNvPr>
          <p:cNvSpPr/>
          <p:nvPr/>
        </p:nvSpPr>
        <p:spPr>
          <a:xfrm>
            <a:off x="8878642" y="1842662"/>
            <a:ext cx="3206434" cy="26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PRESENTACIÓN DE PROPUESTAS.</a:t>
            </a: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81D908EF-D4D9-E94F-8778-B68AAAFA5C13}"/>
              </a:ext>
            </a:extLst>
          </p:cNvPr>
          <p:cNvSpPr/>
          <p:nvPr/>
        </p:nvSpPr>
        <p:spPr>
          <a:xfrm>
            <a:off x="8844039" y="2494456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EVALUACIÓN DE PROPUESTAS.</a:t>
            </a:r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298D99C2-9482-B94B-AADE-88199D9BBA42}"/>
              </a:ext>
            </a:extLst>
          </p:cNvPr>
          <p:cNvSpPr/>
          <p:nvPr/>
        </p:nvSpPr>
        <p:spPr>
          <a:xfrm>
            <a:off x="8844039" y="3046901"/>
            <a:ext cx="3242541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CONJUNTA DE INICIATIVAS SELECCIONADAS.</a:t>
            </a:r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3F12C129-0FB7-E144-B9D9-1084763CDF76}"/>
              </a:ext>
            </a:extLst>
          </p:cNvPr>
          <p:cNvSpPr/>
          <p:nvPr/>
        </p:nvSpPr>
        <p:spPr>
          <a:xfrm>
            <a:off x="8844039" y="379639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DE ACUERDOS.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9F5099E1-2779-2743-8EFF-113266F5F8F2}"/>
              </a:ext>
            </a:extLst>
          </p:cNvPr>
          <p:cNvSpPr/>
          <p:nvPr/>
        </p:nvSpPr>
        <p:spPr>
          <a:xfrm>
            <a:off x="8844039" y="441497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DEL PROYECTO.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43E294C0-0D73-754F-9728-10D9AECF2087}"/>
              </a:ext>
            </a:extLst>
          </p:cNvPr>
          <p:cNvSpPr/>
          <p:nvPr/>
        </p:nvSpPr>
        <p:spPr>
          <a:xfrm>
            <a:off x="8844039" y="5100224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8CA78E40-4CE5-FD46-BF8F-A7FC5DF90D5F}"/>
              </a:ext>
            </a:extLst>
          </p:cNvPr>
          <p:cNvSpPr/>
          <p:nvPr/>
        </p:nvSpPr>
        <p:spPr>
          <a:xfrm>
            <a:off x="8844039" y="5621059"/>
            <a:ext cx="3242541" cy="4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</a:t>
            </a:r>
          </a:p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(de resultados)</a:t>
            </a:r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34D7CDEC-041A-5F41-94D2-3ADFC0BA149C}"/>
              </a:ext>
            </a:extLst>
          </p:cNvPr>
          <p:cNvSpPr/>
          <p:nvPr/>
        </p:nvSpPr>
        <p:spPr>
          <a:xfrm>
            <a:off x="8844039" y="6365818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</a:p>
        </p:txBody>
      </p:sp>
      <p:sp>
        <p:nvSpPr>
          <p:cNvPr id="191" name="object 7">
            <a:extLst>
              <a:ext uri="{FF2B5EF4-FFF2-40B4-BE49-F238E27FC236}">
                <a16:creationId xmlns:a16="http://schemas.microsoft.com/office/drawing/2014/main" id="{4F9AB24D-9EC6-9C41-8B78-29A2641FA2DA}"/>
              </a:ext>
            </a:extLst>
          </p:cNvPr>
          <p:cNvSpPr/>
          <p:nvPr/>
        </p:nvSpPr>
        <p:spPr>
          <a:xfrm>
            <a:off x="8713695" y="5809"/>
            <a:ext cx="3478306" cy="6170855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2" name="object 7">
            <a:extLst>
              <a:ext uri="{FF2B5EF4-FFF2-40B4-BE49-F238E27FC236}">
                <a16:creationId xmlns:a16="http://schemas.microsoft.com/office/drawing/2014/main" id="{2115CC05-9F85-194F-93C6-84F3038604BE}"/>
              </a:ext>
            </a:extLst>
          </p:cNvPr>
          <p:cNvSpPr/>
          <p:nvPr/>
        </p:nvSpPr>
        <p:spPr>
          <a:xfrm>
            <a:off x="8181044" y="4084"/>
            <a:ext cx="526329" cy="6171085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4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5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sp>
        <p:nvSpPr>
          <p:cNvPr id="38" name="Recortar rectángulo de una esquina 37">
            <a:extLst>
              <a:ext uri="{FF2B5EF4-FFF2-40B4-BE49-F238E27FC236}">
                <a16:creationId xmlns:a16="http://schemas.microsoft.com/office/drawing/2014/main" id="{0BEFBECD-C180-2443-910F-A4EC28C7B545}"/>
              </a:ext>
            </a:extLst>
          </p:cNvPr>
          <p:cNvSpPr/>
          <p:nvPr/>
        </p:nvSpPr>
        <p:spPr>
          <a:xfrm rot="5400000">
            <a:off x="5090606" y="1176402"/>
            <a:ext cx="961285" cy="3473832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1440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88334 w 740471"/>
              <a:gd name="connsiteY1" fmla="*/ 7892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26506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4704"/>
              <a:gd name="connsiteY0" fmla="*/ 0 h 1369695"/>
              <a:gd name="connsiteX1" fmla="*/ 10235 w 744704"/>
              <a:gd name="connsiteY1" fmla="*/ 1384 h 1369695"/>
              <a:gd name="connsiteX2" fmla="*/ 744704 w 744704"/>
              <a:gd name="connsiteY2" fmla="*/ 632702 h 1369695"/>
              <a:gd name="connsiteX3" fmla="*/ 740471 w 744704"/>
              <a:gd name="connsiteY3" fmla="*/ 1369695 h 1369695"/>
              <a:gd name="connsiteX4" fmla="*/ 0 w 744704"/>
              <a:gd name="connsiteY4" fmla="*/ 1369695 h 1369695"/>
              <a:gd name="connsiteX5" fmla="*/ 0 w 744704"/>
              <a:gd name="connsiteY5" fmla="*/ 0 h 1369695"/>
              <a:gd name="connsiteX0" fmla="*/ 0 w 748940"/>
              <a:gd name="connsiteY0" fmla="*/ 0 h 1369695"/>
              <a:gd name="connsiteX1" fmla="*/ 10235 w 748940"/>
              <a:gd name="connsiteY1" fmla="*/ 1384 h 1369695"/>
              <a:gd name="connsiteX2" fmla="*/ 748940 w 748940"/>
              <a:gd name="connsiteY2" fmla="*/ 721602 h 1369695"/>
              <a:gd name="connsiteX3" fmla="*/ 740471 w 748940"/>
              <a:gd name="connsiteY3" fmla="*/ 1369695 h 1369695"/>
              <a:gd name="connsiteX4" fmla="*/ 0 w 748940"/>
              <a:gd name="connsiteY4" fmla="*/ 1369695 h 1369695"/>
              <a:gd name="connsiteX5" fmla="*/ 0 w 748940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10843 w 740471"/>
              <a:gd name="connsiteY2" fmla="*/ 7978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6243 w 740471"/>
              <a:gd name="connsiteY2" fmla="*/ 7216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882"/>
              <a:gd name="connsiteY0" fmla="*/ 0 h 1369695"/>
              <a:gd name="connsiteX1" fmla="*/ 10235 w 740882"/>
              <a:gd name="connsiteY1" fmla="*/ 1384 h 1369695"/>
              <a:gd name="connsiteX2" fmla="*/ 740476 w 740882"/>
              <a:gd name="connsiteY2" fmla="*/ 725836 h 1369695"/>
              <a:gd name="connsiteX3" fmla="*/ 740471 w 740882"/>
              <a:gd name="connsiteY3" fmla="*/ 1369695 h 1369695"/>
              <a:gd name="connsiteX4" fmla="*/ 0 w 740882"/>
              <a:gd name="connsiteY4" fmla="*/ 1369695 h 1369695"/>
              <a:gd name="connsiteX5" fmla="*/ 0 w 740882"/>
              <a:gd name="connsiteY5" fmla="*/ 0 h 1369695"/>
              <a:gd name="connsiteX0" fmla="*/ 0 w 740882"/>
              <a:gd name="connsiteY0" fmla="*/ 0 h 1369695"/>
              <a:gd name="connsiteX1" fmla="*/ 10235 w 740882"/>
              <a:gd name="connsiteY1" fmla="*/ 1384 h 1369695"/>
              <a:gd name="connsiteX2" fmla="*/ 740476 w 740882"/>
              <a:gd name="connsiteY2" fmla="*/ 725836 h 1369695"/>
              <a:gd name="connsiteX3" fmla="*/ 740471 w 740882"/>
              <a:gd name="connsiteY3" fmla="*/ 1369695 h 1369695"/>
              <a:gd name="connsiteX4" fmla="*/ 0 w 740882"/>
              <a:gd name="connsiteY4" fmla="*/ 1369695 h 1369695"/>
              <a:gd name="connsiteX5" fmla="*/ 0 w 740882"/>
              <a:gd name="connsiteY5" fmla="*/ 0 h 1369695"/>
              <a:gd name="connsiteX0" fmla="*/ 0 w 813596"/>
              <a:gd name="connsiteY0" fmla="*/ 0 h 1369695"/>
              <a:gd name="connsiteX1" fmla="*/ 82949 w 813596"/>
              <a:gd name="connsiteY1" fmla="*/ 1384 h 1369695"/>
              <a:gd name="connsiteX2" fmla="*/ 813190 w 813596"/>
              <a:gd name="connsiteY2" fmla="*/ 725836 h 1369695"/>
              <a:gd name="connsiteX3" fmla="*/ 813185 w 813596"/>
              <a:gd name="connsiteY3" fmla="*/ 1369695 h 1369695"/>
              <a:gd name="connsiteX4" fmla="*/ 72714 w 813596"/>
              <a:gd name="connsiteY4" fmla="*/ 1369695 h 1369695"/>
              <a:gd name="connsiteX5" fmla="*/ 0 w 813596"/>
              <a:gd name="connsiteY5" fmla="*/ 0 h 1369695"/>
              <a:gd name="connsiteX0" fmla="*/ 0 w 813596"/>
              <a:gd name="connsiteY0" fmla="*/ 0 h 1369695"/>
              <a:gd name="connsiteX1" fmla="*/ 813190 w 813596"/>
              <a:gd name="connsiteY1" fmla="*/ 725836 h 1369695"/>
              <a:gd name="connsiteX2" fmla="*/ 813185 w 813596"/>
              <a:gd name="connsiteY2" fmla="*/ 1369695 h 1369695"/>
              <a:gd name="connsiteX3" fmla="*/ 72714 w 813596"/>
              <a:gd name="connsiteY3" fmla="*/ 1369695 h 1369695"/>
              <a:gd name="connsiteX4" fmla="*/ 0 w 813596"/>
              <a:gd name="connsiteY4" fmla="*/ 0 h 1369695"/>
              <a:gd name="connsiteX0" fmla="*/ 0 w 756459"/>
              <a:gd name="connsiteY0" fmla="*/ 0 h 1369695"/>
              <a:gd name="connsiteX1" fmla="*/ 756053 w 756459"/>
              <a:gd name="connsiteY1" fmla="*/ 725836 h 1369695"/>
              <a:gd name="connsiteX2" fmla="*/ 756048 w 756459"/>
              <a:gd name="connsiteY2" fmla="*/ 1369695 h 1369695"/>
              <a:gd name="connsiteX3" fmla="*/ 15577 w 756459"/>
              <a:gd name="connsiteY3" fmla="*/ 1369695 h 1369695"/>
              <a:gd name="connsiteX4" fmla="*/ 0 w 756459"/>
              <a:gd name="connsiteY4" fmla="*/ 0 h 1369695"/>
              <a:gd name="connsiteX0" fmla="*/ 0 w 756459"/>
              <a:gd name="connsiteY0" fmla="*/ 0 h 1369695"/>
              <a:gd name="connsiteX1" fmla="*/ 756053 w 756459"/>
              <a:gd name="connsiteY1" fmla="*/ 725836 h 1369695"/>
              <a:gd name="connsiteX2" fmla="*/ 756048 w 756459"/>
              <a:gd name="connsiteY2" fmla="*/ 1369695 h 1369695"/>
              <a:gd name="connsiteX3" fmla="*/ 15577 w 756459"/>
              <a:gd name="connsiteY3" fmla="*/ 1369695 h 1369695"/>
              <a:gd name="connsiteX4" fmla="*/ 0 w 756459"/>
              <a:gd name="connsiteY4" fmla="*/ 0 h 1369695"/>
              <a:gd name="connsiteX0" fmla="*/ 0 w 761653"/>
              <a:gd name="connsiteY0" fmla="*/ 0 h 1373015"/>
              <a:gd name="connsiteX1" fmla="*/ 761247 w 761653"/>
              <a:gd name="connsiteY1" fmla="*/ 729156 h 1373015"/>
              <a:gd name="connsiteX2" fmla="*/ 761242 w 761653"/>
              <a:gd name="connsiteY2" fmla="*/ 1373015 h 1373015"/>
              <a:gd name="connsiteX3" fmla="*/ 20771 w 761653"/>
              <a:gd name="connsiteY3" fmla="*/ 1373015 h 1373015"/>
              <a:gd name="connsiteX4" fmla="*/ 0 w 761653"/>
              <a:gd name="connsiteY4" fmla="*/ 0 h 1373015"/>
              <a:gd name="connsiteX0" fmla="*/ 0 w 761653"/>
              <a:gd name="connsiteY0" fmla="*/ 0 h 1373015"/>
              <a:gd name="connsiteX1" fmla="*/ 761247 w 761653"/>
              <a:gd name="connsiteY1" fmla="*/ 729156 h 1373015"/>
              <a:gd name="connsiteX2" fmla="*/ 761242 w 761653"/>
              <a:gd name="connsiteY2" fmla="*/ 1373015 h 1373015"/>
              <a:gd name="connsiteX3" fmla="*/ 10385 w 761653"/>
              <a:gd name="connsiteY3" fmla="*/ 1373015 h 1373015"/>
              <a:gd name="connsiteX4" fmla="*/ 0 w 761653"/>
              <a:gd name="connsiteY4" fmla="*/ 0 h 1373015"/>
              <a:gd name="connsiteX0" fmla="*/ 0 w 761653"/>
              <a:gd name="connsiteY0" fmla="*/ 0 h 1373015"/>
              <a:gd name="connsiteX1" fmla="*/ 761247 w 761653"/>
              <a:gd name="connsiteY1" fmla="*/ 729156 h 1373015"/>
              <a:gd name="connsiteX2" fmla="*/ 761242 w 761653"/>
              <a:gd name="connsiteY2" fmla="*/ 1373015 h 1373015"/>
              <a:gd name="connsiteX3" fmla="*/ 10387 w 761653"/>
              <a:gd name="connsiteY3" fmla="*/ 1373015 h 1373015"/>
              <a:gd name="connsiteX4" fmla="*/ 0 w 761653"/>
              <a:gd name="connsiteY4" fmla="*/ 0 h 1373015"/>
              <a:gd name="connsiteX0" fmla="*/ 0 w 761655"/>
              <a:gd name="connsiteY0" fmla="*/ 0 h 1373015"/>
              <a:gd name="connsiteX1" fmla="*/ 761250 w 761655"/>
              <a:gd name="connsiteY1" fmla="*/ 347403 h 1373015"/>
              <a:gd name="connsiteX2" fmla="*/ 761242 w 761655"/>
              <a:gd name="connsiteY2" fmla="*/ 1373015 h 1373015"/>
              <a:gd name="connsiteX3" fmla="*/ 10387 w 761655"/>
              <a:gd name="connsiteY3" fmla="*/ 1373015 h 1373015"/>
              <a:gd name="connsiteX4" fmla="*/ 0 w 761655"/>
              <a:gd name="connsiteY4" fmla="*/ 0 h 137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655" h="1373015">
                <a:moveTo>
                  <a:pt x="0" y="0"/>
                </a:moveTo>
                <a:lnTo>
                  <a:pt x="761250" y="347403"/>
                </a:lnTo>
                <a:cubicBezTo>
                  <a:pt x="762659" y="563434"/>
                  <a:pt x="759833" y="1156984"/>
                  <a:pt x="761242" y="1373015"/>
                </a:cubicBezTo>
                <a:lnTo>
                  <a:pt x="10387" y="1373015"/>
                </a:lnTo>
                <a:cubicBezTo>
                  <a:pt x="6925" y="915343"/>
                  <a:pt x="3462" y="457672"/>
                  <a:pt x="0" y="0"/>
                </a:cubicBezTo>
                <a:close/>
              </a:path>
            </a:pathLst>
          </a:cu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ortar rectángulo de una esquina 37">
            <a:extLst>
              <a:ext uri="{FF2B5EF4-FFF2-40B4-BE49-F238E27FC236}">
                <a16:creationId xmlns:a16="http://schemas.microsoft.com/office/drawing/2014/main" id="{B8774BB8-F10A-1E45-9C90-CEFFF2EFFA98}"/>
              </a:ext>
            </a:extLst>
          </p:cNvPr>
          <p:cNvSpPr/>
          <p:nvPr/>
        </p:nvSpPr>
        <p:spPr>
          <a:xfrm rot="5400000" flipH="1" flipV="1">
            <a:off x="7580560" y="-478443"/>
            <a:ext cx="680952" cy="3181090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1440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88334 w 740471"/>
              <a:gd name="connsiteY1" fmla="*/ 7892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26506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4704"/>
              <a:gd name="connsiteY0" fmla="*/ 0 h 1369695"/>
              <a:gd name="connsiteX1" fmla="*/ 10235 w 744704"/>
              <a:gd name="connsiteY1" fmla="*/ 1384 h 1369695"/>
              <a:gd name="connsiteX2" fmla="*/ 744704 w 744704"/>
              <a:gd name="connsiteY2" fmla="*/ 632702 h 1369695"/>
              <a:gd name="connsiteX3" fmla="*/ 740471 w 744704"/>
              <a:gd name="connsiteY3" fmla="*/ 1369695 h 1369695"/>
              <a:gd name="connsiteX4" fmla="*/ 0 w 744704"/>
              <a:gd name="connsiteY4" fmla="*/ 1369695 h 1369695"/>
              <a:gd name="connsiteX5" fmla="*/ 0 w 744704"/>
              <a:gd name="connsiteY5" fmla="*/ 0 h 1369695"/>
              <a:gd name="connsiteX0" fmla="*/ 0 w 748940"/>
              <a:gd name="connsiteY0" fmla="*/ 0 h 1369695"/>
              <a:gd name="connsiteX1" fmla="*/ 10235 w 748940"/>
              <a:gd name="connsiteY1" fmla="*/ 1384 h 1369695"/>
              <a:gd name="connsiteX2" fmla="*/ 748940 w 748940"/>
              <a:gd name="connsiteY2" fmla="*/ 721602 h 1369695"/>
              <a:gd name="connsiteX3" fmla="*/ 740471 w 748940"/>
              <a:gd name="connsiteY3" fmla="*/ 1369695 h 1369695"/>
              <a:gd name="connsiteX4" fmla="*/ 0 w 748940"/>
              <a:gd name="connsiteY4" fmla="*/ 1369695 h 1369695"/>
              <a:gd name="connsiteX5" fmla="*/ 0 w 748940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10843 w 740471"/>
              <a:gd name="connsiteY2" fmla="*/ 7978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6243 w 740471"/>
              <a:gd name="connsiteY2" fmla="*/ 7216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882"/>
              <a:gd name="connsiteY0" fmla="*/ 0 h 1369695"/>
              <a:gd name="connsiteX1" fmla="*/ 10235 w 740882"/>
              <a:gd name="connsiteY1" fmla="*/ 1384 h 1369695"/>
              <a:gd name="connsiteX2" fmla="*/ 740476 w 740882"/>
              <a:gd name="connsiteY2" fmla="*/ 725836 h 1369695"/>
              <a:gd name="connsiteX3" fmla="*/ 740471 w 740882"/>
              <a:gd name="connsiteY3" fmla="*/ 1369695 h 1369695"/>
              <a:gd name="connsiteX4" fmla="*/ 0 w 740882"/>
              <a:gd name="connsiteY4" fmla="*/ 1369695 h 1369695"/>
              <a:gd name="connsiteX5" fmla="*/ 0 w 740882"/>
              <a:gd name="connsiteY5" fmla="*/ 0 h 1369695"/>
              <a:gd name="connsiteX0" fmla="*/ 0 w 749095"/>
              <a:gd name="connsiteY0" fmla="*/ 0 h 1369695"/>
              <a:gd name="connsiteX1" fmla="*/ 10235 w 749095"/>
              <a:gd name="connsiteY1" fmla="*/ 1384 h 1369695"/>
              <a:gd name="connsiteX2" fmla="*/ 748974 w 749095"/>
              <a:gd name="connsiteY2" fmla="*/ 493403 h 1369695"/>
              <a:gd name="connsiteX3" fmla="*/ 740471 w 749095"/>
              <a:gd name="connsiteY3" fmla="*/ 1369695 h 1369695"/>
              <a:gd name="connsiteX4" fmla="*/ 0 w 749095"/>
              <a:gd name="connsiteY4" fmla="*/ 1369695 h 1369695"/>
              <a:gd name="connsiteX5" fmla="*/ 0 w 749095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0213 w 740471"/>
              <a:gd name="connsiteY2" fmla="*/ 389403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0213 w 740471"/>
              <a:gd name="connsiteY2" fmla="*/ 389403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0213 w 740471"/>
              <a:gd name="connsiteY2" fmla="*/ 389403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730213 w 740471"/>
              <a:gd name="connsiteY1" fmla="*/ 389403 h 1369695"/>
              <a:gd name="connsiteX2" fmla="*/ 740471 w 740471"/>
              <a:gd name="connsiteY2" fmla="*/ 1369695 h 1369695"/>
              <a:gd name="connsiteX3" fmla="*/ 0 w 740471"/>
              <a:gd name="connsiteY3" fmla="*/ 1369695 h 1369695"/>
              <a:gd name="connsiteX4" fmla="*/ 0 w 740471"/>
              <a:gd name="connsiteY4" fmla="*/ 0 h 136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471" h="1369695">
                <a:moveTo>
                  <a:pt x="0" y="0"/>
                </a:moveTo>
                <a:lnTo>
                  <a:pt x="730213" y="389403"/>
                </a:lnTo>
                <a:cubicBezTo>
                  <a:pt x="731622" y="605434"/>
                  <a:pt x="739062" y="1153664"/>
                  <a:pt x="740471" y="1369695"/>
                </a:cubicBezTo>
                <a:lnTo>
                  <a:pt x="0" y="1369695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A18395C-B1DF-8D4D-AEAE-3C37FC90DFF7}"/>
              </a:ext>
            </a:extLst>
          </p:cNvPr>
          <p:cNvSpPr/>
          <p:nvPr/>
        </p:nvSpPr>
        <p:spPr>
          <a:xfrm>
            <a:off x="6327435" y="1474007"/>
            <a:ext cx="971107" cy="56498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3F0A9D-762F-3443-BBEF-9387BAB225E6}"/>
              </a:ext>
            </a:extLst>
          </p:cNvPr>
          <p:cNvSpPr/>
          <p:nvPr/>
        </p:nvSpPr>
        <p:spPr>
          <a:xfrm>
            <a:off x="3944652" y="2483219"/>
            <a:ext cx="2951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- Intercambios de información – Preparación de propuestas.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2836CEB3-CB5E-4344-BF62-5DA1AF7E3357}"/>
              </a:ext>
            </a:extLst>
          </p:cNvPr>
          <p:cNvSpPr/>
          <p:nvPr/>
        </p:nvSpPr>
        <p:spPr>
          <a:xfrm>
            <a:off x="6605662" y="823037"/>
            <a:ext cx="290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Preparación de</a:t>
            </a:r>
          </a:p>
          <a:p>
            <a:pPr algn="r"/>
            <a:r>
              <a:rPr lang="es-CO" sz="1600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propuestas – Oficialización.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C94C87BA-364A-1548-9AEB-2A66A4102935}"/>
              </a:ext>
            </a:extLst>
          </p:cNvPr>
          <p:cNvSpPr/>
          <p:nvPr/>
        </p:nvSpPr>
        <p:spPr>
          <a:xfrm>
            <a:off x="10686300" y="353246"/>
            <a:ext cx="1368127" cy="703636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ortar rectángulo de una esquina 37">
            <a:extLst>
              <a:ext uri="{FF2B5EF4-FFF2-40B4-BE49-F238E27FC236}">
                <a16:creationId xmlns:a16="http://schemas.microsoft.com/office/drawing/2014/main" id="{196C2676-2056-2E4B-B123-BA3A980F35AD}"/>
              </a:ext>
            </a:extLst>
          </p:cNvPr>
          <p:cNvSpPr/>
          <p:nvPr/>
        </p:nvSpPr>
        <p:spPr>
          <a:xfrm rot="5400000" flipV="1">
            <a:off x="11027910" y="1115146"/>
            <a:ext cx="686477" cy="1369696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1440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88334 w 740471"/>
              <a:gd name="connsiteY1" fmla="*/ 7892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26506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4704"/>
              <a:gd name="connsiteY0" fmla="*/ 0 h 1369695"/>
              <a:gd name="connsiteX1" fmla="*/ 10235 w 744704"/>
              <a:gd name="connsiteY1" fmla="*/ 1384 h 1369695"/>
              <a:gd name="connsiteX2" fmla="*/ 744704 w 744704"/>
              <a:gd name="connsiteY2" fmla="*/ 632702 h 1369695"/>
              <a:gd name="connsiteX3" fmla="*/ 740471 w 744704"/>
              <a:gd name="connsiteY3" fmla="*/ 1369695 h 1369695"/>
              <a:gd name="connsiteX4" fmla="*/ 0 w 744704"/>
              <a:gd name="connsiteY4" fmla="*/ 1369695 h 1369695"/>
              <a:gd name="connsiteX5" fmla="*/ 0 w 744704"/>
              <a:gd name="connsiteY5" fmla="*/ 0 h 1369695"/>
              <a:gd name="connsiteX0" fmla="*/ 0 w 748940"/>
              <a:gd name="connsiteY0" fmla="*/ 0 h 1369695"/>
              <a:gd name="connsiteX1" fmla="*/ 10235 w 748940"/>
              <a:gd name="connsiteY1" fmla="*/ 1384 h 1369695"/>
              <a:gd name="connsiteX2" fmla="*/ 748940 w 748940"/>
              <a:gd name="connsiteY2" fmla="*/ 721602 h 1369695"/>
              <a:gd name="connsiteX3" fmla="*/ 740471 w 748940"/>
              <a:gd name="connsiteY3" fmla="*/ 1369695 h 1369695"/>
              <a:gd name="connsiteX4" fmla="*/ 0 w 748940"/>
              <a:gd name="connsiteY4" fmla="*/ 1369695 h 1369695"/>
              <a:gd name="connsiteX5" fmla="*/ 0 w 748940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10843 w 740471"/>
              <a:gd name="connsiteY2" fmla="*/ 7978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6243 w 740471"/>
              <a:gd name="connsiteY2" fmla="*/ 7216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882"/>
              <a:gd name="connsiteY0" fmla="*/ 0 h 1369695"/>
              <a:gd name="connsiteX1" fmla="*/ 10235 w 740882"/>
              <a:gd name="connsiteY1" fmla="*/ 1384 h 1369695"/>
              <a:gd name="connsiteX2" fmla="*/ 740476 w 740882"/>
              <a:gd name="connsiteY2" fmla="*/ 725836 h 1369695"/>
              <a:gd name="connsiteX3" fmla="*/ 740471 w 740882"/>
              <a:gd name="connsiteY3" fmla="*/ 1369695 h 1369695"/>
              <a:gd name="connsiteX4" fmla="*/ 0 w 740882"/>
              <a:gd name="connsiteY4" fmla="*/ 1369695 h 1369695"/>
              <a:gd name="connsiteX5" fmla="*/ 0 w 740882"/>
              <a:gd name="connsiteY5" fmla="*/ 0 h 136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882" h="1369695">
                <a:moveTo>
                  <a:pt x="0" y="0"/>
                </a:moveTo>
                <a:lnTo>
                  <a:pt x="10235" y="1384"/>
                </a:lnTo>
                <a:lnTo>
                  <a:pt x="740476" y="725836"/>
                </a:lnTo>
                <a:cubicBezTo>
                  <a:pt x="741885" y="941867"/>
                  <a:pt x="739062" y="1153664"/>
                  <a:pt x="740471" y="1369695"/>
                </a:cubicBezTo>
                <a:lnTo>
                  <a:pt x="0" y="1369695"/>
                </a:lnTo>
                <a:lnTo>
                  <a:pt x="0" y="0"/>
                </a:lnTo>
                <a:close/>
              </a:path>
            </a:pathLst>
          </a:custGeom>
          <a:solidFill>
            <a:srgbClr val="234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2916E2D-BB90-0241-8EE7-6634FDF200A1}"/>
              </a:ext>
            </a:extLst>
          </p:cNvPr>
          <p:cNvSpPr/>
          <p:nvPr/>
        </p:nvSpPr>
        <p:spPr>
          <a:xfrm>
            <a:off x="9257249" y="2181335"/>
            <a:ext cx="2801728" cy="961283"/>
          </a:xfrm>
          <a:prstGeom prst="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Recortar rectángulo de una esquina 37">
            <a:extLst>
              <a:ext uri="{FF2B5EF4-FFF2-40B4-BE49-F238E27FC236}">
                <a16:creationId xmlns:a16="http://schemas.microsoft.com/office/drawing/2014/main" id="{646F713C-3582-1C4B-B5A8-FC499D1745A2}"/>
              </a:ext>
            </a:extLst>
          </p:cNvPr>
          <p:cNvSpPr/>
          <p:nvPr/>
        </p:nvSpPr>
        <p:spPr>
          <a:xfrm rot="5400000">
            <a:off x="11324236" y="3146266"/>
            <a:ext cx="720338" cy="743182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1440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88334 w 740471"/>
              <a:gd name="connsiteY1" fmla="*/ 7892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26506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4704"/>
              <a:gd name="connsiteY0" fmla="*/ 0 h 1369695"/>
              <a:gd name="connsiteX1" fmla="*/ 10235 w 744704"/>
              <a:gd name="connsiteY1" fmla="*/ 1384 h 1369695"/>
              <a:gd name="connsiteX2" fmla="*/ 744704 w 744704"/>
              <a:gd name="connsiteY2" fmla="*/ 632702 h 1369695"/>
              <a:gd name="connsiteX3" fmla="*/ 740471 w 744704"/>
              <a:gd name="connsiteY3" fmla="*/ 1369695 h 1369695"/>
              <a:gd name="connsiteX4" fmla="*/ 0 w 744704"/>
              <a:gd name="connsiteY4" fmla="*/ 1369695 h 1369695"/>
              <a:gd name="connsiteX5" fmla="*/ 0 w 744704"/>
              <a:gd name="connsiteY5" fmla="*/ 0 h 1369695"/>
              <a:gd name="connsiteX0" fmla="*/ 0 w 748940"/>
              <a:gd name="connsiteY0" fmla="*/ 0 h 1369695"/>
              <a:gd name="connsiteX1" fmla="*/ 10235 w 748940"/>
              <a:gd name="connsiteY1" fmla="*/ 1384 h 1369695"/>
              <a:gd name="connsiteX2" fmla="*/ 748940 w 748940"/>
              <a:gd name="connsiteY2" fmla="*/ 721602 h 1369695"/>
              <a:gd name="connsiteX3" fmla="*/ 740471 w 748940"/>
              <a:gd name="connsiteY3" fmla="*/ 1369695 h 1369695"/>
              <a:gd name="connsiteX4" fmla="*/ 0 w 748940"/>
              <a:gd name="connsiteY4" fmla="*/ 1369695 h 1369695"/>
              <a:gd name="connsiteX5" fmla="*/ 0 w 748940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10843 w 740471"/>
              <a:gd name="connsiteY2" fmla="*/ 7978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6243 w 740471"/>
              <a:gd name="connsiteY2" fmla="*/ 7216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882"/>
              <a:gd name="connsiteY0" fmla="*/ 0 h 1369695"/>
              <a:gd name="connsiteX1" fmla="*/ 10235 w 740882"/>
              <a:gd name="connsiteY1" fmla="*/ 1384 h 1369695"/>
              <a:gd name="connsiteX2" fmla="*/ 740476 w 740882"/>
              <a:gd name="connsiteY2" fmla="*/ 725836 h 1369695"/>
              <a:gd name="connsiteX3" fmla="*/ 740471 w 740882"/>
              <a:gd name="connsiteY3" fmla="*/ 1369695 h 1369695"/>
              <a:gd name="connsiteX4" fmla="*/ 0 w 740882"/>
              <a:gd name="connsiteY4" fmla="*/ 1369695 h 1369695"/>
              <a:gd name="connsiteX5" fmla="*/ 0 w 740882"/>
              <a:gd name="connsiteY5" fmla="*/ 0 h 1369695"/>
              <a:gd name="connsiteX0" fmla="*/ 0 w 1170647"/>
              <a:gd name="connsiteY0" fmla="*/ 0 h 1369695"/>
              <a:gd name="connsiteX1" fmla="*/ 10235 w 1170647"/>
              <a:gd name="connsiteY1" fmla="*/ 1384 h 1369695"/>
              <a:gd name="connsiteX2" fmla="*/ 740476 w 1170647"/>
              <a:gd name="connsiteY2" fmla="*/ 725836 h 1369695"/>
              <a:gd name="connsiteX3" fmla="*/ 1170647 w 1170647"/>
              <a:gd name="connsiteY3" fmla="*/ 1345709 h 1369695"/>
              <a:gd name="connsiteX4" fmla="*/ 0 w 1170647"/>
              <a:gd name="connsiteY4" fmla="*/ 1369695 h 1369695"/>
              <a:gd name="connsiteX5" fmla="*/ 0 w 1170647"/>
              <a:gd name="connsiteY5" fmla="*/ 0 h 1369695"/>
              <a:gd name="connsiteX0" fmla="*/ 0 w 1170647"/>
              <a:gd name="connsiteY0" fmla="*/ 0 h 1369695"/>
              <a:gd name="connsiteX1" fmla="*/ 10235 w 1170647"/>
              <a:gd name="connsiteY1" fmla="*/ 1384 h 1369695"/>
              <a:gd name="connsiteX2" fmla="*/ 740476 w 1170647"/>
              <a:gd name="connsiteY2" fmla="*/ 725836 h 1369695"/>
              <a:gd name="connsiteX3" fmla="*/ 1170647 w 1170647"/>
              <a:gd name="connsiteY3" fmla="*/ 1345709 h 1369695"/>
              <a:gd name="connsiteX4" fmla="*/ 0 w 1170647"/>
              <a:gd name="connsiteY4" fmla="*/ 1369695 h 1369695"/>
              <a:gd name="connsiteX5" fmla="*/ 0 w 1170647"/>
              <a:gd name="connsiteY5" fmla="*/ 0 h 1369695"/>
              <a:gd name="connsiteX0" fmla="*/ 0 w 1170647"/>
              <a:gd name="connsiteY0" fmla="*/ 0 h 1369695"/>
              <a:gd name="connsiteX1" fmla="*/ 10235 w 1170647"/>
              <a:gd name="connsiteY1" fmla="*/ 1384 h 1369695"/>
              <a:gd name="connsiteX2" fmla="*/ 740476 w 1170647"/>
              <a:gd name="connsiteY2" fmla="*/ 725836 h 1369695"/>
              <a:gd name="connsiteX3" fmla="*/ 1170647 w 1170647"/>
              <a:gd name="connsiteY3" fmla="*/ 1345709 h 1369695"/>
              <a:gd name="connsiteX4" fmla="*/ 0 w 1170647"/>
              <a:gd name="connsiteY4" fmla="*/ 1369695 h 1369695"/>
              <a:gd name="connsiteX5" fmla="*/ 0 w 1170647"/>
              <a:gd name="connsiteY5" fmla="*/ 0 h 1369695"/>
              <a:gd name="connsiteX0" fmla="*/ 0 w 1233910"/>
              <a:gd name="connsiteY0" fmla="*/ 0 h 1369695"/>
              <a:gd name="connsiteX1" fmla="*/ 10235 w 1233910"/>
              <a:gd name="connsiteY1" fmla="*/ 1384 h 1369695"/>
              <a:gd name="connsiteX2" fmla="*/ 740476 w 1233910"/>
              <a:gd name="connsiteY2" fmla="*/ 725836 h 1369695"/>
              <a:gd name="connsiteX3" fmla="*/ 1233910 w 1233910"/>
              <a:gd name="connsiteY3" fmla="*/ 1345708 h 1369695"/>
              <a:gd name="connsiteX4" fmla="*/ 0 w 1233910"/>
              <a:gd name="connsiteY4" fmla="*/ 1369695 h 1369695"/>
              <a:gd name="connsiteX5" fmla="*/ 0 w 1233910"/>
              <a:gd name="connsiteY5" fmla="*/ 0 h 1369695"/>
              <a:gd name="connsiteX0" fmla="*/ 0 w 1241560"/>
              <a:gd name="connsiteY0" fmla="*/ 366010 h 1368311"/>
              <a:gd name="connsiteX1" fmla="*/ 17885 w 1241560"/>
              <a:gd name="connsiteY1" fmla="*/ 0 h 1368311"/>
              <a:gd name="connsiteX2" fmla="*/ 748126 w 1241560"/>
              <a:gd name="connsiteY2" fmla="*/ 724452 h 1368311"/>
              <a:gd name="connsiteX3" fmla="*/ 1241560 w 1241560"/>
              <a:gd name="connsiteY3" fmla="*/ 1344324 h 1368311"/>
              <a:gd name="connsiteX4" fmla="*/ 7650 w 1241560"/>
              <a:gd name="connsiteY4" fmla="*/ 1368311 h 1368311"/>
              <a:gd name="connsiteX5" fmla="*/ 0 w 1241560"/>
              <a:gd name="connsiteY5" fmla="*/ 366010 h 1368311"/>
              <a:gd name="connsiteX0" fmla="*/ 0 w 1241560"/>
              <a:gd name="connsiteY0" fmla="*/ 1 h 1002302"/>
              <a:gd name="connsiteX1" fmla="*/ 748126 w 1241560"/>
              <a:gd name="connsiteY1" fmla="*/ 358443 h 1002302"/>
              <a:gd name="connsiteX2" fmla="*/ 1241560 w 1241560"/>
              <a:gd name="connsiteY2" fmla="*/ 978315 h 1002302"/>
              <a:gd name="connsiteX3" fmla="*/ 7650 w 1241560"/>
              <a:gd name="connsiteY3" fmla="*/ 1002302 h 1002302"/>
              <a:gd name="connsiteX4" fmla="*/ 0 w 1241560"/>
              <a:gd name="connsiteY4" fmla="*/ 1 h 1002302"/>
              <a:gd name="connsiteX0" fmla="*/ 0 w 2105833"/>
              <a:gd name="connsiteY0" fmla="*/ 0 h 1002301"/>
              <a:gd name="connsiteX1" fmla="*/ 748126 w 2105833"/>
              <a:gd name="connsiteY1" fmla="*/ 358442 h 1002301"/>
              <a:gd name="connsiteX2" fmla="*/ 2105832 w 2105833"/>
              <a:gd name="connsiteY2" fmla="*/ 992143 h 1002301"/>
              <a:gd name="connsiteX3" fmla="*/ 7650 w 2105833"/>
              <a:gd name="connsiteY3" fmla="*/ 1002301 h 1002301"/>
              <a:gd name="connsiteX4" fmla="*/ 0 w 2105833"/>
              <a:gd name="connsiteY4" fmla="*/ 0 h 1002301"/>
              <a:gd name="connsiteX0" fmla="*/ 0 w 2105833"/>
              <a:gd name="connsiteY0" fmla="*/ 0 h 1002301"/>
              <a:gd name="connsiteX1" fmla="*/ 732413 w 2105833"/>
              <a:gd name="connsiteY1" fmla="*/ 372272 h 1002301"/>
              <a:gd name="connsiteX2" fmla="*/ 2105832 w 2105833"/>
              <a:gd name="connsiteY2" fmla="*/ 992143 h 1002301"/>
              <a:gd name="connsiteX3" fmla="*/ 7650 w 2105833"/>
              <a:gd name="connsiteY3" fmla="*/ 1002301 h 1002301"/>
              <a:gd name="connsiteX4" fmla="*/ 0 w 2105833"/>
              <a:gd name="connsiteY4" fmla="*/ 0 h 1002301"/>
              <a:gd name="connsiteX0" fmla="*/ 0 w 2105833"/>
              <a:gd name="connsiteY0" fmla="*/ 0 h 1002301"/>
              <a:gd name="connsiteX1" fmla="*/ 2105832 w 2105833"/>
              <a:gd name="connsiteY1" fmla="*/ 992143 h 1002301"/>
              <a:gd name="connsiteX2" fmla="*/ 7650 w 2105833"/>
              <a:gd name="connsiteY2" fmla="*/ 1002301 h 1002301"/>
              <a:gd name="connsiteX3" fmla="*/ 0 w 2105833"/>
              <a:gd name="connsiteY3" fmla="*/ 0 h 1002301"/>
              <a:gd name="connsiteX0" fmla="*/ 0 w 2168690"/>
              <a:gd name="connsiteY0" fmla="*/ 0 h 1002301"/>
              <a:gd name="connsiteX1" fmla="*/ 2168689 w 2168690"/>
              <a:gd name="connsiteY1" fmla="*/ 992143 h 1002301"/>
              <a:gd name="connsiteX2" fmla="*/ 70507 w 2168690"/>
              <a:gd name="connsiteY2" fmla="*/ 1002301 h 1002301"/>
              <a:gd name="connsiteX3" fmla="*/ 0 w 2168690"/>
              <a:gd name="connsiteY3" fmla="*/ 0 h 1002301"/>
              <a:gd name="connsiteX0" fmla="*/ 0 w 2215831"/>
              <a:gd name="connsiteY0" fmla="*/ 0 h 1005973"/>
              <a:gd name="connsiteX1" fmla="*/ 2215831 w 2215831"/>
              <a:gd name="connsiteY1" fmla="*/ 1005973 h 1005973"/>
              <a:gd name="connsiteX2" fmla="*/ 70507 w 2215831"/>
              <a:gd name="connsiteY2" fmla="*/ 1002301 h 1005973"/>
              <a:gd name="connsiteX3" fmla="*/ 0 w 2215831"/>
              <a:gd name="connsiteY3" fmla="*/ 0 h 1005973"/>
              <a:gd name="connsiteX0" fmla="*/ 0 w 2215831"/>
              <a:gd name="connsiteY0" fmla="*/ 0 h 1005973"/>
              <a:gd name="connsiteX1" fmla="*/ 2215831 w 2215831"/>
              <a:gd name="connsiteY1" fmla="*/ 1005973 h 1005973"/>
              <a:gd name="connsiteX2" fmla="*/ 23366 w 2215831"/>
              <a:gd name="connsiteY2" fmla="*/ 1002301 h 1005973"/>
              <a:gd name="connsiteX3" fmla="*/ 0 w 2215831"/>
              <a:gd name="connsiteY3" fmla="*/ 0 h 1005973"/>
              <a:gd name="connsiteX0" fmla="*/ 0 w 2215831"/>
              <a:gd name="connsiteY0" fmla="*/ 0 h 1005973"/>
              <a:gd name="connsiteX1" fmla="*/ 2215831 w 2215831"/>
              <a:gd name="connsiteY1" fmla="*/ 1005973 h 1005973"/>
              <a:gd name="connsiteX2" fmla="*/ 7653 w 2215831"/>
              <a:gd name="connsiteY2" fmla="*/ 1002301 h 1005973"/>
              <a:gd name="connsiteX3" fmla="*/ 0 w 2215831"/>
              <a:gd name="connsiteY3" fmla="*/ 0 h 100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5831" h="1005973">
                <a:moveTo>
                  <a:pt x="0" y="0"/>
                </a:moveTo>
                <a:lnTo>
                  <a:pt x="2215831" y="1005973"/>
                </a:lnTo>
                <a:lnTo>
                  <a:pt x="7653" y="100230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0" name="Recortar rectángulo de una esquina 37">
            <a:extLst>
              <a:ext uri="{FF2B5EF4-FFF2-40B4-BE49-F238E27FC236}">
                <a16:creationId xmlns:a16="http://schemas.microsoft.com/office/drawing/2014/main" id="{48D4A5C8-13A4-684B-9C18-04C1BAA37810}"/>
              </a:ext>
            </a:extLst>
          </p:cNvPr>
          <p:cNvSpPr/>
          <p:nvPr/>
        </p:nvSpPr>
        <p:spPr>
          <a:xfrm rot="5400000">
            <a:off x="8911994" y="5193972"/>
            <a:ext cx="691188" cy="1668107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1440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88334 w 740471"/>
              <a:gd name="connsiteY1" fmla="*/ 7892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26506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4704"/>
              <a:gd name="connsiteY0" fmla="*/ 0 h 1369695"/>
              <a:gd name="connsiteX1" fmla="*/ 10235 w 744704"/>
              <a:gd name="connsiteY1" fmla="*/ 1384 h 1369695"/>
              <a:gd name="connsiteX2" fmla="*/ 744704 w 744704"/>
              <a:gd name="connsiteY2" fmla="*/ 632702 h 1369695"/>
              <a:gd name="connsiteX3" fmla="*/ 740471 w 744704"/>
              <a:gd name="connsiteY3" fmla="*/ 1369695 h 1369695"/>
              <a:gd name="connsiteX4" fmla="*/ 0 w 744704"/>
              <a:gd name="connsiteY4" fmla="*/ 1369695 h 1369695"/>
              <a:gd name="connsiteX5" fmla="*/ 0 w 744704"/>
              <a:gd name="connsiteY5" fmla="*/ 0 h 1369695"/>
              <a:gd name="connsiteX0" fmla="*/ 0 w 748940"/>
              <a:gd name="connsiteY0" fmla="*/ 0 h 1369695"/>
              <a:gd name="connsiteX1" fmla="*/ 10235 w 748940"/>
              <a:gd name="connsiteY1" fmla="*/ 1384 h 1369695"/>
              <a:gd name="connsiteX2" fmla="*/ 748940 w 748940"/>
              <a:gd name="connsiteY2" fmla="*/ 721602 h 1369695"/>
              <a:gd name="connsiteX3" fmla="*/ 740471 w 748940"/>
              <a:gd name="connsiteY3" fmla="*/ 1369695 h 1369695"/>
              <a:gd name="connsiteX4" fmla="*/ 0 w 748940"/>
              <a:gd name="connsiteY4" fmla="*/ 1369695 h 1369695"/>
              <a:gd name="connsiteX5" fmla="*/ 0 w 748940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10843 w 740471"/>
              <a:gd name="connsiteY2" fmla="*/ 7978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6243 w 740471"/>
              <a:gd name="connsiteY2" fmla="*/ 7216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882"/>
              <a:gd name="connsiteY0" fmla="*/ 0 h 1369695"/>
              <a:gd name="connsiteX1" fmla="*/ 10235 w 740882"/>
              <a:gd name="connsiteY1" fmla="*/ 1384 h 1369695"/>
              <a:gd name="connsiteX2" fmla="*/ 740476 w 740882"/>
              <a:gd name="connsiteY2" fmla="*/ 725836 h 1369695"/>
              <a:gd name="connsiteX3" fmla="*/ 740471 w 740882"/>
              <a:gd name="connsiteY3" fmla="*/ 1369695 h 1369695"/>
              <a:gd name="connsiteX4" fmla="*/ 0 w 740882"/>
              <a:gd name="connsiteY4" fmla="*/ 1369695 h 1369695"/>
              <a:gd name="connsiteX5" fmla="*/ 0 w 740882"/>
              <a:gd name="connsiteY5" fmla="*/ 0 h 1369695"/>
              <a:gd name="connsiteX0" fmla="*/ 0 w 749031"/>
              <a:gd name="connsiteY0" fmla="*/ 0 h 1369695"/>
              <a:gd name="connsiteX1" fmla="*/ 10235 w 749031"/>
              <a:gd name="connsiteY1" fmla="*/ 1384 h 1369695"/>
              <a:gd name="connsiteX2" fmla="*/ 748909 w 749031"/>
              <a:gd name="connsiteY2" fmla="*/ 531552 h 1369695"/>
              <a:gd name="connsiteX3" fmla="*/ 740471 w 749031"/>
              <a:gd name="connsiteY3" fmla="*/ 1369695 h 1369695"/>
              <a:gd name="connsiteX4" fmla="*/ 0 w 749031"/>
              <a:gd name="connsiteY4" fmla="*/ 1369695 h 1369695"/>
              <a:gd name="connsiteX5" fmla="*/ 0 w 749031"/>
              <a:gd name="connsiteY5" fmla="*/ 0 h 1369695"/>
              <a:gd name="connsiteX0" fmla="*/ 0 w 757417"/>
              <a:gd name="connsiteY0" fmla="*/ 0 h 1369695"/>
              <a:gd name="connsiteX1" fmla="*/ 10235 w 757417"/>
              <a:gd name="connsiteY1" fmla="*/ 1384 h 1369695"/>
              <a:gd name="connsiteX2" fmla="*/ 757345 w 757417"/>
              <a:gd name="connsiteY2" fmla="*/ 469687 h 1369695"/>
              <a:gd name="connsiteX3" fmla="*/ 740471 w 757417"/>
              <a:gd name="connsiteY3" fmla="*/ 1369695 h 1369695"/>
              <a:gd name="connsiteX4" fmla="*/ 0 w 757417"/>
              <a:gd name="connsiteY4" fmla="*/ 1369695 h 1369695"/>
              <a:gd name="connsiteX5" fmla="*/ 0 w 757417"/>
              <a:gd name="connsiteY5" fmla="*/ 0 h 1369695"/>
              <a:gd name="connsiteX0" fmla="*/ 0 w 757750"/>
              <a:gd name="connsiteY0" fmla="*/ 0 h 1369695"/>
              <a:gd name="connsiteX1" fmla="*/ 10235 w 757750"/>
              <a:gd name="connsiteY1" fmla="*/ 1384 h 1369695"/>
              <a:gd name="connsiteX2" fmla="*/ 757345 w 757750"/>
              <a:gd name="connsiteY2" fmla="*/ 469687 h 1369695"/>
              <a:gd name="connsiteX3" fmla="*/ 757338 w 757750"/>
              <a:gd name="connsiteY3" fmla="*/ 1369695 h 1369695"/>
              <a:gd name="connsiteX4" fmla="*/ 0 w 757750"/>
              <a:gd name="connsiteY4" fmla="*/ 1369695 h 1369695"/>
              <a:gd name="connsiteX5" fmla="*/ 0 w 757750"/>
              <a:gd name="connsiteY5" fmla="*/ 0 h 1369695"/>
              <a:gd name="connsiteX0" fmla="*/ 8431 w 766181"/>
              <a:gd name="connsiteY0" fmla="*/ 0 h 1369695"/>
              <a:gd name="connsiteX1" fmla="*/ 18666 w 766181"/>
              <a:gd name="connsiteY1" fmla="*/ 1384 h 1369695"/>
              <a:gd name="connsiteX2" fmla="*/ 765776 w 766181"/>
              <a:gd name="connsiteY2" fmla="*/ 469687 h 1369695"/>
              <a:gd name="connsiteX3" fmla="*/ 765769 w 766181"/>
              <a:gd name="connsiteY3" fmla="*/ 1369695 h 1369695"/>
              <a:gd name="connsiteX4" fmla="*/ 0 w 766181"/>
              <a:gd name="connsiteY4" fmla="*/ 900553 h 1369695"/>
              <a:gd name="connsiteX5" fmla="*/ 8431 w 766181"/>
              <a:gd name="connsiteY5" fmla="*/ 0 h 1369695"/>
              <a:gd name="connsiteX0" fmla="*/ 811 w 758561"/>
              <a:gd name="connsiteY0" fmla="*/ 0 h 1369695"/>
              <a:gd name="connsiteX1" fmla="*/ 11046 w 758561"/>
              <a:gd name="connsiteY1" fmla="*/ 1384 h 1369695"/>
              <a:gd name="connsiteX2" fmla="*/ 758156 w 758561"/>
              <a:gd name="connsiteY2" fmla="*/ 469687 h 1369695"/>
              <a:gd name="connsiteX3" fmla="*/ 758149 w 758561"/>
              <a:gd name="connsiteY3" fmla="*/ 1369695 h 1369695"/>
              <a:gd name="connsiteX4" fmla="*/ 816 w 758561"/>
              <a:gd name="connsiteY4" fmla="*/ 921174 h 1369695"/>
              <a:gd name="connsiteX5" fmla="*/ 811 w 758561"/>
              <a:gd name="connsiteY5" fmla="*/ 0 h 1369695"/>
              <a:gd name="connsiteX0" fmla="*/ 8429 w 766179"/>
              <a:gd name="connsiteY0" fmla="*/ 0 h 1369695"/>
              <a:gd name="connsiteX1" fmla="*/ 18664 w 766179"/>
              <a:gd name="connsiteY1" fmla="*/ 1384 h 1369695"/>
              <a:gd name="connsiteX2" fmla="*/ 765774 w 766179"/>
              <a:gd name="connsiteY2" fmla="*/ 469687 h 1369695"/>
              <a:gd name="connsiteX3" fmla="*/ 765767 w 766179"/>
              <a:gd name="connsiteY3" fmla="*/ 1369695 h 1369695"/>
              <a:gd name="connsiteX4" fmla="*/ 0 w 766179"/>
              <a:gd name="connsiteY4" fmla="*/ 910863 h 1369695"/>
              <a:gd name="connsiteX5" fmla="*/ 8429 w 766179"/>
              <a:gd name="connsiteY5" fmla="*/ 0 h 1369695"/>
              <a:gd name="connsiteX0" fmla="*/ 498 w 758248"/>
              <a:gd name="connsiteY0" fmla="*/ 0 h 1369695"/>
              <a:gd name="connsiteX1" fmla="*/ 10733 w 758248"/>
              <a:gd name="connsiteY1" fmla="*/ 1384 h 1369695"/>
              <a:gd name="connsiteX2" fmla="*/ 757843 w 758248"/>
              <a:gd name="connsiteY2" fmla="*/ 469687 h 1369695"/>
              <a:gd name="connsiteX3" fmla="*/ 757836 w 758248"/>
              <a:gd name="connsiteY3" fmla="*/ 1369695 h 1369695"/>
              <a:gd name="connsiteX4" fmla="*/ 5022 w 758248"/>
              <a:gd name="connsiteY4" fmla="*/ 975910 h 1369695"/>
              <a:gd name="connsiteX5" fmla="*/ 498 w 758248"/>
              <a:gd name="connsiteY5" fmla="*/ 0 h 1369695"/>
              <a:gd name="connsiteX0" fmla="*/ 498 w 758251"/>
              <a:gd name="connsiteY0" fmla="*/ 0 h 1369695"/>
              <a:gd name="connsiteX1" fmla="*/ 10733 w 758251"/>
              <a:gd name="connsiteY1" fmla="*/ 1384 h 1369695"/>
              <a:gd name="connsiteX2" fmla="*/ 757846 w 758251"/>
              <a:gd name="connsiteY2" fmla="*/ 287553 h 1369695"/>
              <a:gd name="connsiteX3" fmla="*/ 757836 w 758251"/>
              <a:gd name="connsiteY3" fmla="*/ 1369695 h 1369695"/>
              <a:gd name="connsiteX4" fmla="*/ 5022 w 758251"/>
              <a:gd name="connsiteY4" fmla="*/ 975910 h 1369695"/>
              <a:gd name="connsiteX5" fmla="*/ 498 w 758251"/>
              <a:gd name="connsiteY5" fmla="*/ 0 h 1369695"/>
              <a:gd name="connsiteX0" fmla="*/ 707 w 758460"/>
              <a:gd name="connsiteY0" fmla="*/ 0 h 1369695"/>
              <a:gd name="connsiteX1" fmla="*/ 10942 w 758460"/>
              <a:gd name="connsiteY1" fmla="*/ 1384 h 1369695"/>
              <a:gd name="connsiteX2" fmla="*/ 758055 w 758460"/>
              <a:gd name="connsiteY2" fmla="*/ 287553 h 1369695"/>
              <a:gd name="connsiteX3" fmla="*/ 758045 w 758460"/>
              <a:gd name="connsiteY3" fmla="*/ 1369695 h 1369695"/>
              <a:gd name="connsiteX4" fmla="*/ 1747 w 758460"/>
              <a:gd name="connsiteY4" fmla="*/ 977660 h 1369695"/>
              <a:gd name="connsiteX5" fmla="*/ 707 w 758460"/>
              <a:gd name="connsiteY5" fmla="*/ 0 h 1369695"/>
              <a:gd name="connsiteX0" fmla="*/ 2444 w 760197"/>
              <a:gd name="connsiteY0" fmla="*/ 0 h 1369695"/>
              <a:gd name="connsiteX1" fmla="*/ 12679 w 760197"/>
              <a:gd name="connsiteY1" fmla="*/ 1384 h 1369695"/>
              <a:gd name="connsiteX2" fmla="*/ 759792 w 760197"/>
              <a:gd name="connsiteY2" fmla="*/ 287553 h 1369695"/>
              <a:gd name="connsiteX3" fmla="*/ 759782 w 760197"/>
              <a:gd name="connsiteY3" fmla="*/ 1369695 h 1369695"/>
              <a:gd name="connsiteX4" fmla="*/ 0 w 760197"/>
              <a:gd name="connsiteY4" fmla="*/ 975910 h 1369695"/>
              <a:gd name="connsiteX5" fmla="*/ 2444 w 760197"/>
              <a:gd name="connsiteY5" fmla="*/ 0 h 1369695"/>
              <a:gd name="connsiteX0" fmla="*/ 2441 w 760194"/>
              <a:gd name="connsiteY0" fmla="*/ 0 h 1369695"/>
              <a:gd name="connsiteX1" fmla="*/ 12676 w 760194"/>
              <a:gd name="connsiteY1" fmla="*/ 1384 h 1369695"/>
              <a:gd name="connsiteX2" fmla="*/ 759789 w 760194"/>
              <a:gd name="connsiteY2" fmla="*/ 287553 h 1369695"/>
              <a:gd name="connsiteX3" fmla="*/ 759779 w 760194"/>
              <a:gd name="connsiteY3" fmla="*/ 1369695 h 1369695"/>
              <a:gd name="connsiteX4" fmla="*/ 0 w 760194"/>
              <a:gd name="connsiteY4" fmla="*/ 979410 h 1369695"/>
              <a:gd name="connsiteX5" fmla="*/ 2441 w 760194"/>
              <a:gd name="connsiteY5" fmla="*/ 0 h 1369695"/>
              <a:gd name="connsiteX0" fmla="*/ 398 w 758151"/>
              <a:gd name="connsiteY0" fmla="*/ 0 h 1369695"/>
              <a:gd name="connsiteX1" fmla="*/ 10633 w 758151"/>
              <a:gd name="connsiteY1" fmla="*/ 1384 h 1369695"/>
              <a:gd name="connsiteX2" fmla="*/ 757746 w 758151"/>
              <a:gd name="connsiteY2" fmla="*/ 287553 h 1369695"/>
              <a:gd name="connsiteX3" fmla="*/ 757736 w 758151"/>
              <a:gd name="connsiteY3" fmla="*/ 1369695 h 1369695"/>
              <a:gd name="connsiteX4" fmla="*/ 7893 w 758151"/>
              <a:gd name="connsiteY4" fmla="*/ 1084227 h 1369695"/>
              <a:gd name="connsiteX5" fmla="*/ 398 w 758151"/>
              <a:gd name="connsiteY5" fmla="*/ 0 h 1369695"/>
              <a:gd name="connsiteX0" fmla="*/ 398 w 758151"/>
              <a:gd name="connsiteY0" fmla="*/ 0 h 1372170"/>
              <a:gd name="connsiteX1" fmla="*/ 10633 w 758151"/>
              <a:gd name="connsiteY1" fmla="*/ 1384 h 1372170"/>
              <a:gd name="connsiteX2" fmla="*/ 757746 w 758151"/>
              <a:gd name="connsiteY2" fmla="*/ 287553 h 1372170"/>
              <a:gd name="connsiteX3" fmla="*/ 757736 w 758151"/>
              <a:gd name="connsiteY3" fmla="*/ 1369695 h 1372170"/>
              <a:gd name="connsiteX4" fmla="*/ 7893 w 758151"/>
              <a:gd name="connsiteY4" fmla="*/ 1372170 h 1372170"/>
              <a:gd name="connsiteX5" fmla="*/ 398 w 758151"/>
              <a:gd name="connsiteY5" fmla="*/ 0 h 1372170"/>
              <a:gd name="connsiteX0" fmla="*/ 852 w 758605"/>
              <a:gd name="connsiteY0" fmla="*/ 0 h 1372170"/>
              <a:gd name="connsiteX1" fmla="*/ 11087 w 758605"/>
              <a:gd name="connsiteY1" fmla="*/ 1384 h 1372170"/>
              <a:gd name="connsiteX2" fmla="*/ 758200 w 758605"/>
              <a:gd name="connsiteY2" fmla="*/ 287553 h 1372170"/>
              <a:gd name="connsiteX3" fmla="*/ 758190 w 758605"/>
              <a:gd name="connsiteY3" fmla="*/ 1369695 h 1372170"/>
              <a:gd name="connsiteX4" fmla="*/ 509 w 758605"/>
              <a:gd name="connsiteY4" fmla="*/ 1372170 h 1372170"/>
              <a:gd name="connsiteX5" fmla="*/ 852 w 758605"/>
              <a:gd name="connsiteY5" fmla="*/ 0 h 137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605" h="1372170">
                <a:moveTo>
                  <a:pt x="852" y="0"/>
                </a:moveTo>
                <a:lnTo>
                  <a:pt x="11087" y="1384"/>
                </a:lnTo>
                <a:lnTo>
                  <a:pt x="758200" y="287553"/>
                </a:lnTo>
                <a:cubicBezTo>
                  <a:pt x="759609" y="503584"/>
                  <a:pt x="756781" y="1153664"/>
                  <a:pt x="758190" y="1369695"/>
                </a:cubicBezTo>
                <a:lnTo>
                  <a:pt x="509" y="1372170"/>
                </a:lnTo>
                <a:cubicBezTo>
                  <a:pt x="3319" y="1071986"/>
                  <a:pt x="-1958" y="300184"/>
                  <a:pt x="852" y="0"/>
                </a:cubicBezTo>
                <a:close/>
              </a:path>
            </a:pathLst>
          </a:custGeom>
          <a:solidFill>
            <a:srgbClr val="22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74925DEB-523A-6C45-82F3-3BF64559F385}"/>
              </a:ext>
            </a:extLst>
          </p:cNvPr>
          <p:cNvSpPr/>
          <p:nvPr/>
        </p:nvSpPr>
        <p:spPr>
          <a:xfrm>
            <a:off x="8423535" y="4915183"/>
            <a:ext cx="731451" cy="74371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723AEDD9-9A40-D04F-BE16-741D27AD9CFF}"/>
              </a:ext>
            </a:extLst>
          </p:cNvPr>
          <p:cNvSpPr/>
          <p:nvPr/>
        </p:nvSpPr>
        <p:spPr>
          <a:xfrm>
            <a:off x="6863816" y="4909090"/>
            <a:ext cx="1529521" cy="736990"/>
          </a:xfrm>
          <a:prstGeom prst="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</a:endParaRPr>
          </a:p>
        </p:txBody>
      </p:sp>
      <p:sp>
        <p:nvSpPr>
          <p:cNvPr id="63" name="Recortar rectángulo de una esquina 37">
            <a:extLst>
              <a:ext uri="{FF2B5EF4-FFF2-40B4-BE49-F238E27FC236}">
                <a16:creationId xmlns:a16="http://schemas.microsoft.com/office/drawing/2014/main" id="{70D0D4CE-3C67-1048-BA42-C42638D7CE8A}"/>
              </a:ext>
            </a:extLst>
          </p:cNvPr>
          <p:cNvSpPr/>
          <p:nvPr/>
        </p:nvSpPr>
        <p:spPr>
          <a:xfrm rot="5400000" flipH="1">
            <a:off x="4798543" y="4878927"/>
            <a:ext cx="743716" cy="2293285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1440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88334 w 740471"/>
              <a:gd name="connsiteY1" fmla="*/ 7892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26506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4704"/>
              <a:gd name="connsiteY0" fmla="*/ 0 h 1369695"/>
              <a:gd name="connsiteX1" fmla="*/ 10235 w 744704"/>
              <a:gd name="connsiteY1" fmla="*/ 1384 h 1369695"/>
              <a:gd name="connsiteX2" fmla="*/ 744704 w 744704"/>
              <a:gd name="connsiteY2" fmla="*/ 632702 h 1369695"/>
              <a:gd name="connsiteX3" fmla="*/ 740471 w 744704"/>
              <a:gd name="connsiteY3" fmla="*/ 1369695 h 1369695"/>
              <a:gd name="connsiteX4" fmla="*/ 0 w 744704"/>
              <a:gd name="connsiteY4" fmla="*/ 1369695 h 1369695"/>
              <a:gd name="connsiteX5" fmla="*/ 0 w 744704"/>
              <a:gd name="connsiteY5" fmla="*/ 0 h 1369695"/>
              <a:gd name="connsiteX0" fmla="*/ 0 w 748940"/>
              <a:gd name="connsiteY0" fmla="*/ 0 h 1369695"/>
              <a:gd name="connsiteX1" fmla="*/ 10235 w 748940"/>
              <a:gd name="connsiteY1" fmla="*/ 1384 h 1369695"/>
              <a:gd name="connsiteX2" fmla="*/ 748940 w 748940"/>
              <a:gd name="connsiteY2" fmla="*/ 721602 h 1369695"/>
              <a:gd name="connsiteX3" fmla="*/ 740471 w 748940"/>
              <a:gd name="connsiteY3" fmla="*/ 1369695 h 1369695"/>
              <a:gd name="connsiteX4" fmla="*/ 0 w 748940"/>
              <a:gd name="connsiteY4" fmla="*/ 1369695 h 1369695"/>
              <a:gd name="connsiteX5" fmla="*/ 0 w 748940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10843 w 740471"/>
              <a:gd name="connsiteY2" fmla="*/ 7978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6243 w 740471"/>
              <a:gd name="connsiteY2" fmla="*/ 7216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882"/>
              <a:gd name="connsiteY0" fmla="*/ 0 h 1369695"/>
              <a:gd name="connsiteX1" fmla="*/ 10235 w 740882"/>
              <a:gd name="connsiteY1" fmla="*/ 1384 h 1369695"/>
              <a:gd name="connsiteX2" fmla="*/ 740476 w 740882"/>
              <a:gd name="connsiteY2" fmla="*/ 725836 h 1369695"/>
              <a:gd name="connsiteX3" fmla="*/ 740471 w 740882"/>
              <a:gd name="connsiteY3" fmla="*/ 1369695 h 1369695"/>
              <a:gd name="connsiteX4" fmla="*/ 0 w 740882"/>
              <a:gd name="connsiteY4" fmla="*/ 1369695 h 1369695"/>
              <a:gd name="connsiteX5" fmla="*/ 0 w 740882"/>
              <a:gd name="connsiteY5" fmla="*/ 0 h 1369695"/>
              <a:gd name="connsiteX0" fmla="*/ 0 w 749095"/>
              <a:gd name="connsiteY0" fmla="*/ 0 h 1369695"/>
              <a:gd name="connsiteX1" fmla="*/ 10235 w 749095"/>
              <a:gd name="connsiteY1" fmla="*/ 1384 h 1369695"/>
              <a:gd name="connsiteX2" fmla="*/ 748974 w 749095"/>
              <a:gd name="connsiteY2" fmla="*/ 493403 h 1369695"/>
              <a:gd name="connsiteX3" fmla="*/ 740471 w 749095"/>
              <a:gd name="connsiteY3" fmla="*/ 1369695 h 1369695"/>
              <a:gd name="connsiteX4" fmla="*/ 0 w 749095"/>
              <a:gd name="connsiteY4" fmla="*/ 1369695 h 1369695"/>
              <a:gd name="connsiteX5" fmla="*/ 0 w 749095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2934 w 740471"/>
              <a:gd name="connsiteY2" fmla="*/ 672055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2934 w 740471"/>
              <a:gd name="connsiteY2" fmla="*/ 377559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18482 w 740471"/>
              <a:gd name="connsiteY2" fmla="*/ 256195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2934 w 740471"/>
              <a:gd name="connsiteY2" fmla="*/ 256195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471" h="1369695">
                <a:moveTo>
                  <a:pt x="0" y="0"/>
                </a:moveTo>
                <a:lnTo>
                  <a:pt x="10235" y="1384"/>
                </a:lnTo>
                <a:lnTo>
                  <a:pt x="732934" y="256195"/>
                </a:lnTo>
                <a:cubicBezTo>
                  <a:pt x="734343" y="472226"/>
                  <a:pt x="739062" y="1153664"/>
                  <a:pt x="740471" y="1369695"/>
                </a:cubicBezTo>
                <a:lnTo>
                  <a:pt x="0" y="1369695"/>
                </a:lnTo>
                <a:lnTo>
                  <a:pt x="0" y="0"/>
                </a:lnTo>
                <a:close/>
              </a:path>
            </a:pathLst>
          </a:custGeom>
          <a:solidFill>
            <a:srgbClr val="007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ortar rectángulo de una esquina 37">
            <a:extLst>
              <a:ext uri="{FF2B5EF4-FFF2-40B4-BE49-F238E27FC236}">
                <a16:creationId xmlns:a16="http://schemas.microsoft.com/office/drawing/2014/main" id="{A9681C67-FE5E-7947-B0D1-B487B71E7C74}"/>
              </a:ext>
            </a:extLst>
          </p:cNvPr>
          <p:cNvSpPr/>
          <p:nvPr/>
        </p:nvSpPr>
        <p:spPr>
          <a:xfrm rot="10800000" flipV="1">
            <a:off x="5919262" y="4903398"/>
            <a:ext cx="570057" cy="1494029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1440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88334 w 740471"/>
              <a:gd name="connsiteY1" fmla="*/ 7892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26506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4704"/>
              <a:gd name="connsiteY0" fmla="*/ 0 h 1369695"/>
              <a:gd name="connsiteX1" fmla="*/ 10235 w 744704"/>
              <a:gd name="connsiteY1" fmla="*/ 1384 h 1369695"/>
              <a:gd name="connsiteX2" fmla="*/ 744704 w 744704"/>
              <a:gd name="connsiteY2" fmla="*/ 632702 h 1369695"/>
              <a:gd name="connsiteX3" fmla="*/ 740471 w 744704"/>
              <a:gd name="connsiteY3" fmla="*/ 1369695 h 1369695"/>
              <a:gd name="connsiteX4" fmla="*/ 0 w 744704"/>
              <a:gd name="connsiteY4" fmla="*/ 1369695 h 1369695"/>
              <a:gd name="connsiteX5" fmla="*/ 0 w 744704"/>
              <a:gd name="connsiteY5" fmla="*/ 0 h 1369695"/>
              <a:gd name="connsiteX0" fmla="*/ 0 w 748940"/>
              <a:gd name="connsiteY0" fmla="*/ 0 h 1369695"/>
              <a:gd name="connsiteX1" fmla="*/ 10235 w 748940"/>
              <a:gd name="connsiteY1" fmla="*/ 1384 h 1369695"/>
              <a:gd name="connsiteX2" fmla="*/ 748940 w 748940"/>
              <a:gd name="connsiteY2" fmla="*/ 721602 h 1369695"/>
              <a:gd name="connsiteX3" fmla="*/ 740471 w 748940"/>
              <a:gd name="connsiteY3" fmla="*/ 1369695 h 1369695"/>
              <a:gd name="connsiteX4" fmla="*/ 0 w 748940"/>
              <a:gd name="connsiteY4" fmla="*/ 1369695 h 1369695"/>
              <a:gd name="connsiteX5" fmla="*/ 0 w 748940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10843 w 740471"/>
              <a:gd name="connsiteY2" fmla="*/ 7978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6243 w 740471"/>
              <a:gd name="connsiteY2" fmla="*/ 7216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882"/>
              <a:gd name="connsiteY0" fmla="*/ 0 h 1369695"/>
              <a:gd name="connsiteX1" fmla="*/ 10235 w 740882"/>
              <a:gd name="connsiteY1" fmla="*/ 1384 h 1369695"/>
              <a:gd name="connsiteX2" fmla="*/ 740476 w 740882"/>
              <a:gd name="connsiteY2" fmla="*/ 725836 h 1369695"/>
              <a:gd name="connsiteX3" fmla="*/ 740471 w 740882"/>
              <a:gd name="connsiteY3" fmla="*/ 1369695 h 1369695"/>
              <a:gd name="connsiteX4" fmla="*/ 0 w 740882"/>
              <a:gd name="connsiteY4" fmla="*/ 1369695 h 1369695"/>
              <a:gd name="connsiteX5" fmla="*/ 0 w 740882"/>
              <a:gd name="connsiteY5" fmla="*/ 0 h 1369695"/>
              <a:gd name="connsiteX0" fmla="*/ 0 w 749095"/>
              <a:gd name="connsiteY0" fmla="*/ 0 h 1369695"/>
              <a:gd name="connsiteX1" fmla="*/ 10235 w 749095"/>
              <a:gd name="connsiteY1" fmla="*/ 1384 h 1369695"/>
              <a:gd name="connsiteX2" fmla="*/ 748974 w 749095"/>
              <a:gd name="connsiteY2" fmla="*/ 493403 h 1369695"/>
              <a:gd name="connsiteX3" fmla="*/ 740471 w 749095"/>
              <a:gd name="connsiteY3" fmla="*/ 1369695 h 1369695"/>
              <a:gd name="connsiteX4" fmla="*/ 0 w 749095"/>
              <a:gd name="connsiteY4" fmla="*/ 1369695 h 1369695"/>
              <a:gd name="connsiteX5" fmla="*/ 0 w 749095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2934 w 740471"/>
              <a:gd name="connsiteY2" fmla="*/ 672055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64051"/>
              <a:gd name="connsiteY0" fmla="*/ 0 h 1369695"/>
              <a:gd name="connsiteX1" fmla="*/ 10235 w 764051"/>
              <a:gd name="connsiteY1" fmla="*/ 1384 h 1369695"/>
              <a:gd name="connsiteX2" fmla="*/ 763997 w 764051"/>
              <a:gd name="connsiteY2" fmla="*/ 739114 h 1369695"/>
              <a:gd name="connsiteX3" fmla="*/ 740471 w 764051"/>
              <a:gd name="connsiteY3" fmla="*/ 1369695 h 1369695"/>
              <a:gd name="connsiteX4" fmla="*/ 0 w 764051"/>
              <a:gd name="connsiteY4" fmla="*/ 1369695 h 1369695"/>
              <a:gd name="connsiteX5" fmla="*/ 0 w 764051"/>
              <a:gd name="connsiteY5" fmla="*/ 0 h 1369695"/>
              <a:gd name="connsiteX0" fmla="*/ 0 w 763997"/>
              <a:gd name="connsiteY0" fmla="*/ 0 h 1388141"/>
              <a:gd name="connsiteX1" fmla="*/ 10235 w 763997"/>
              <a:gd name="connsiteY1" fmla="*/ 1384 h 1388141"/>
              <a:gd name="connsiteX2" fmla="*/ 763997 w 763997"/>
              <a:gd name="connsiteY2" fmla="*/ 739114 h 1388141"/>
              <a:gd name="connsiteX3" fmla="*/ 0 w 763997"/>
              <a:gd name="connsiteY3" fmla="*/ 1369695 h 1388141"/>
              <a:gd name="connsiteX4" fmla="*/ 0 w 763997"/>
              <a:gd name="connsiteY4" fmla="*/ 0 h 1388141"/>
              <a:gd name="connsiteX0" fmla="*/ 0 w 763997"/>
              <a:gd name="connsiteY0" fmla="*/ 0 h 1369695"/>
              <a:gd name="connsiteX1" fmla="*/ 10235 w 763997"/>
              <a:gd name="connsiteY1" fmla="*/ 1384 h 1369695"/>
              <a:gd name="connsiteX2" fmla="*/ 763997 w 763997"/>
              <a:gd name="connsiteY2" fmla="*/ 739114 h 1369695"/>
              <a:gd name="connsiteX3" fmla="*/ 0 w 763997"/>
              <a:gd name="connsiteY3" fmla="*/ 1369695 h 1369695"/>
              <a:gd name="connsiteX4" fmla="*/ 0 w 763997"/>
              <a:gd name="connsiteY4" fmla="*/ 0 h 1369695"/>
              <a:gd name="connsiteX0" fmla="*/ 0 w 763997"/>
              <a:gd name="connsiteY0" fmla="*/ 0 h 1369695"/>
              <a:gd name="connsiteX1" fmla="*/ 10235 w 763997"/>
              <a:gd name="connsiteY1" fmla="*/ 1384 h 1369695"/>
              <a:gd name="connsiteX2" fmla="*/ 763997 w 763997"/>
              <a:gd name="connsiteY2" fmla="*/ 739114 h 1369695"/>
              <a:gd name="connsiteX3" fmla="*/ 0 w 763997"/>
              <a:gd name="connsiteY3" fmla="*/ 1369695 h 1369695"/>
              <a:gd name="connsiteX4" fmla="*/ 0 w 763997"/>
              <a:gd name="connsiteY4" fmla="*/ 0 h 1369695"/>
              <a:gd name="connsiteX0" fmla="*/ 0 w 854725"/>
              <a:gd name="connsiteY0" fmla="*/ 0 h 1369695"/>
              <a:gd name="connsiteX1" fmla="*/ 10235 w 854725"/>
              <a:gd name="connsiteY1" fmla="*/ 1384 h 1369695"/>
              <a:gd name="connsiteX2" fmla="*/ 854725 w 854725"/>
              <a:gd name="connsiteY2" fmla="*/ 701837 h 1369695"/>
              <a:gd name="connsiteX3" fmla="*/ 0 w 854725"/>
              <a:gd name="connsiteY3" fmla="*/ 1369695 h 1369695"/>
              <a:gd name="connsiteX4" fmla="*/ 0 w 854725"/>
              <a:gd name="connsiteY4" fmla="*/ 0 h 1369695"/>
              <a:gd name="connsiteX0" fmla="*/ 0 w 854725"/>
              <a:gd name="connsiteY0" fmla="*/ 0 h 1369695"/>
              <a:gd name="connsiteX1" fmla="*/ 10235 w 854725"/>
              <a:gd name="connsiteY1" fmla="*/ 1384 h 1369695"/>
              <a:gd name="connsiteX2" fmla="*/ 854725 w 854725"/>
              <a:gd name="connsiteY2" fmla="*/ 701837 h 1369695"/>
              <a:gd name="connsiteX3" fmla="*/ 166508 w 854725"/>
              <a:gd name="connsiteY3" fmla="*/ 1251846 h 1369695"/>
              <a:gd name="connsiteX4" fmla="*/ 0 w 854725"/>
              <a:gd name="connsiteY4" fmla="*/ 1369695 h 1369695"/>
              <a:gd name="connsiteX5" fmla="*/ 0 w 854725"/>
              <a:gd name="connsiteY5" fmla="*/ 0 h 1369695"/>
              <a:gd name="connsiteX0" fmla="*/ 0 w 854725"/>
              <a:gd name="connsiteY0" fmla="*/ 0 h 1369695"/>
              <a:gd name="connsiteX1" fmla="*/ 10235 w 854725"/>
              <a:gd name="connsiteY1" fmla="*/ 1384 h 1369695"/>
              <a:gd name="connsiteX2" fmla="*/ 854725 w 854725"/>
              <a:gd name="connsiteY2" fmla="*/ 701837 h 1369695"/>
              <a:gd name="connsiteX3" fmla="*/ 166508 w 854725"/>
              <a:gd name="connsiteY3" fmla="*/ 1251846 h 1369695"/>
              <a:gd name="connsiteX4" fmla="*/ 0 w 854725"/>
              <a:gd name="connsiteY4" fmla="*/ 1369695 h 1369695"/>
              <a:gd name="connsiteX5" fmla="*/ 0 w 854725"/>
              <a:gd name="connsiteY5" fmla="*/ 0 h 1369695"/>
              <a:gd name="connsiteX0" fmla="*/ 0 w 854725"/>
              <a:gd name="connsiteY0" fmla="*/ 0 h 1394740"/>
              <a:gd name="connsiteX1" fmla="*/ 10235 w 854725"/>
              <a:gd name="connsiteY1" fmla="*/ 1384 h 1394740"/>
              <a:gd name="connsiteX2" fmla="*/ 854725 w 854725"/>
              <a:gd name="connsiteY2" fmla="*/ 701837 h 1394740"/>
              <a:gd name="connsiteX3" fmla="*/ 186670 w 854725"/>
              <a:gd name="connsiteY3" fmla="*/ 1394740 h 1394740"/>
              <a:gd name="connsiteX4" fmla="*/ 0 w 854725"/>
              <a:gd name="connsiteY4" fmla="*/ 1369695 h 1394740"/>
              <a:gd name="connsiteX5" fmla="*/ 0 w 854725"/>
              <a:gd name="connsiteY5" fmla="*/ 0 h 1394740"/>
              <a:gd name="connsiteX0" fmla="*/ 0 w 854725"/>
              <a:gd name="connsiteY0" fmla="*/ 0 h 1394740"/>
              <a:gd name="connsiteX1" fmla="*/ 10235 w 854725"/>
              <a:gd name="connsiteY1" fmla="*/ 1384 h 1394740"/>
              <a:gd name="connsiteX2" fmla="*/ 854725 w 854725"/>
              <a:gd name="connsiteY2" fmla="*/ 701837 h 1394740"/>
              <a:gd name="connsiteX3" fmla="*/ 186670 w 854725"/>
              <a:gd name="connsiteY3" fmla="*/ 1394740 h 1394740"/>
              <a:gd name="connsiteX4" fmla="*/ 0 w 854725"/>
              <a:gd name="connsiteY4" fmla="*/ 1369695 h 1394740"/>
              <a:gd name="connsiteX5" fmla="*/ 0 w 854725"/>
              <a:gd name="connsiteY5" fmla="*/ 0 h 1394740"/>
              <a:gd name="connsiteX0" fmla="*/ 0 w 854725"/>
              <a:gd name="connsiteY0" fmla="*/ 0 h 1369695"/>
              <a:gd name="connsiteX1" fmla="*/ 10235 w 854725"/>
              <a:gd name="connsiteY1" fmla="*/ 1384 h 1369695"/>
              <a:gd name="connsiteX2" fmla="*/ 854725 w 854725"/>
              <a:gd name="connsiteY2" fmla="*/ 701837 h 1369695"/>
              <a:gd name="connsiteX3" fmla="*/ 197551 w 854725"/>
              <a:gd name="connsiteY3" fmla="*/ 1367917 h 1369695"/>
              <a:gd name="connsiteX4" fmla="*/ 0 w 854725"/>
              <a:gd name="connsiteY4" fmla="*/ 1369695 h 1369695"/>
              <a:gd name="connsiteX5" fmla="*/ 0 w 854725"/>
              <a:gd name="connsiteY5" fmla="*/ 0 h 1369695"/>
              <a:gd name="connsiteX0" fmla="*/ 0 w 854725"/>
              <a:gd name="connsiteY0" fmla="*/ 0 h 1371270"/>
              <a:gd name="connsiteX1" fmla="*/ 10235 w 854725"/>
              <a:gd name="connsiteY1" fmla="*/ 1384 h 1371270"/>
              <a:gd name="connsiteX2" fmla="*/ 854725 w 854725"/>
              <a:gd name="connsiteY2" fmla="*/ 701837 h 1371270"/>
              <a:gd name="connsiteX3" fmla="*/ 213873 w 854725"/>
              <a:gd name="connsiteY3" fmla="*/ 1371270 h 1371270"/>
              <a:gd name="connsiteX4" fmla="*/ 0 w 854725"/>
              <a:gd name="connsiteY4" fmla="*/ 1369695 h 1371270"/>
              <a:gd name="connsiteX5" fmla="*/ 0 w 854725"/>
              <a:gd name="connsiteY5" fmla="*/ 0 h 1371270"/>
              <a:gd name="connsiteX0" fmla="*/ 0 w 854725"/>
              <a:gd name="connsiteY0" fmla="*/ 0 h 1369695"/>
              <a:gd name="connsiteX1" fmla="*/ 10235 w 854725"/>
              <a:gd name="connsiteY1" fmla="*/ 1384 h 1369695"/>
              <a:gd name="connsiteX2" fmla="*/ 854725 w 854725"/>
              <a:gd name="connsiteY2" fmla="*/ 701837 h 1369695"/>
              <a:gd name="connsiteX3" fmla="*/ 213873 w 854725"/>
              <a:gd name="connsiteY3" fmla="*/ 1367917 h 1369695"/>
              <a:gd name="connsiteX4" fmla="*/ 0 w 854725"/>
              <a:gd name="connsiteY4" fmla="*/ 1369695 h 1369695"/>
              <a:gd name="connsiteX5" fmla="*/ 0 w 854725"/>
              <a:gd name="connsiteY5" fmla="*/ 0 h 136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725" h="1369695">
                <a:moveTo>
                  <a:pt x="0" y="0"/>
                </a:moveTo>
                <a:lnTo>
                  <a:pt x="10235" y="1384"/>
                </a:lnTo>
                <a:lnTo>
                  <a:pt x="854725" y="701837"/>
                </a:lnTo>
                <a:lnTo>
                  <a:pt x="213873" y="1367917"/>
                </a:lnTo>
                <a:lnTo>
                  <a:pt x="0" y="1369695"/>
                </a:lnTo>
                <a:lnTo>
                  <a:pt x="0" y="0"/>
                </a:lnTo>
                <a:close/>
              </a:path>
            </a:pathLst>
          </a:custGeom>
          <a:solidFill>
            <a:srgbClr val="007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89332257-9E1D-F94B-BB95-2CD6C4415278}"/>
              </a:ext>
            </a:extLst>
          </p:cNvPr>
          <p:cNvSpPr/>
          <p:nvPr/>
        </p:nvSpPr>
        <p:spPr>
          <a:xfrm rot="16200000">
            <a:off x="2985489" y="5747800"/>
            <a:ext cx="743715" cy="5555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Recortar rectángulo de una esquina 37">
            <a:extLst>
              <a:ext uri="{FF2B5EF4-FFF2-40B4-BE49-F238E27FC236}">
                <a16:creationId xmlns:a16="http://schemas.microsoft.com/office/drawing/2014/main" id="{05483F03-DDA3-8C43-BCCB-45762883C48E}"/>
              </a:ext>
            </a:extLst>
          </p:cNvPr>
          <p:cNvSpPr/>
          <p:nvPr/>
        </p:nvSpPr>
        <p:spPr>
          <a:xfrm rot="5400000" flipV="1">
            <a:off x="1574616" y="4918953"/>
            <a:ext cx="743717" cy="2222703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1440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88334 w 740471"/>
              <a:gd name="connsiteY1" fmla="*/ 7892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26506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4704"/>
              <a:gd name="connsiteY0" fmla="*/ 0 h 1369695"/>
              <a:gd name="connsiteX1" fmla="*/ 10235 w 744704"/>
              <a:gd name="connsiteY1" fmla="*/ 1384 h 1369695"/>
              <a:gd name="connsiteX2" fmla="*/ 744704 w 744704"/>
              <a:gd name="connsiteY2" fmla="*/ 632702 h 1369695"/>
              <a:gd name="connsiteX3" fmla="*/ 740471 w 744704"/>
              <a:gd name="connsiteY3" fmla="*/ 1369695 h 1369695"/>
              <a:gd name="connsiteX4" fmla="*/ 0 w 744704"/>
              <a:gd name="connsiteY4" fmla="*/ 1369695 h 1369695"/>
              <a:gd name="connsiteX5" fmla="*/ 0 w 744704"/>
              <a:gd name="connsiteY5" fmla="*/ 0 h 1369695"/>
              <a:gd name="connsiteX0" fmla="*/ 0 w 748940"/>
              <a:gd name="connsiteY0" fmla="*/ 0 h 1369695"/>
              <a:gd name="connsiteX1" fmla="*/ 10235 w 748940"/>
              <a:gd name="connsiteY1" fmla="*/ 1384 h 1369695"/>
              <a:gd name="connsiteX2" fmla="*/ 748940 w 748940"/>
              <a:gd name="connsiteY2" fmla="*/ 721602 h 1369695"/>
              <a:gd name="connsiteX3" fmla="*/ 740471 w 748940"/>
              <a:gd name="connsiteY3" fmla="*/ 1369695 h 1369695"/>
              <a:gd name="connsiteX4" fmla="*/ 0 w 748940"/>
              <a:gd name="connsiteY4" fmla="*/ 1369695 h 1369695"/>
              <a:gd name="connsiteX5" fmla="*/ 0 w 748940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10843 w 740471"/>
              <a:gd name="connsiteY2" fmla="*/ 7978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6243 w 740471"/>
              <a:gd name="connsiteY2" fmla="*/ 7216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882"/>
              <a:gd name="connsiteY0" fmla="*/ 0 h 1369695"/>
              <a:gd name="connsiteX1" fmla="*/ 10235 w 740882"/>
              <a:gd name="connsiteY1" fmla="*/ 1384 h 1369695"/>
              <a:gd name="connsiteX2" fmla="*/ 740476 w 740882"/>
              <a:gd name="connsiteY2" fmla="*/ 725836 h 1369695"/>
              <a:gd name="connsiteX3" fmla="*/ 740471 w 740882"/>
              <a:gd name="connsiteY3" fmla="*/ 1369695 h 1369695"/>
              <a:gd name="connsiteX4" fmla="*/ 0 w 740882"/>
              <a:gd name="connsiteY4" fmla="*/ 1369695 h 1369695"/>
              <a:gd name="connsiteX5" fmla="*/ 0 w 740882"/>
              <a:gd name="connsiteY5" fmla="*/ 0 h 1369695"/>
              <a:gd name="connsiteX0" fmla="*/ 0 w 749095"/>
              <a:gd name="connsiteY0" fmla="*/ 0 h 1369695"/>
              <a:gd name="connsiteX1" fmla="*/ 10235 w 749095"/>
              <a:gd name="connsiteY1" fmla="*/ 1384 h 1369695"/>
              <a:gd name="connsiteX2" fmla="*/ 748974 w 749095"/>
              <a:gd name="connsiteY2" fmla="*/ 493403 h 1369695"/>
              <a:gd name="connsiteX3" fmla="*/ 740471 w 749095"/>
              <a:gd name="connsiteY3" fmla="*/ 1369695 h 1369695"/>
              <a:gd name="connsiteX4" fmla="*/ 0 w 749095"/>
              <a:gd name="connsiteY4" fmla="*/ 1369695 h 1369695"/>
              <a:gd name="connsiteX5" fmla="*/ 0 w 749095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2934 w 740471"/>
              <a:gd name="connsiteY2" fmla="*/ 672055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8044"/>
              <a:gd name="connsiteY0" fmla="*/ 0 h 1369695"/>
              <a:gd name="connsiteX1" fmla="*/ 10235 w 748044"/>
              <a:gd name="connsiteY1" fmla="*/ 1384 h 1369695"/>
              <a:gd name="connsiteX2" fmla="*/ 747911 w 748044"/>
              <a:gd name="connsiteY2" fmla="*/ 561567 h 1369695"/>
              <a:gd name="connsiteX3" fmla="*/ 740471 w 748044"/>
              <a:gd name="connsiteY3" fmla="*/ 1369695 h 1369695"/>
              <a:gd name="connsiteX4" fmla="*/ 0 w 748044"/>
              <a:gd name="connsiteY4" fmla="*/ 1369695 h 1369695"/>
              <a:gd name="connsiteX5" fmla="*/ 0 w 748044"/>
              <a:gd name="connsiteY5" fmla="*/ 0 h 136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44" h="1369695">
                <a:moveTo>
                  <a:pt x="0" y="0"/>
                </a:moveTo>
                <a:lnTo>
                  <a:pt x="10235" y="1384"/>
                </a:lnTo>
                <a:lnTo>
                  <a:pt x="747911" y="561567"/>
                </a:lnTo>
                <a:cubicBezTo>
                  <a:pt x="749320" y="777598"/>
                  <a:pt x="739062" y="1153664"/>
                  <a:pt x="740471" y="1369695"/>
                </a:cubicBezTo>
                <a:lnTo>
                  <a:pt x="0" y="13696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FE735145-FA3E-B744-B0E9-E8218B690A85}"/>
              </a:ext>
            </a:extLst>
          </p:cNvPr>
          <p:cNvSpPr/>
          <p:nvPr/>
        </p:nvSpPr>
        <p:spPr>
          <a:xfrm>
            <a:off x="9535748" y="362111"/>
            <a:ext cx="376022" cy="1081007"/>
          </a:xfrm>
          <a:custGeom>
            <a:avLst/>
            <a:gdLst>
              <a:gd name="connsiteX0" fmla="*/ 0 w 971107"/>
              <a:gd name="connsiteY0" fmla="*/ 0 h 703636"/>
              <a:gd name="connsiteX1" fmla="*/ 971107 w 971107"/>
              <a:gd name="connsiteY1" fmla="*/ 0 h 703636"/>
              <a:gd name="connsiteX2" fmla="*/ 971107 w 971107"/>
              <a:gd name="connsiteY2" fmla="*/ 703636 h 703636"/>
              <a:gd name="connsiteX3" fmla="*/ 0 w 971107"/>
              <a:gd name="connsiteY3" fmla="*/ 703636 h 703636"/>
              <a:gd name="connsiteX4" fmla="*/ 0 w 971107"/>
              <a:gd name="connsiteY4" fmla="*/ 0 h 703636"/>
              <a:gd name="connsiteX0" fmla="*/ 0 w 971107"/>
              <a:gd name="connsiteY0" fmla="*/ 0 h 1081007"/>
              <a:gd name="connsiteX1" fmla="*/ 971107 w 971107"/>
              <a:gd name="connsiteY1" fmla="*/ 0 h 1081007"/>
              <a:gd name="connsiteX2" fmla="*/ 971107 w 971107"/>
              <a:gd name="connsiteY2" fmla="*/ 703636 h 1081007"/>
              <a:gd name="connsiteX3" fmla="*/ 595085 w 971107"/>
              <a:gd name="connsiteY3" fmla="*/ 1081007 h 1081007"/>
              <a:gd name="connsiteX4" fmla="*/ 0 w 971107"/>
              <a:gd name="connsiteY4" fmla="*/ 0 h 1081007"/>
              <a:gd name="connsiteX0" fmla="*/ 203200 w 376022"/>
              <a:gd name="connsiteY0" fmla="*/ 537029 h 1081007"/>
              <a:gd name="connsiteX1" fmla="*/ 376022 w 376022"/>
              <a:gd name="connsiteY1" fmla="*/ 0 h 1081007"/>
              <a:gd name="connsiteX2" fmla="*/ 376022 w 376022"/>
              <a:gd name="connsiteY2" fmla="*/ 703636 h 1081007"/>
              <a:gd name="connsiteX3" fmla="*/ 0 w 376022"/>
              <a:gd name="connsiteY3" fmla="*/ 1081007 h 1081007"/>
              <a:gd name="connsiteX4" fmla="*/ 203200 w 376022"/>
              <a:gd name="connsiteY4" fmla="*/ 537029 h 1081007"/>
              <a:gd name="connsiteX0" fmla="*/ 0 w 376022"/>
              <a:gd name="connsiteY0" fmla="*/ 391886 h 1081007"/>
              <a:gd name="connsiteX1" fmla="*/ 376022 w 376022"/>
              <a:gd name="connsiteY1" fmla="*/ 0 h 1081007"/>
              <a:gd name="connsiteX2" fmla="*/ 376022 w 376022"/>
              <a:gd name="connsiteY2" fmla="*/ 703636 h 1081007"/>
              <a:gd name="connsiteX3" fmla="*/ 0 w 376022"/>
              <a:gd name="connsiteY3" fmla="*/ 1081007 h 1081007"/>
              <a:gd name="connsiteX4" fmla="*/ 0 w 376022"/>
              <a:gd name="connsiteY4" fmla="*/ 391886 h 108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022" h="1081007">
                <a:moveTo>
                  <a:pt x="0" y="391886"/>
                </a:moveTo>
                <a:lnTo>
                  <a:pt x="376022" y="0"/>
                </a:lnTo>
                <a:lnTo>
                  <a:pt x="376022" y="703636"/>
                </a:lnTo>
                <a:lnTo>
                  <a:pt x="0" y="1081007"/>
                </a:lnTo>
                <a:lnTo>
                  <a:pt x="0" y="391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C09FEFC9-6A3A-C040-A379-990074B545F1}"/>
              </a:ext>
            </a:extLst>
          </p:cNvPr>
          <p:cNvSpPr/>
          <p:nvPr/>
        </p:nvSpPr>
        <p:spPr>
          <a:xfrm>
            <a:off x="1292899" y="5732263"/>
            <a:ext cx="1752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dirty="0">
                <a:solidFill>
                  <a:schemeClr val="bg1">
                    <a:lumMod val="95000"/>
                  </a:schemeClr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  <a:endParaRPr lang="es-CO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ED9846E2-0F4F-3146-AE56-BE2D6A2C740D}"/>
              </a:ext>
            </a:extLst>
          </p:cNvPr>
          <p:cNvSpPr/>
          <p:nvPr/>
        </p:nvSpPr>
        <p:spPr>
          <a:xfrm>
            <a:off x="3029600" y="5690406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64E0D23F-7D33-2F44-9A09-D7BEED4DCAB0}"/>
              </a:ext>
            </a:extLst>
          </p:cNvPr>
          <p:cNvSpPr/>
          <p:nvPr/>
        </p:nvSpPr>
        <p:spPr>
          <a:xfrm>
            <a:off x="3988257" y="5736545"/>
            <a:ext cx="2075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dirty="0">
                <a:solidFill>
                  <a:schemeClr val="bg1">
                    <a:lumMod val="95000"/>
                  </a:schemeClr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 de resultados.</a:t>
            </a:r>
            <a:endParaRPr lang="es-CO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4A443D9-8891-554A-8FAE-086199BAB368}"/>
              </a:ext>
            </a:extLst>
          </p:cNvPr>
          <p:cNvSpPr/>
          <p:nvPr/>
        </p:nvSpPr>
        <p:spPr>
          <a:xfrm>
            <a:off x="6037493" y="5375876"/>
            <a:ext cx="468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00585A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3600" b="1" dirty="0">
              <a:solidFill>
                <a:srgbClr val="00585A"/>
              </a:solidFill>
              <a:latin typeface="Work Sans" pitchFamily="2" charset="77"/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E12CBDA9-A2A9-E345-B7B3-FF79424ACD4F}"/>
              </a:ext>
            </a:extLst>
          </p:cNvPr>
          <p:cNvSpPr/>
          <p:nvPr/>
        </p:nvSpPr>
        <p:spPr>
          <a:xfrm rot="16200000">
            <a:off x="3461443" y="5861376"/>
            <a:ext cx="736989" cy="3351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86183C8C-0618-8D43-9A3E-B724843EED08}"/>
              </a:ext>
            </a:extLst>
          </p:cNvPr>
          <p:cNvSpPr/>
          <p:nvPr/>
        </p:nvSpPr>
        <p:spPr>
          <a:xfrm rot="16200000">
            <a:off x="6304983" y="5116122"/>
            <a:ext cx="736989" cy="3351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Triángulo rectángulo 76">
            <a:extLst>
              <a:ext uri="{FF2B5EF4-FFF2-40B4-BE49-F238E27FC236}">
                <a16:creationId xmlns:a16="http://schemas.microsoft.com/office/drawing/2014/main" id="{B6944FF0-ABA6-104D-8F0A-695563503430}"/>
              </a:ext>
            </a:extLst>
          </p:cNvPr>
          <p:cNvSpPr/>
          <p:nvPr/>
        </p:nvSpPr>
        <p:spPr>
          <a:xfrm rot="7987343">
            <a:off x="7105448" y="4327037"/>
            <a:ext cx="1047263" cy="1116137"/>
          </a:xfrm>
          <a:prstGeom prst="rtTriangle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3D669BF2-0A5C-F849-8135-6AA412EADEFF}"/>
              </a:ext>
            </a:extLst>
          </p:cNvPr>
          <p:cNvSpPr/>
          <p:nvPr/>
        </p:nvSpPr>
        <p:spPr>
          <a:xfrm>
            <a:off x="7361396" y="4257170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36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EDC49C5F-B1E8-DD40-B16C-7E6867B96704}"/>
              </a:ext>
            </a:extLst>
          </p:cNvPr>
          <p:cNvSpPr/>
          <p:nvPr/>
        </p:nvSpPr>
        <p:spPr>
          <a:xfrm>
            <a:off x="6895774" y="5122606"/>
            <a:ext cx="1501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>
                    <a:lumMod val="95000"/>
                  </a:schemeClr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  <a:endParaRPr lang="es-CO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Recortar rectángulo de una esquina 37">
            <a:extLst>
              <a:ext uri="{FF2B5EF4-FFF2-40B4-BE49-F238E27FC236}">
                <a16:creationId xmlns:a16="http://schemas.microsoft.com/office/drawing/2014/main" id="{49DC2577-D82B-9342-943D-10F342DDB659}"/>
              </a:ext>
            </a:extLst>
          </p:cNvPr>
          <p:cNvSpPr/>
          <p:nvPr/>
        </p:nvSpPr>
        <p:spPr>
          <a:xfrm rot="10800000" flipV="1">
            <a:off x="10151572" y="4208438"/>
            <a:ext cx="1630518" cy="1108115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1440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88334 w 740471"/>
              <a:gd name="connsiteY1" fmla="*/ 7892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26506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4704"/>
              <a:gd name="connsiteY0" fmla="*/ 0 h 1369695"/>
              <a:gd name="connsiteX1" fmla="*/ 10235 w 744704"/>
              <a:gd name="connsiteY1" fmla="*/ 1384 h 1369695"/>
              <a:gd name="connsiteX2" fmla="*/ 744704 w 744704"/>
              <a:gd name="connsiteY2" fmla="*/ 632702 h 1369695"/>
              <a:gd name="connsiteX3" fmla="*/ 740471 w 744704"/>
              <a:gd name="connsiteY3" fmla="*/ 1369695 h 1369695"/>
              <a:gd name="connsiteX4" fmla="*/ 0 w 744704"/>
              <a:gd name="connsiteY4" fmla="*/ 1369695 h 1369695"/>
              <a:gd name="connsiteX5" fmla="*/ 0 w 744704"/>
              <a:gd name="connsiteY5" fmla="*/ 0 h 1369695"/>
              <a:gd name="connsiteX0" fmla="*/ 0 w 748940"/>
              <a:gd name="connsiteY0" fmla="*/ 0 h 1369695"/>
              <a:gd name="connsiteX1" fmla="*/ 10235 w 748940"/>
              <a:gd name="connsiteY1" fmla="*/ 1384 h 1369695"/>
              <a:gd name="connsiteX2" fmla="*/ 748940 w 748940"/>
              <a:gd name="connsiteY2" fmla="*/ 721602 h 1369695"/>
              <a:gd name="connsiteX3" fmla="*/ 740471 w 748940"/>
              <a:gd name="connsiteY3" fmla="*/ 1369695 h 1369695"/>
              <a:gd name="connsiteX4" fmla="*/ 0 w 748940"/>
              <a:gd name="connsiteY4" fmla="*/ 1369695 h 1369695"/>
              <a:gd name="connsiteX5" fmla="*/ 0 w 748940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10843 w 740471"/>
              <a:gd name="connsiteY2" fmla="*/ 7978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6243 w 740471"/>
              <a:gd name="connsiteY2" fmla="*/ 7216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882"/>
              <a:gd name="connsiteY0" fmla="*/ 0 h 1369695"/>
              <a:gd name="connsiteX1" fmla="*/ 10235 w 740882"/>
              <a:gd name="connsiteY1" fmla="*/ 1384 h 1369695"/>
              <a:gd name="connsiteX2" fmla="*/ 740476 w 740882"/>
              <a:gd name="connsiteY2" fmla="*/ 725836 h 1369695"/>
              <a:gd name="connsiteX3" fmla="*/ 740471 w 740882"/>
              <a:gd name="connsiteY3" fmla="*/ 1369695 h 1369695"/>
              <a:gd name="connsiteX4" fmla="*/ 0 w 740882"/>
              <a:gd name="connsiteY4" fmla="*/ 1369695 h 1369695"/>
              <a:gd name="connsiteX5" fmla="*/ 0 w 740882"/>
              <a:gd name="connsiteY5" fmla="*/ 0 h 1369695"/>
              <a:gd name="connsiteX0" fmla="*/ 0 w 749095"/>
              <a:gd name="connsiteY0" fmla="*/ 0 h 1369695"/>
              <a:gd name="connsiteX1" fmla="*/ 10235 w 749095"/>
              <a:gd name="connsiteY1" fmla="*/ 1384 h 1369695"/>
              <a:gd name="connsiteX2" fmla="*/ 748974 w 749095"/>
              <a:gd name="connsiteY2" fmla="*/ 493403 h 1369695"/>
              <a:gd name="connsiteX3" fmla="*/ 740471 w 749095"/>
              <a:gd name="connsiteY3" fmla="*/ 1369695 h 1369695"/>
              <a:gd name="connsiteX4" fmla="*/ 0 w 749095"/>
              <a:gd name="connsiteY4" fmla="*/ 1369695 h 1369695"/>
              <a:gd name="connsiteX5" fmla="*/ 0 w 749095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2934 w 740471"/>
              <a:gd name="connsiteY2" fmla="*/ 672055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8044"/>
              <a:gd name="connsiteY0" fmla="*/ 0 h 1369695"/>
              <a:gd name="connsiteX1" fmla="*/ 10235 w 748044"/>
              <a:gd name="connsiteY1" fmla="*/ 1384 h 1369695"/>
              <a:gd name="connsiteX2" fmla="*/ 747911 w 748044"/>
              <a:gd name="connsiteY2" fmla="*/ 561567 h 1369695"/>
              <a:gd name="connsiteX3" fmla="*/ 740471 w 748044"/>
              <a:gd name="connsiteY3" fmla="*/ 1369695 h 1369695"/>
              <a:gd name="connsiteX4" fmla="*/ 0 w 748044"/>
              <a:gd name="connsiteY4" fmla="*/ 1369695 h 1369695"/>
              <a:gd name="connsiteX5" fmla="*/ 0 w 748044"/>
              <a:gd name="connsiteY5" fmla="*/ 0 h 136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44" h="1369695">
                <a:moveTo>
                  <a:pt x="0" y="0"/>
                </a:moveTo>
                <a:lnTo>
                  <a:pt x="10235" y="1384"/>
                </a:lnTo>
                <a:lnTo>
                  <a:pt x="747911" y="561567"/>
                </a:lnTo>
                <a:cubicBezTo>
                  <a:pt x="749320" y="777598"/>
                  <a:pt x="739062" y="1153664"/>
                  <a:pt x="740471" y="1369695"/>
                </a:cubicBezTo>
                <a:lnTo>
                  <a:pt x="0" y="13696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680DCC68-599F-794C-9167-195810733B50}"/>
              </a:ext>
            </a:extLst>
          </p:cNvPr>
          <p:cNvSpPr/>
          <p:nvPr/>
        </p:nvSpPr>
        <p:spPr>
          <a:xfrm>
            <a:off x="8336980" y="5735844"/>
            <a:ext cx="1501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dirty="0">
                <a:solidFill>
                  <a:schemeClr val="bg1">
                    <a:lumMod val="95000"/>
                  </a:schemeClr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 proyectos.</a:t>
            </a:r>
            <a:endParaRPr lang="es-CO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293136FF-0682-6443-945B-1DBF202D0567}"/>
              </a:ext>
            </a:extLst>
          </p:cNvPr>
          <p:cNvSpPr/>
          <p:nvPr/>
        </p:nvSpPr>
        <p:spPr>
          <a:xfrm>
            <a:off x="10159237" y="5328570"/>
            <a:ext cx="736989" cy="3351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8" name="Recortar rectángulo de una esquina 37">
            <a:extLst>
              <a:ext uri="{FF2B5EF4-FFF2-40B4-BE49-F238E27FC236}">
                <a16:creationId xmlns:a16="http://schemas.microsoft.com/office/drawing/2014/main" id="{F0C4BD1B-9640-D349-9699-D06A3671AB04}"/>
              </a:ext>
            </a:extLst>
          </p:cNvPr>
          <p:cNvSpPr/>
          <p:nvPr/>
        </p:nvSpPr>
        <p:spPr>
          <a:xfrm flipH="1" flipV="1">
            <a:off x="9760511" y="5682845"/>
            <a:ext cx="1139630" cy="693284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1440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88334 w 740471"/>
              <a:gd name="connsiteY1" fmla="*/ 7892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26506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4704"/>
              <a:gd name="connsiteY0" fmla="*/ 0 h 1369695"/>
              <a:gd name="connsiteX1" fmla="*/ 10235 w 744704"/>
              <a:gd name="connsiteY1" fmla="*/ 1384 h 1369695"/>
              <a:gd name="connsiteX2" fmla="*/ 744704 w 744704"/>
              <a:gd name="connsiteY2" fmla="*/ 632702 h 1369695"/>
              <a:gd name="connsiteX3" fmla="*/ 740471 w 744704"/>
              <a:gd name="connsiteY3" fmla="*/ 1369695 h 1369695"/>
              <a:gd name="connsiteX4" fmla="*/ 0 w 744704"/>
              <a:gd name="connsiteY4" fmla="*/ 1369695 h 1369695"/>
              <a:gd name="connsiteX5" fmla="*/ 0 w 744704"/>
              <a:gd name="connsiteY5" fmla="*/ 0 h 1369695"/>
              <a:gd name="connsiteX0" fmla="*/ 0 w 748940"/>
              <a:gd name="connsiteY0" fmla="*/ 0 h 1369695"/>
              <a:gd name="connsiteX1" fmla="*/ 10235 w 748940"/>
              <a:gd name="connsiteY1" fmla="*/ 1384 h 1369695"/>
              <a:gd name="connsiteX2" fmla="*/ 748940 w 748940"/>
              <a:gd name="connsiteY2" fmla="*/ 721602 h 1369695"/>
              <a:gd name="connsiteX3" fmla="*/ 740471 w 748940"/>
              <a:gd name="connsiteY3" fmla="*/ 1369695 h 1369695"/>
              <a:gd name="connsiteX4" fmla="*/ 0 w 748940"/>
              <a:gd name="connsiteY4" fmla="*/ 1369695 h 1369695"/>
              <a:gd name="connsiteX5" fmla="*/ 0 w 748940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10843 w 740471"/>
              <a:gd name="connsiteY2" fmla="*/ 7978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6243 w 740471"/>
              <a:gd name="connsiteY2" fmla="*/ 721602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882"/>
              <a:gd name="connsiteY0" fmla="*/ 0 h 1369695"/>
              <a:gd name="connsiteX1" fmla="*/ 10235 w 740882"/>
              <a:gd name="connsiteY1" fmla="*/ 1384 h 1369695"/>
              <a:gd name="connsiteX2" fmla="*/ 740476 w 740882"/>
              <a:gd name="connsiteY2" fmla="*/ 725836 h 1369695"/>
              <a:gd name="connsiteX3" fmla="*/ 740471 w 740882"/>
              <a:gd name="connsiteY3" fmla="*/ 1369695 h 1369695"/>
              <a:gd name="connsiteX4" fmla="*/ 0 w 740882"/>
              <a:gd name="connsiteY4" fmla="*/ 1369695 h 1369695"/>
              <a:gd name="connsiteX5" fmla="*/ 0 w 740882"/>
              <a:gd name="connsiteY5" fmla="*/ 0 h 1369695"/>
              <a:gd name="connsiteX0" fmla="*/ 0 w 749095"/>
              <a:gd name="connsiteY0" fmla="*/ 0 h 1369695"/>
              <a:gd name="connsiteX1" fmla="*/ 10235 w 749095"/>
              <a:gd name="connsiteY1" fmla="*/ 1384 h 1369695"/>
              <a:gd name="connsiteX2" fmla="*/ 748974 w 749095"/>
              <a:gd name="connsiteY2" fmla="*/ 493403 h 1369695"/>
              <a:gd name="connsiteX3" fmla="*/ 740471 w 749095"/>
              <a:gd name="connsiteY3" fmla="*/ 1369695 h 1369695"/>
              <a:gd name="connsiteX4" fmla="*/ 0 w 749095"/>
              <a:gd name="connsiteY4" fmla="*/ 1369695 h 1369695"/>
              <a:gd name="connsiteX5" fmla="*/ 0 w 749095"/>
              <a:gd name="connsiteY5" fmla="*/ 0 h 1369695"/>
              <a:gd name="connsiteX0" fmla="*/ 0 w 740471"/>
              <a:gd name="connsiteY0" fmla="*/ 0 h 1369695"/>
              <a:gd name="connsiteX1" fmla="*/ 10235 w 740471"/>
              <a:gd name="connsiteY1" fmla="*/ 1384 h 1369695"/>
              <a:gd name="connsiteX2" fmla="*/ 732934 w 740471"/>
              <a:gd name="connsiteY2" fmla="*/ 672055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504328"/>
              <a:gd name="connsiteX1" fmla="*/ 10235 w 740471"/>
              <a:gd name="connsiteY1" fmla="*/ 136017 h 1504328"/>
              <a:gd name="connsiteX2" fmla="*/ 732934 w 740471"/>
              <a:gd name="connsiteY2" fmla="*/ 806688 h 1504328"/>
              <a:gd name="connsiteX3" fmla="*/ 740471 w 740471"/>
              <a:gd name="connsiteY3" fmla="*/ 1504328 h 1504328"/>
              <a:gd name="connsiteX4" fmla="*/ 0 w 740471"/>
              <a:gd name="connsiteY4" fmla="*/ 1504328 h 1504328"/>
              <a:gd name="connsiteX5" fmla="*/ 0 w 740471"/>
              <a:gd name="connsiteY5" fmla="*/ 0 h 1504328"/>
              <a:gd name="connsiteX0" fmla="*/ 0 w 740471"/>
              <a:gd name="connsiteY0" fmla="*/ 368858 h 1873186"/>
              <a:gd name="connsiteX1" fmla="*/ 16871 w 740471"/>
              <a:gd name="connsiteY1" fmla="*/ 0 h 1873186"/>
              <a:gd name="connsiteX2" fmla="*/ 732934 w 740471"/>
              <a:gd name="connsiteY2" fmla="*/ 1175546 h 1873186"/>
              <a:gd name="connsiteX3" fmla="*/ 740471 w 740471"/>
              <a:gd name="connsiteY3" fmla="*/ 1873186 h 1873186"/>
              <a:gd name="connsiteX4" fmla="*/ 0 w 740471"/>
              <a:gd name="connsiteY4" fmla="*/ 1873186 h 1873186"/>
              <a:gd name="connsiteX5" fmla="*/ 0 w 740471"/>
              <a:gd name="connsiteY5" fmla="*/ 368858 h 1873186"/>
              <a:gd name="connsiteX0" fmla="*/ 0 w 740471"/>
              <a:gd name="connsiteY0" fmla="*/ 1873186 h 1873186"/>
              <a:gd name="connsiteX1" fmla="*/ 16871 w 740471"/>
              <a:gd name="connsiteY1" fmla="*/ 0 h 1873186"/>
              <a:gd name="connsiteX2" fmla="*/ 732934 w 740471"/>
              <a:gd name="connsiteY2" fmla="*/ 1175546 h 1873186"/>
              <a:gd name="connsiteX3" fmla="*/ 740471 w 740471"/>
              <a:gd name="connsiteY3" fmla="*/ 1873186 h 1873186"/>
              <a:gd name="connsiteX4" fmla="*/ 0 w 740471"/>
              <a:gd name="connsiteY4" fmla="*/ 1873186 h 1873186"/>
              <a:gd name="connsiteX0" fmla="*/ 0 w 740471"/>
              <a:gd name="connsiteY0" fmla="*/ 1878796 h 1878796"/>
              <a:gd name="connsiteX1" fmla="*/ 10235 w 740471"/>
              <a:gd name="connsiteY1" fmla="*/ 0 h 1878796"/>
              <a:gd name="connsiteX2" fmla="*/ 732934 w 740471"/>
              <a:gd name="connsiteY2" fmla="*/ 1181156 h 1878796"/>
              <a:gd name="connsiteX3" fmla="*/ 740471 w 740471"/>
              <a:gd name="connsiteY3" fmla="*/ 1878796 h 1878796"/>
              <a:gd name="connsiteX4" fmla="*/ 0 w 740471"/>
              <a:gd name="connsiteY4" fmla="*/ 1878796 h 1878796"/>
              <a:gd name="connsiteX0" fmla="*/ 0 w 740471"/>
              <a:gd name="connsiteY0" fmla="*/ 1895625 h 1895625"/>
              <a:gd name="connsiteX1" fmla="*/ 10235 w 740471"/>
              <a:gd name="connsiteY1" fmla="*/ 0 h 1895625"/>
              <a:gd name="connsiteX2" fmla="*/ 732934 w 740471"/>
              <a:gd name="connsiteY2" fmla="*/ 1197985 h 1895625"/>
              <a:gd name="connsiteX3" fmla="*/ 740471 w 740471"/>
              <a:gd name="connsiteY3" fmla="*/ 1895625 h 1895625"/>
              <a:gd name="connsiteX4" fmla="*/ 0 w 740471"/>
              <a:gd name="connsiteY4" fmla="*/ 1895625 h 1895625"/>
              <a:gd name="connsiteX0" fmla="*/ 0 w 740471"/>
              <a:gd name="connsiteY0" fmla="*/ 1901233 h 1901233"/>
              <a:gd name="connsiteX1" fmla="*/ 6916 w 740471"/>
              <a:gd name="connsiteY1" fmla="*/ 0 h 1901233"/>
              <a:gd name="connsiteX2" fmla="*/ 732934 w 740471"/>
              <a:gd name="connsiteY2" fmla="*/ 1203593 h 1901233"/>
              <a:gd name="connsiteX3" fmla="*/ 740471 w 740471"/>
              <a:gd name="connsiteY3" fmla="*/ 1901233 h 1901233"/>
              <a:gd name="connsiteX4" fmla="*/ 0 w 740471"/>
              <a:gd name="connsiteY4" fmla="*/ 1901233 h 1901233"/>
              <a:gd name="connsiteX0" fmla="*/ 0 w 740471"/>
              <a:gd name="connsiteY0" fmla="*/ 1923672 h 1923672"/>
              <a:gd name="connsiteX1" fmla="*/ 3598 w 740471"/>
              <a:gd name="connsiteY1" fmla="*/ 0 h 1923672"/>
              <a:gd name="connsiteX2" fmla="*/ 732934 w 740471"/>
              <a:gd name="connsiteY2" fmla="*/ 1226032 h 1923672"/>
              <a:gd name="connsiteX3" fmla="*/ 740471 w 740471"/>
              <a:gd name="connsiteY3" fmla="*/ 1923672 h 1923672"/>
              <a:gd name="connsiteX4" fmla="*/ 0 w 740471"/>
              <a:gd name="connsiteY4" fmla="*/ 1923672 h 1923672"/>
              <a:gd name="connsiteX0" fmla="*/ 0 w 740471"/>
              <a:gd name="connsiteY0" fmla="*/ 1923672 h 1923672"/>
              <a:gd name="connsiteX1" fmla="*/ 3598 w 740471"/>
              <a:gd name="connsiteY1" fmla="*/ 0 h 1923672"/>
              <a:gd name="connsiteX2" fmla="*/ 736252 w 740471"/>
              <a:gd name="connsiteY2" fmla="*/ 1209204 h 1923672"/>
              <a:gd name="connsiteX3" fmla="*/ 740471 w 740471"/>
              <a:gd name="connsiteY3" fmla="*/ 1923672 h 1923672"/>
              <a:gd name="connsiteX4" fmla="*/ 0 w 740471"/>
              <a:gd name="connsiteY4" fmla="*/ 1923672 h 1923672"/>
              <a:gd name="connsiteX0" fmla="*/ 0 w 1033483"/>
              <a:gd name="connsiteY0" fmla="*/ 1975074 h 1975074"/>
              <a:gd name="connsiteX1" fmla="*/ 3598 w 1033483"/>
              <a:gd name="connsiteY1" fmla="*/ 51402 h 1975074"/>
              <a:gd name="connsiteX2" fmla="*/ 1033478 w 1033483"/>
              <a:gd name="connsiteY2" fmla="*/ 0 h 1975074"/>
              <a:gd name="connsiteX3" fmla="*/ 740471 w 1033483"/>
              <a:gd name="connsiteY3" fmla="*/ 1975074 h 1975074"/>
              <a:gd name="connsiteX4" fmla="*/ 0 w 1033483"/>
              <a:gd name="connsiteY4" fmla="*/ 1975074 h 1975074"/>
              <a:gd name="connsiteX0" fmla="*/ 0 w 1024992"/>
              <a:gd name="connsiteY0" fmla="*/ 1949860 h 1949860"/>
              <a:gd name="connsiteX1" fmla="*/ 3598 w 1024992"/>
              <a:gd name="connsiteY1" fmla="*/ 26188 h 1949860"/>
              <a:gd name="connsiteX2" fmla="*/ 1024987 w 1024992"/>
              <a:gd name="connsiteY2" fmla="*/ 0 h 1949860"/>
              <a:gd name="connsiteX3" fmla="*/ 740471 w 1024992"/>
              <a:gd name="connsiteY3" fmla="*/ 1949860 h 1949860"/>
              <a:gd name="connsiteX4" fmla="*/ 0 w 1024992"/>
              <a:gd name="connsiteY4" fmla="*/ 1949860 h 1949860"/>
              <a:gd name="connsiteX0" fmla="*/ 0 w 1033484"/>
              <a:gd name="connsiteY0" fmla="*/ 1975071 h 1975071"/>
              <a:gd name="connsiteX1" fmla="*/ 3598 w 1033484"/>
              <a:gd name="connsiteY1" fmla="*/ 51399 h 1975071"/>
              <a:gd name="connsiteX2" fmla="*/ 1033479 w 1033484"/>
              <a:gd name="connsiteY2" fmla="*/ 0 h 1975071"/>
              <a:gd name="connsiteX3" fmla="*/ 740471 w 1033484"/>
              <a:gd name="connsiteY3" fmla="*/ 1975071 h 1975071"/>
              <a:gd name="connsiteX4" fmla="*/ 0 w 1033484"/>
              <a:gd name="connsiteY4" fmla="*/ 1975071 h 1975071"/>
              <a:gd name="connsiteX0" fmla="*/ 0 w 1024992"/>
              <a:gd name="connsiteY0" fmla="*/ 1949857 h 1949857"/>
              <a:gd name="connsiteX1" fmla="*/ 3598 w 1024992"/>
              <a:gd name="connsiteY1" fmla="*/ 26185 h 1949857"/>
              <a:gd name="connsiteX2" fmla="*/ 1024987 w 1024992"/>
              <a:gd name="connsiteY2" fmla="*/ 0 h 1949857"/>
              <a:gd name="connsiteX3" fmla="*/ 740471 w 1024992"/>
              <a:gd name="connsiteY3" fmla="*/ 1949857 h 1949857"/>
              <a:gd name="connsiteX4" fmla="*/ 0 w 1024992"/>
              <a:gd name="connsiteY4" fmla="*/ 1949857 h 1949857"/>
              <a:gd name="connsiteX0" fmla="*/ 0 w 1087450"/>
              <a:gd name="connsiteY0" fmla="*/ 1949857 h 1949857"/>
              <a:gd name="connsiteX1" fmla="*/ 3598 w 1087450"/>
              <a:gd name="connsiteY1" fmla="*/ 26185 h 1949857"/>
              <a:gd name="connsiteX2" fmla="*/ 1024987 w 1087450"/>
              <a:gd name="connsiteY2" fmla="*/ 0 h 1949857"/>
              <a:gd name="connsiteX3" fmla="*/ 740471 w 1087450"/>
              <a:gd name="connsiteY3" fmla="*/ 1949857 h 1949857"/>
              <a:gd name="connsiteX4" fmla="*/ 0 w 1087450"/>
              <a:gd name="connsiteY4" fmla="*/ 1949857 h 1949857"/>
              <a:gd name="connsiteX0" fmla="*/ 0 w 1149523"/>
              <a:gd name="connsiteY0" fmla="*/ 1949893 h 1949893"/>
              <a:gd name="connsiteX1" fmla="*/ 3598 w 1149523"/>
              <a:gd name="connsiteY1" fmla="*/ 26221 h 1949893"/>
              <a:gd name="connsiteX2" fmla="*/ 1024987 w 1149523"/>
              <a:gd name="connsiteY2" fmla="*/ 36 h 1949893"/>
              <a:gd name="connsiteX3" fmla="*/ 740471 w 1149523"/>
              <a:gd name="connsiteY3" fmla="*/ 1949893 h 1949893"/>
              <a:gd name="connsiteX4" fmla="*/ 0 w 1149523"/>
              <a:gd name="connsiteY4" fmla="*/ 1949893 h 1949893"/>
              <a:gd name="connsiteX0" fmla="*/ 0 w 1024987"/>
              <a:gd name="connsiteY0" fmla="*/ 1949857 h 1949857"/>
              <a:gd name="connsiteX1" fmla="*/ 3598 w 1024987"/>
              <a:gd name="connsiteY1" fmla="*/ 26185 h 1949857"/>
              <a:gd name="connsiteX2" fmla="*/ 1024987 w 1024987"/>
              <a:gd name="connsiteY2" fmla="*/ 0 h 1949857"/>
              <a:gd name="connsiteX3" fmla="*/ 740471 w 1024987"/>
              <a:gd name="connsiteY3" fmla="*/ 1949857 h 1949857"/>
              <a:gd name="connsiteX4" fmla="*/ 0 w 1024987"/>
              <a:gd name="connsiteY4" fmla="*/ 1949857 h 1949857"/>
              <a:gd name="connsiteX0" fmla="*/ 0 w 1024987"/>
              <a:gd name="connsiteY0" fmla="*/ 1949857 h 1949857"/>
              <a:gd name="connsiteX1" fmla="*/ 3598 w 1024987"/>
              <a:gd name="connsiteY1" fmla="*/ 26185 h 1949857"/>
              <a:gd name="connsiteX2" fmla="*/ 1024987 w 1024987"/>
              <a:gd name="connsiteY2" fmla="*/ 0 h 1949857"/>
              <a:gd name="connsiteX3" fmla="*/ 740471 w 1024987"/>
              <a:gd name="connsiteY3" fmla="*/ 1949857 h 1949857"/>
              <a:gd name="connsiteX4" fmla="*/ 0 w 1024987"/>
              <a:gd name="connsiteY4" fmla="*/ 1949857 h 1949857"/>
              <a:gd name="connsiteX0" fmla="*/ 0 w 1068973"/>
              <a:gd name="connsiteY0" fmla="*/ 1949857 h 1949857"/>
              <a:gd name="connsiteX1" fmla="*/ 3598 w 1068973"/>
              <a:gd name="connsiteY1" fmla="*/ 26185 h 1949857"/>
              <a:gd name="connsiteX2" fmla="*/ 1068973 w 1068973"/>
              <a:gd name="connsiteY2" fmla="*/ 0 h 1949857"/>
              <a:gd name="connsiteX3" fmla="*/ 740471 w 1068973"/>
              <a:gd name="connsiteY3" fmla="*/ 1949857 h 1949857"/>
              <a:gd name="connsiteX4" fmla="*/ 0 w 1068973"/>
              <a:gd name="connsiteY4" fmla="*/ 1949857 h 1949857"/>
              <a:gd name="connsiteX0" fmla="*/ 0 w 1068973"/>
              <a:gd name="connsiteY0" fmla="*/ 1949857 h 1949857"/>
              <a:gd name="connsiteX1" fmla="*/ 3598 w 1068973"/>
              <a:gd name="connsiteY1" fmla="*/ 26185 h 1949857"/>
              <a:gd name="connsiteX2" fmla="*/ 1068973 w 1068973"/>
              <a:gd name="connsiteY2" fmla="*/ 0 h 1949857"/>
              <a:gd name="connsiteX3" fmla="*/ 736073 w 1068973"/>
              <a:gd name="connsiteY3" fmla="*/ 1949857 h 1949857"/>
              <a:gd name="connsiteX4" fmla="*/ 0 w 1068973"/>
              <a:gd name="connsiteY4" fmla="*/ 1949857 h 194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973" h="1949857">
                <a:moveTo>
                  <a:pt x="0" y="1949857"/>
                </a:moveTo>
                <a:cubicBezTo>
                  <a:pt x="3412" y="1323592"/>
                  <a:pt x="186" y="652450"/>
                  <a:pt x="3598" y="26185"/>
                </a:cubicBezTo>
                <a:lnTo>
                  <a:pt x="1068973" y="0"/>
                </a:lnTo>
                <a:lnTo>
                  <a:pt x="736073" y="1949857"/>
                </a:lnTo>
                <a:lnTo>
                  <a:pt x="0" y="1949857"/>
                </a:lnTo>
                <a:close/>
              </a:path>
            </a:pathLst>
          </a:custGeom>
          <a:solidFill>
            <a:srgbClr val="22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C68B13E7-C2D4-9841-8C03-CE2997D76D94}"/>
              </a:ext>
            </a:extLst>
          </p:cNvPr>
          <p:cNvSpPr/>
          <p:nvPr/>
        </p:nvSpPr>
        <p:spPr>
          <a:xfrm>
            <a:off x="10190449" y="5729807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18332A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3600" b="1" dirty="0">
              <a:solidFill>
                <a:srgbClr val="18332A"/>
              </a:solidFill>
              <a:latin typeface="Work Sans" pitchFamily="2" charset="77"/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A4558BB3-8F7B-DB4A-960A-A3FB37738E73}"/>
              </a:ext>
            </a:extLst>
          </p:cNvPr>
          <p:cNvSpPr/>
          <p:nvPr/>
        </p:nvSpPr>
        <p:spPr>
          <a:xfrm>
            <a:off x="10042336" y="4661278"/>
            <a:ext cx="1739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dirty="0">
                <a:solidFill>
                  <a:schemeClr val="bg1">
                    <a:lumMod val="95000"/>
                  </a:schemeClr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Formalización de acuerdos.</a:t>
            </a:r>
            <a:endParaRPr lang="es-CO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7A21C2FF-A44E-2941-9BE4-113AFE834482}"/>
              </a:ext>
            </a:extLst>
          </p:cNvPr>
          <p:cNvSpPr/>
          <p:nvPr/>
        </p:nvSpPr>
        <p:spPr>
          <a:xfrm>
            <a:off x="10686300" y="1078508"/>
            <a:ext cx="1368127" cy="3540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3" name="Triángulo rectángulo 92">
            <a:extLst>
              <a:ext uri="{FF2B5EF4-FFF2-40B4-BE49-F238E27FC236}">
                <a16:creationId xmlns:a16="http://schemas.microsoft.com/office/drawing/2014/main" id="{6630AD26-525D-AB4C-A2EB-D3C7C507DDC4}"/>
              </a:ext>
            </a:extLst>
          </p:cNvPr>
          <p:cNvSpPr/>
          <p:nvPr/>
        </p:nvSpPr>
        <p:spPr>
          <a:xfrm flipH="1">
            <a:off x="10735201" y="3435104"/>
            <a:ext cx="1052014" cy="1041143"/>
          </a:xfrm>
          <a:custGeom>
            <a:avLst/>
            <a:gdLst>
              <a:gd name="connsiteX0" fmla="*/ 0 w 802380"/>
              <a:gd name="connsiteY0" fmla="*/ 743717 h 743717"/>
              <a:gd name="connsiteX1" fmla="*/ 0 w 802380"/>
              <a:gd name="connsiteY1" fmla="*/ 0 h 743717"/>
              <a:gd name="connsiteX2" fmla="*/ 802380 w 802380"/>
              <a:gd name="connsiteY2" fmla="*/ 743717 h 743717"/>
              <a:gd name="connsiteX3" fmla="*/ 0 w 802380"/>
              <a:gd name="connsiteY3" fmla="*/ 743717 h 743717"/>
              <a:gd name="connsiteX0" fmla="*/ 0 w 802380"/>
              <a:gd name="connsiteY0" fmla="*/ 743717 h 964943"/>
              <a:gd name="connsiteX1" fmla="*/ 0 w 802380"/>
              <a:gd name="connsiteY1" fmla="*/ 0 h 964943"/>
              <a:gd name="connsiteX2" fmla="*/ 802380 w 802380"/>
              <a:gd name="connsiteY2" fmla="*/ 964943 h 964943"/>
              <a:gd name="connsiteX3" fmla="*/ 0 w 802380"/>
              <a:gd name="connsiteY3" fmla="*/ 743717 h 964943"/>
              <a:gd name="connsiteX0" fmla="*/ 0 w 802380"/>
              <a:gd name="connsiteY0" fmla="*/ 743717 h 1041143"/>
              <a:gd name="connsiteX1" fmla="*/ 0 w 802380"/>
              <a:gd name="connsiteY1" fmla="*/ 0 h 1041143"/>
              <a:gd name="connsiteX2" fmla="*/ 802380 w 802380"/>
              <a:gd name="connsiteY2" fmla="*/ 1041143 h 1041143"/>
              <a:gd name="connsiteX3" fmla="*/ 0 w 802380"/>
              <a:gd name="connsiteY3" fmla="*/ 743717 h 104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380" h="1041143">
                <a:moveTo>
                  <a:pt x="0" y="743717"/>
                </a:moveTo>
                <a:lnTo>
                  <a:pt x="0" y="0"/>
                </a:lnTo>
                <a:lnTo>
                  <a:pt x="802380" y="1041143"/>
                </a:lnTo>
                <a:lnTo>
                  <a:pt x="0" y="74371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30AA020B-C827-9B40-AC5D-957DDC70048D}"/>
              </a:ext>
            </a:extLst>
          </p:cNvPr>
          <p:cNvSpPr/>
          <p:nvPr/>
        </p:nvSpPr>
        <p:spPr>
          <a:xfrm>
            <a:off x="11319297" y="3672110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25447A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3600" b="1" dirty="0">
              <a:solidFill>
                <a:srgbClr val="25447A"/>
              </a:solidFill>
              <a:latin typeface="Work Sans" pitchFamily="2" charset="77"/>
            </a:endParaRPr>
          </a:p>
        </p:txBody>
      </p:sp>
      <p:sp>
        <p:nvSpPr>
          <p:cNvPr id="98" name="Recortar rectángulo de una esquina 1">
            <a:extLst>
              <a:ext uri="{FF2B5EF4-FFF2-40B4-BE49-F238E27FC236}">
                <a16:creationId xmlns:a16="http://schemas.microsoft.com/office/drawing/2014/main" id="{4778A1C9-86C5-6A47-9455-C637CA883F74}"/>
              </a:ext>
            </a:extLst>
          </p:cNvPr>
          <p:cNvSpPr/>
          <p:nvPr/>
        </p:nvSpPr>
        <p:spPr>
          <a:xfrm flipH="1">
            <a:off x="9936927" y="343980"/>
            <a:ext cx="729455" cy="721854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3255 h 1372950"/>
              <a:gd name="connsiteX1" fmla="*/ 10236 w 740471"/>
              <a:gd name="connsiteY1" fmla="*/ 0 h 1372950"/>
              <a:gd name="connsiteX2" fmla="*/ 740471 w 740471"/>
              <a:gd name="connsiteY2" fmla="*/ 373491 h 1372950"/>
              <a:gd name="connsiteX3" fmla="*/ 740471 w 740471"/>
              <a:gd name="connsiteY3" fmla="*/ 1372950 h 1372950"/>
              <a:gd name="connsiteX4" fmla="*/ 0 w 740471"/>
              <a:gd name="connsiteY4" fmla="*/ 1372950 h 1372950"/>
              <a:gd name="connsiteX5" fmla="*/ 0 w 740471"/>
              <a:gd name="connsiteY5" fmla="*/ 3255 h 1372950"/>
              <a:gd name="connsiteX0" fmla="*/ 0 w 744704"/>
              <a:gd name="connsiteY0" fmla="*/ 3255 h 1372950"/>
              <a:gd name="connsiteX1" fmla="*/ 10236 w 744704"/>
              <a:gd name="connsiteY1" fmla="*/ 0 h 1372950"/>
              <a:gd name="connsiteX2" fmla="*/ 744704 w 744704"/>
              <a:gd name="connsiteY2" fmla="*/ 750258 h 1372950"/>
              <a:gd name="connsiteX3" fmla="*/ 740471 w 744704"/>
              <a:gd name="connsiteY3" fmla="*/ 1372950 h 1372950"/>
              <a:gd name="connsiteX4" fmla="*/ 0 w 744704"/>
              <a:gd name="connsiteY4" fmla="*/ 1372950 h 1372950"/>
              <a:gd name="connsiteX5" fmla="*/ 0 w 744704"/>
              <a:gd name="connsiteY5" fmla="*/ 3255 h 1372950"/>
              <a:gd name="connsiteX0" fmla="*/ 0 w 740471"/>
              <a:gd name="connsiteY0" fmla="*/ 3255 h 1372950"/>
              <a:gd name="connsiteX1" fmla="*/ 10236 w 740471"/>
              <a:gd name="connsiteY1" fmla="*/ 0 h 1372950"/>
              <a:gd name="connsiteX2" fmla="*/ 736238 w 740471"/>
              <a:gd name="connsiteY2" fmla="*/ 724858 h 1372950"/>
              <a:gd name="connsiteX3" fmla="*/ 740471 w 740471"/>
              <a:gd name="connsiteY3" fmla="*/ 1372950 h 1372950"/>
              <a:gd name="connsiteX4" fmla="*/ 0 w 740471"/>
              <a:gd name="connsiteY4" fmla="*/ 1372950 h 1372950"/>
              <a:gd name="connsiteX5" fmla="*/ 0 w 740471"/>
              <a:gd name="connsiteY5" fmla="*/ 3255 h 1372950"/>
              <a:gd name="connsiteX0" fmla="*/ 0 w 740471"/>
              <a:gd name="connsiteY0" fmla="*/ 3835 h 1373530"/>
              <a:gd name="connsiteX1" fmla="*/ 10236 w 740471"/>
              <a:gd name="connsiteY1" fmla="*/ 580 h 1373530"/>
              <a:gd name="connsiteX2" fmla="*/ 727138 w 740471"/>
              <a:gd name="connsiteY2" fmla="*/ 0 h 1373530"/>
              <a:gd name="connsiteX3" fmla="*/ 740471 w 740471"/>
              <a:gd name="connsiteY3" fmla="*/ 1373530 h 1373530"/>
              <a:gd name="connsiteX4" fmla="*/ 0 w 740471"/>
              <a:gd name="connsiteY4" fmla="*/ 1373530 h 1373530"/>
              <a:gd name="connsiteX5" fmla="*/ 0 w 740471"/>
              <a:gd name="connsiteY5" fmla="*/ 3835 h 1373530"/>
              <a:gd name="connsiteX0" fmla="*/ 0 w 740471"/>
              <a:gd name="connsiteY0" fmla="*/ 3255 h 1372950"/>
              <a:gd name="connsiteX1" fmla="*/ 10236 w 740471"/>
              <a:gd name="connsiteY1" fmla="*/ 0 h 1372950"/>
              <a:gd name="connsiteX2" fmla="*/ 736238 w 740471"/>
              <a:gd name="connsiteY2" fmla="*/ 16693 h 1372950"/>
              <a:gd name="connsiteX3" fmla="*/ 740471 w 740471"/>
              <a:gd name="connsiteY3" fmla="*/ 1372950 h 1372950"/>
              <a:gd name="connsiteX4" fmla="*/ 0 w 740471"/>
              <a:gd name="connsiteY4" fmla="*/ 1372950 h 1372950"/>
              <a:gd name="connsiteX5" fmla="*/ 0 w 740471"/>
              <a:gd name="connsiteY5" fmla="*/ 3255 h 1372950"/>
              <a:gd name="connsiteX0" fmla="*/ 0 w 740471"/>
              <a:gd name="connsiteY0" fmla="*/ 21106 h 1390801"/>
              <a:gd name="connsiteX1" fmla="*/ 10236 w 740471"/>
              <a:gd name="connsiteY1" fmla="*/ 17851 h 1390801"/>
              <a:gd name="connsiteX2" fmla="*/ 736238 w 740471"/>
              <a:gd name="connsiteY2" fmla="*/ 0 h 1390801"/>
              <a:gd name="connsiteX3" fmla="*/ 740471 w 740471"/>
              <a:gd name="connsiteY3" fmla="*/ 1390801 h 1390801"/>
              <a:gd name="connsiteX4" fmla="*/ 0 w 740471"/>
              <a:gd name="connsiteY4" fmla="*/ 1390801 h 1390801"/>
              <a:gd name="connsiteX5" fmla="*/ 0 w 740471"/>
              <a:gd name="connsiteY5" fmla="*/ 21106 h 139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471" h="1390801">
                <a:moveTo>
                  <a:pt x="0" y="21106"/>
                </a:moveTo>
                <a:lnTo>
                  <a:pt x="10236" y="17851"/>
                </a:lnTo>
                <a:lnTo>
                  <a:pt x="736238" y="0"/>
                </a:lnTo>
                <a:lnTo>
                  <a:pt x="740471" y="1390801"/>
                </a:lnTo>
                <a:lnTo>
                  <a:pt x="0" y="1390801"/>
                </a:lnTo>
                <a:lnTo>
                  <a:pt x="0" y="21106"/>
                </a:ln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4591D61F-85B7-3647-9A05-F4DF749F7DA0}"/>
              </a:ext>
            </a:extLst>
          </p:cNvPr>
          <p:cNvSpPr/>
          <p:nvPr/>
        </p:nvSpPr>
        <p:spPr>
          <a:xfrm>
            <a:off x="9260068" y="2230828"/>
            <a:ext cx="2753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dirty="0">
                <a:solidFill>
                  <a:schemeClr val="bg1">
                    <a:lumMod val="95000"/>
                  </a:schemeClr>
                </a:solidFill>
                <a:latin typeface="Muli" panose="02000503000000000000" pitchFamily="2" charset="77"/>
                <a:cs typeface="Calibri" panose="020F0502020204030204" pitchFamily="34" charset="0"/>
              </a:rPr>
              <a:t>Realización reuniones de formulación de iniciativas aprobadas. </a:t>
            </a:r>
            <a:endParaRPr lang="es-CO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92E6B622-0DC9-2447-90A8-50523B9B5B90}"/>
              </a:ext>
            </a:extLst>
          </p:cNvPr>
          <p:cNvSpPr/>
          <p:nvPr/>
        </p:nvSpPr>
        <p:spPr>
          <a:xfrm>
            <a:off x="11440144" y="1472751"/>
            <a:ext cx="453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19324A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3600" b="1" dirty="0">
              <a:solidFill>
                <a:srgbClr val="19324A"/>
              </a:solidFill>
              <a:latin typeface="Work Sans" pitchFamily="2" charset="77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B2EDFBD7-4247-7441-B0FB-8D2FBE3B63B6}"/>
              </a:ext>
            </a:extLst>
          </p:cNvPr>
          <p:cNvSpPr/>
          <p:nvPr/>
        </p:nvSpPr>
        <p:spPr>
          <a:xfrm>
            <a:off x="10686299" y="409259"/>
            <a:ext cx="1338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dirty="0">
                <a:solidFill>
                  <a:schemeClr val="bg1">
                    <a:lumMod val="95000"/>
                  </a:schemeClr>
                </a:solidFill>
              </a:rPr>
              <a:t>Evaluación de propuestas.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B6B5F9B9-472A-F04D-91F2-C31182FF23D6}"/>
              </a:ext>
            </a:extLst>
          </p:cNvPr>
          <p:cNvSpPr/>
          <p:nvPr/>
        </p:nvSpPr>
        <p:spPr>
          <a:xfrm>
            <a:off x="10053920" y="395689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D2880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3600" b="1" dirty="0">
              <a:solidFill>
                <a:srgbClr val="DD2880"/>
              </a:solidFill>
              <a:latin typeface="Work Sans" pitchFamily="2" charset="77"/>
            </a:endParaRP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4E4CB5A5-FC9F-E341-82BE-4ED038F7BB0A}"/>
              </a:ext>
            </a:extLst>
          </p:cNvPr>
          <p:cNvSpPr/>
          <p:nvPr/>
        </p:nvSpPr>
        <p:spPr>
          <a:xfrm>
            <a:off x="6582796" y="1427913"/>
            <a:ext cx="460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7B1244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3600" b="1" dirty="0">
              <a:solidFill>
                <a:srgbClr val="7B1244"/>
              </a:solidFill>
              <a:latin typeface="Work Sans" pitchFamily="2" charset="77"/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5D26E6C3-F2FA-4043-A178-41A5D5B3FCEB}"/>
              </a:ext>
            </a:extLst>
          </p:cNvPr>
          <p:cNvSpPr/>
          <p:nvPr/>
        </p:nvSpPr>
        <p:spPr>
          <a:xfrm>
            <a:off x="6335437" y="2070896"/>
            <a:ext cx="963105" cy="3351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75D07EC-5651-1B4D-8F08-291265106626}"/>
              </a:ext>
            </a:extLst>
          </p:cNvPr>
          <p:cNvSpPr/>
          <p:nvPr/>
        </p:nvSpPr>
        <p:spPr>
          <a:xfrm>
            <a:off x="1748096" y="3951100"/>
            <a:ext cx="3072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1005"/>
              </a:spcBef>
            </a:pPr>
            <a:r>
              <a:rPr lang="es-CO" b="1" dirty="0">
                <a:solidFill>
                  <a:srgbClr val="548235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CICLO DE VIDA DE LOS PROYECTOS DE COOPERACIÓN SUR-SUR</a:t>
            </a:r>
          </a:p>
        </p:txBody>
      </p:sp>
      <p:sp>
        <p:nvSpPr>
          <p:cNvPr id="2" name="Recortar rectángulo de una esquina 1">
            <a:extLst>
              <a:ext uri="{FF2B5EF4-FFF2-40B4-BE49-F238E27FC236}">
                <a16:creationId xmlns:a16="http://schemas.microsoft.com/office/drawing/2014/main" id="{A8A2CAD6-6C9B-F74B-8BAC-7D8D4B334D76}"/>
              </a:ext>
            </a:extLst>
          </p:cNvPr>
          <p:cNvSpPr/>
          <p:nvPr/>
        </p:nvSpPr>
        <p:spPr>
          <a:xfrm rot="10800000">
            <a:off x="3062548" y="2442115"/>
            <a:ext cx="740471" cy="961286"/>
          </a:xfrm>
          <a:custGeom>
            <a:avLst/>
            <a:gdLst>
              <a:gd name="connsiteX0" fmla="*/ 0 w 740471"/>
              <a:gd name="connsiteY0" fmla="*/ 0 h 1369695"/>
              <a:gd name="connsiteX1" fmla="*/ 37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0 h 1369695"/>
              <a:gd name="connsiteX1" fmla="*/ 10236 w 740471"/>
              <a:gd name="connsiteY1" fmla="*/ 0 h 1369695"/>
              <a:gd name="connsiteX2" fmla="*/ 740471 w 740471"/>
              <a:gd name="connsiteY2" fmla="*/ 370236 h 1369695"/>
              <a:gd name="connsiteX3" fmla="*/ 740471 w 740471"/>
              <a:gd name="connsiteY3" fmla="*/ 1369695 h 1369695"/>
              <a:gd name="connsiteX4" fmla="*/ 0 w 740471"/>
              <a:gd name="connsiteY4" fmla="*/ 1369695 h 1369695"/>
              <a:gd name="connsiteX5" fmla="*/ 0 w 740471"/>
              <a:gd name="connsiteY5" fmla="*/ 0 h 1369695"/>
              <a:gd name="connsiteX0" fmla="*/ 0 w 740471"/>
              <a:gd name="connsiteY0" fmla="*/ 3255 h 1372950"/>
              <a:gd name="connsiteX1" fmla="*/ 10236 w 740471"/>
              <a:gd name="connsiteY1" fmla="*/ 0 h 1372950"/>
              <a:gd name="connsiteX2" fmla="*/ 740471 w 740471"/>
              <a:gd name="connsiteY2" fmla="*/ 373491 h 1372950"/>
              <a:gd name="connsiteX3" fmla="*/ 740471 w 740471"/>
              <a:gd name="connsiteY3" fmla="*/ 1372950 h 1372950"/>
              <a:gd name="connsiteX4" fmla="*/ 0 w 740471"/>
              <a:gd name="connsiteY4" fmla="*/ 1372950 h 1372950"/>
              <a:gd name="connsiteX5" fmla="*/ 0 w 740471"/>
              <a:gd name="connsiteY5" fmla="*/ 3255 h 1372950"/>
              <a:gd name="connsiteX0" fmla="*/ 0 w 744704"/>
              <a:gd name="connsiteY0" fmla="*/ 3255 h 1372950"/>
              <a:gd name="connsiteX1" fmla="*/ 10236 w 744704"/>
              <a:gd name="connsiteY1" fmla="*/ 0 h 1372950"/>
              <a:gd name="connsiteX2" fmla="*/ 744704 w 744704"/>
              <a:gd name="connsiteY2" fmla="*/ 750258 h 1372950"/>
              <a:gd name="connsiteX3" fmla="*/ 740471 w 744704"/>
              <a:gd name="connsiteY3" fmla="*/ 1372950 h 1372950"/>
              <a:gd name="connsiteX4" fmla="*/ 0 w 744704"/>
              <a:gd name="connsiteY4" fmla="*/ 1372950 h 1372950"/>
              <a:gd name="connsiteX5" fmla="*/ 0 w 744704"/>
              <a:gd name="connsiteY5" fmla="*/ 3255 h 1372950"/>
              <a:gd name="connsiteX0" fmla="*/ 0 w 740471"/>
              <a:gd name="connsiteY0" fmla="*/ 3255 h 1372950"/>
              <a:gd name="connsiteX1" fmla="*/ 10236 w 740471"/>
              <a:gd name="connsiteY1" fmla="*/ 0 h 1372950"/>
              <a:gd name="connsiteX2" fmla="*/ 736238 w 740471"/>
              <a:gd name="connsiteY2" fmla="*/ 724858 h 1372950"/>
              <a:gd name="connsiteX3" fmla="*/ 740471 w 740471"/>
              <a:gd name="connsiteY3" fmla="*/ 1372950 h 1372950"/>
              <a:gd name="connsiteX4" fmla="*/ 0 w 740471"/>
              <a:gd name="connsiteY4" fmla="*/ 1372950 h 1372950"/>
              <a:gd name="connsiteX5" fmla="*/ 0 w 740471"/>
              <a:gd name="connsiteY5" fmla="*/ 3255 h 137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471" h="1372950">
                <a:moveTo>
                  <a:pt x="0" y="3255"/>
                </a:moveTo>
                <a:lnTo>
                  <a:pt x="10236" y="0"/>
                </a:lnTo>
                <a:lnTo>
                  <a:pt x="736238" y="724858"/>
                </a:lnTo>
                <a:lnTo>
                  <a:pt x="740471" y="1372950"/>
                </a:lnTo>
                <a:lnTo>
                  <a:pt x="0" y="1372950"/>
                </a:lnTo>
                <a:lnTo>
                  <a:pt x="0" y="3255"/>
                </a:lnTo>
                <a:close/>
              </a:path>
            </a:pathLst>
          </a:cu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67E105A-9367-2940-906F-83D540465F7F}"/>
              </a:ext>
            </a:extLst>
          </p:cNvPr>
          <p:cNvSpPr/>
          <p:nvPr/>
        </p:nvSpPr>
        <p:spPr>
          <a:xfrm>
            <a:off x="3064288" y="2087825"/>
            <a:ext cx="736989" cy="3351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5D670A97-04B1-774C-9E40-1767DCCEF897}"/>
              </a:ext>
            </a:extLst>
          </p:cNvPr>
          <p:cNvSpPr/>
          <p:nvPr/>
        </p:nvSpPr>
        <p:spPr>
          <a:xfrm>
            <a:off x="2984531" y="2388076"/>
            <a:ext cx="930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770D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r>
              <a:rPr lang="es-ES" b="1" dirty="0">
                <a:solidFill>
                  <a:srgbClr val="770D00"/>
                </a:solidFill>
                <a:latin typeface="Work Sans" pitchFamily="2" charset="77"/>
                <a:cs typeface="Calibri" panose="020F0502020204030204" pitchFamily="34" charset="0"/>
              </a:rPr>
              <a:t>-</a:t>
            </a:r>
            <a:r>
              <a:rPr lang="es-ES" sz="3600" b="1" dirty="0">
                <a:solidFill>
                  <a:srgbClr val="770D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3600" b="1" dirty="0">
              <a:solidFill>
                <a:srgbClr val="770D00"/>
              </a:solidFill>
              <a:latin typeface="Work Sans" pitchFamily="2" charset="77"/>
            </a:endParaRPr>
          </a:p>
        </p:txBody>
      </p:sp>
      <p:sp>
        <p:nvSpPr>
          <p:cNvPr id="133" name="Rectangles 4">
            <a:extLst>
              <a:ext uri="{FF2B5EF4-FFF2-40B4-BE49-F238E27FC236}">
                <a16:creationId xmlns:a16="http://schemas.microsoft.com/office/drawing/2014/main" id="{C1E226B8-CE3A-9249-B466-16DAEEB670DF}"/>
              </a:ext>
            </a:extLst>
          </p:cNvPr>
          <p:cNvSpPr/>
          <p:nvPr/>
        </p:nvSpPr>
        <p:spPr>
          <a:xfrm rot="5400000">
            <a:off x="2808218" y="3134397"/>
            <a:ext cx="45719" cy="382282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wrap="square" lIns="0" tIns="0" rIns="0" bIns="0" rtlCol="0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73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3C83656-26F0-BD4D-9ACC-A2642FAEE166}"/>
              </a:ext>
            </a:extLst>
          </p:cNvPr>
          <p:cNvSpPr/>
          <p:nvPr/>
        </p:nvSpPr>
        <p:spPr>
          <a:xfrm>
            <a:off x="0" y="0"/>
            <a:ext cx="12336463" cy="6872288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1748" name="Subtítulo 2">
            <a:extLst>
              <a:ext uri="{FF2B5EF4-FFF2-40B4-BE49-F238E27FC236}">
                <a16:creationId xmlns:a16="http://schemas.microsoft.com/office/drawing/2014/main" id="{C429C7B6-0DAC-8045-A6A8-189D15605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8652" y="1443040"/>
            <a:ext cx="7119258" cy="3096579"/>
          </a:xfrm>
        </p:spPr>
        <p:txBody>
          <a:bodyPr/>
          <a:lstStyle/>
          <a:p>
            <a:pPr eaLnBrk="1" hangingPunct="1"/>
            <a:r>
              <a:rPr lang="es-ES_tradnl" altLang="es-CO" sz="4000" b="1" dirty="0">
                <a:solidFill>
                  <a:schemeClr val="bg1"/>
                </a:solidFill>
                <a:latin typeface="Work Sans" pitchFamily="2" charset="77"/>
                <a:ea typeface="ＭＳ Ｐゴシック" panose="020B0600070205080204" pitchFamily="34" charset="-128"/>
              </a:rPr>
              <a:t>Déjenos sus preguntas o comentarios en Classroom</a:t>
            </a:r>
          </a:p>
          <a:p>
            <a:pPr eaLnBrk="1" hangingPunct="1"/>
            <a:r>
              <a:rPr lang="es-ES_tradnl" altLang="es-CO" sz="3200" dirty="0">
                <a:solidFill>
                  <a:schemeClr val="bg1"/>
                </a:solidFill>
                <a:latin typeface="Work Sans" pitchFamily="2" charset="77"/>
                <a:ea typeface="ＭＳ Ｐゴシック" panose="020B0600070205080204" pitchFamily="34" charset="-128"/>
              </a:rPr>
              <a:t>para que sean abordados en la sesión complementaria virtual que realizaremos el 06 de agosto por Facebook Live.</a:t>
            </a:r>
            <a:endParaRPr lang="es-ES" altLang="es-CO" sz="3200" dirty="0">
              <a:solidFill>
                <a:schemeClr val="bg1"/>
              </a:solidFill>
              <a:latin typeface="Work Sans" pitchFamily="2" charset="77"/>
              <a:ea typeface="ＭＳ Ｐゴシック" panose="020B0600070205080204" pitchFamily="34" charset="-128"/>
            </a:endParaRP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4BB0E43-AF26-B244-8AD3-23017D052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" y="1642367"/>
            <a:ext cx="3616130" cy="36161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0849A7-3E02-BB4A-9C36-460AE81B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71" y="4920306"/>
            <a:ext cx="5887620" cy="697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AC8A77ED-737D-D14A-A42B-33C314A3671D}"/>
              </a:ext>
            </a:extLst>
          </p:cNvPr>
          <p:cNvSpPr/>
          <p:nvPr/>
        </p:nvSpPr>
        <p:spPr>
          <a:xfrm>
            <a:off x="8712622" y="0"/>
            <a:ext cx="3483289" cy="687106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38453C8-C938-3C4D-8B15-8EC1808DD57A}"/>
              </a:ext>
            </a:extLst>
          </p:cNvPr>
          <p:cNvSpPr/>
          <p:nvPr/>
        </p:nvSpPr>
        <p:spPr>
          <a:xfrm>
            <a:off x="3421970" y="1570345"/>
            <a:ext cx="33232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1005"/>
              </a:spcBef>
            </a:pPr>
            <a:r>
              <a:rPr lang="es-CO" sz="2000" dirty="0">
                <a:solidFill>
                  <a:srgbClr val="548235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Con el propósito de que se genere un proceso sistemático para la identificación, formulación, ejecución, monitoreo y evaluación de los proyectos de CSS, a  continuación, se describen las diferentes etapas del ciclo de vida correspondiente:</a:t>
            </a:r>
          </a:p>
        </p:txBody>
      </p:sp>
      <p:sp>
        <p:nvSpPr>
          <p:cNvPr id="79" name="Rectangles 4">
            <a:extLst>
              <a:ext uri="{FF2B5EF4-FFF2-40B4-BE49-F238E27FC236}">
                <a16:creationId xmlns:a16="http://schemas.microsoft.com/office/drawing/2014/main" id="{E4B3DF56-F457-3B41-81B6-127042311CC6}"/>
              </a:ext>
            </a:extLst>
          </p:cNvPr>
          <p:cNvSpPr/>
          <p:nvPr/>
        </p:nvSpPr>
        <p:spPr>
          <a:xfrm rot="5400000" flipH="1">
            <a:off x="4995712" y="3660320"/>
            <a:ext cx="41564" cy="318904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0" name="Redondear rectángulo de esquina diagonal 69">
            <a:extLst>
              <a:ext uri="{FF2B5EF4-FFF2-40B4-BE49-F238E27FC236}">
                <a16:creationId xmlns:a16="http://schemas.microsoft.com/office/drawing/2014/main" id="{ED93C2E8-054B-2645-967B-043655CAD8DB}"/>
              </a:ext>
            </a:extLst>
          </p:cNvPr>
          <p:cNvSpPr/>
          <p:nvPr/>
        </p:nvSpPr>
        <p:spPr>
          <a:xfrm rot="5400000">
            <a:off x="10150032" y="-1372451"/>
            <a:ext cx="523433" cy="3387889"/>
          </a:xfrm>
          <a:prstGeom prst="round2DiagRect">
            <a:avLst/>
          </a:prstGeom>
          <a:solidFill>
            <a:srgbClr val="4F08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" name="object 26">
            <a:extLst>
              <a:ext uri="{FF2B5EF4-FFF2-40B4-BE49-F238E27FC236}">
                <a16:creationId xmlns:a16="http://schemas.microsoft.com/office/drawing/2014/main" id="{62F02053-4CD4-524B-8C1A-96B77300F880}"/>
              </a:ext>
            </a:extLst>
          </p:cNvPr>
          <p:cNvSpPr/>
          <p:nvPr/>
        </p:nvSpPr>
        <p:spPr>
          <a:xfrm>
            <a:off x="8396104" y="170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4F08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6BF52A91-AA30-B447-810D-A63472E10973}"/>
              </a:ext>
            </a:extLst>
          </p:cNvPr>
          <p:cNvSpPr/>
          <p:nvPr/>
        </p:nvSpPr>
        <p:spPr>
          <a:xfrm>
            <a:off x="8467679" y="-73479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3305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endParaRPr lang="es-CO" sz="4400" b="1" dirty="0">
              <a:solidFill>
                <a:srgbClr val="330500"/>
              </a:solidFill>
              <a:latin typeface="Work Sans" pitchFamily="2" charset="77"/>
            </a:endParaRPr>
          </a:p>
        </p:txBody>
      </p:sp>
      <p:sp>
        <p:nvSpPr>
          <p:cNvPr id="92" name="Redondear rectángulo de esquina diagonal 91">
            <a:extLst>
              <a:ext uri="{FF2B5EF4-FFF2-40B4-BE49-F238E27FC236}">
                <a16:creationId xmlns:a16="http://schemas.microsoft.com/office/drawing/2014/main" id="{B35385DC-BBB9-7A48-93A6-A0F566142F5E}"/>
              </a:ext>
            </a:extLst>
          </p:cNvPr>
          <p:cNvSpPr/>
          <p:nvPr/>
        </p:nvSpPr>
        <p:spPr>
          <a:xfrm rot="5400000">
            <a:off x="9986137" y="-552712"/>
            <a:ext cx="851225" cy="3387889"/>
          </a:xfrm>
          <a:prstGeom prst="round2DiagRect">
            <a:avLst/>
          </a:pr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" name="object 26">
            <a:extLst>
              <a:ext uri="{FF2B5EF4-FFF2-40B4-BE49-F238E27FC236}">
                <a16:creationId xmlns:a16="http://schemas.microsoft.com/office/drawing/2014/main" id="{C9442597-F810-274F-9127-E009C72AE7AA}"/>
              </a:ext>
            </a:extLst>
          </p:cNvPr>
          <p:cNvSpPr/>
          <p:nvPr/>
        </p:nvSpPr>
        <p:spPr>
          <a:xfrm>
            <a:off x="8396104" y="826015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1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9B33595D-87CB-A140-9A11-DC0ECD546FF7}"/>
              </a:ext>
            </a:extLst>
          </p:cNvPr>
          <p:cNvSpPr/>
          <p:nvPr/>
        </p:nvSpPr>
        <p:spPr>
          <a:xfrm>
            <a:off x="8430719" y="728886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60C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4400" b="1" dirty="0">
              <a:solidFill>
                <a:srgbClr val="760C00"/>
              </a:solidFill>
              <a:latin typeface="Work Sans" pitchFamily="2" charset="77"/>
            </a:endParaRPr>
          </a:p>
        </p:txBody>
      </p:sp>
      <p:sp>
        <p:nvSpPr>
          <p:cNvPr id="99" name="Redondear rectángulo de esquina diagonal 98">
            <a:extLst>
              <a:ext uri="{FF2B5EF4-FFF2-40B4-BE49-F238E27FC236}">
                <a16:creationId xmlns:a16="http://schemas.microsoft.com/office/drawing/2014/main" id="{20118BDC-0509-4743-9D18-1CF5220E3946}"/>
              </a:ext>
            </a:extLst>
          </p:cNvPr>
          <p:cNvSpPr/>
          <p:nvPr/>
        </p:nvSpPr>
        <p:spPr>
          <a:xfrm rot="5400000">
            <a:off x="10150032" y="253555"/>
            <a:ext cx="523434" cy="3387887"/>
          </a:xfrm>
          <a:prstGeom prst="round2Diag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00" name="object 26">
            <a:extLst>
              <a:ext uri="{FF2B5EF4-FFF2-40B4-BE49-F238E27FC236}">
                <a16:creationId xmlns:a16="http://schemas.microsoft.com/office/drawing/2014/main" id="{893A637B-6AE8-EB4F-AED6-F11779E9D2F9}"/>
              </a:ext>
            </a:extLst>
          </p:cNvPr>
          <p:cNvSpPr/>
          <p:nvPr/>
        </p:nvSpPr>
        <p:spPr>
          <a:xfrm>
            <a:off x="8396104" y="1643279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65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9250292D-C61D-064A-8347-090773CD2A16}"/>
              </a:ext>
            </a:extLst>
          </p:cNvPr>
          <p:cNvSpPr/>
          <p:nvPr/>
        </p:nvSpPr>
        <p:spPr>
          <a:xfrm>
            <a:off x="8433682" y="1543705"/>
            <a:ext cx="51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51141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4400" b="1" dirty="0">
              <a:solidFill>
                <a:srgbClr val="751141"/>
              </a:solidFill>
              <a:latin typeface="Work Sans" pitchFamily="2" charset="77"/>
            </a:endParaRPr>
          </a:p>
        </p:txBody>
      </p:sp>
      <p:sp>
        <p:nvSpPr>
          <p:cNvPr id="116" name="Redondear rectángulo de esquina diagonal 115">
            <a:extLst>
              <a:ext uri="{FF2B5EF4-FFF2-40B4-BE49-F238E27FC236}">
                <a16:creationId xmlns:a16="http://schemas.microsoft.com/office/drawing/2014/main" id="{97A52389-7424-D24D-9997-7A6335850934}"/>
              </a:ext>
            </a:extLst>
          </p:cNvPr>
          <p:cNvSpPr/>
          <p:nvPr/>
        </p:nvSpPr>
        <p:spPr>
          <a:xfrm rot="5400000">
            <a:off x="10122040" y="937633"/>
            <a:ext cx="523434" cy="3387887"/>
          </a:xfrm>
          <a:prstGeom prst="round2Diag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9" name="object 26">
            <a:extLst>
              <a:ext uri="{FF2B5EF4-FFF2-40B4-BE49-F238E27FC236}">
                <a16:creationId xmlns:a16="http://schemas.microsoft.com/office/drawing/2014/main" id="{F13D4DAD-FCEA-CB4F-8C50-1FECE87CA346}"/>
              </a:ext>
            </a:extLst>
          </p:cNvPr>
          <p:cNvSpPr/>
          <p:nvPr/>
        </p:nvSpPr>
        <p:spPr>
          <a:xfrm>
            <a:off x="8368112" y="2327357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FF2F9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243BC6E6-E99F-BB44-B99D-A975CA317AF9}"/>
              </a:ext>
            </a:extLst>
          </p:cNvPr>
          <p:cNvSpPr/>
          <p:nvPr/>
        </p:nvSpPr>
        <p:spPr>
          <a:xfrm>
            <a:off x="8389799" y="223736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BC226C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4400" b="1" dirty="0">
              <a:solidFill>
                <a:srgbClr val="BC226C"/>
              </a:solidFill>
              <a:latin typeface="Work Sans" pitchFamily="2" charset="77"/>
            </a:endParaRPr>
          </a:p>
        </p:txBody>
      </p:sp>
      <p:sp>
        <p:nvSpPr>
          <p:cNvPr id="131" name="Redondear rectángulo de esquina diagonal 130">
            <a:extLst>
              <a:ext uri="{FF2B5EF4-FFF2-40B4-BE49-F238E27FC236}">
                <a16:creationId xmlns:a16="http://schemas.microsoft.com/office/drawing/2014/main" id="{913A8002-509B-0941-A018-DEB975E4CE62}"/>
              </a:ext>
            </a:extLst>
          </p:cNvPr>
          <p:cNvSpPr/>
          <p:nvPr/>
        </p:nvSpPr>
        <p:spPr>
          <a:xfrm rot="5400000">
            <a:off x="10127595" y="1584643"/>
            <a:ext cx="523434" cy="3387887"/>
          </a:xfrm>
          <a:prstGeom prst="round2Diag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2" name="object 26">
            <a:extLst>
              <a:ext uri="{FF2B5EF4-FFF2-40B4-BE49-F238E27FC236}">
                <a16:creationId xmlns:a16="http://schemas.microsoft.com/office/drawing/2014/main" id="{FDD01C12-2D49-1840-8FE1-1FCA2E1F6900}"/>
              </a:ext>
            </a:extLst>
          </p:cNvPr>
          <p:cNvSpPr/>
          <p:nvPr/>
        </p:nvSpPr>
        <p:spPr>
          <a:xfrm>
            <a:off x="8373668" y="2974368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34566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2F065B71-2B30-AA4F-A61B-0C5ACE2E8B98}"/>
              </a:ext>
            </a:extLst>
          </p:cNvPr>
          <p:cNvSpPr/>
          <p:nvPr/>
        </p:nvSpPr>
        <p:spPr>
          <a:xfrm>
            <a:off x="8417654" y="287691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9324B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4400" b="1" dirty="0">
              <a:solidFill>
                <a:srgbClr val="19324B"/>
              </a:solidFill>
              <a:latin typeface="Work Sans" pitchFamily="2" charset="77"/>
            </a:endParaRPr>
          </a:p>
        </p:txBody>
      </p:sp>
      <p:sp>
        <p:nvSpPr>
          <p:cNvPr id="135" name="Redondear rectángulo de esquina diagonal 134">
            <a:extLst>
              <a:ext uri="{FF2B5EF4-FFF2-40B4-BE49-F238E27FC236}">
                <a16:creationId xmlns:a16="http://schemas.microsoft.com/office/drawing/2014/main" id="{3628BC11-9174-2546-9FD6-06F1FD1569AD}"/>
              </a:ext>
            </a:extLst>
          </p:cNvPr>
          <p:cNvSpPr/>
          <p:nvPr/>
        </p:nvSpPr>
        <p:spPr>
          <a:xfrm rot="5400000">
            <a:off x="10131357" y="2220505"/>
            <a:ext cx="523434" cy="3387887"/>
          </a:xfrm>
          <a:prstGeom prst="round2Diag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6" name="object 26">
            <a:extLst>
              <a:ext uri="{FF2B5EF4-FFF2-40B4-BE49-F238E27FC236}">
                <a16:creationId xmlns:a16="http://schemas.microsoft.com/office/drawing/2014/main" id="{41DA35D9-745F-B049-B46A-6B51B9436527}"/>
              </a:ext>
            </a:extLst>
          </p:cNvPr>
          <p:cNvSpPr/>
          <p:nvPr/>
        </p:nvSpPr>
        <p:spPr>
          <a:xfrm>
            <a:off x="8377429" y="361023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F64D563B-286A-D34B-9C00-BC72BD8964E8}"/>
              </a:ext>
            </a:extLst>
          </p:cNvPr>
          <p:cNvSpPr/>
          <p:nvPr/>
        </p:nvSpPr>
        <p:spPr>
          <a:xfrm>
            <a:off x="8394408" y="35241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44377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4400" b="1" dirty="0">
              <a:solidFill>
                <a:srgbClr val="244377"/>
              </a:solidFill>
              <a:latin typeface="Work Sans" pitchFamily="2" charset="77"/>
            </a:endParaRPr>
          </a:p>
        </p:txBody>
      </p:sp>
      <p:sp>
        <p:nvSpPr>
          <p:cNvPr id="139" name="Redondear rectángulo de esquina diagonal 138">
            <a:extLst>
              <a:ext uri="{FF2B5EF4-FFF2-40B4-BE49-F238E27FC236}">
                <a16:creationId xmlns:a16="http://schemas.microsoft.com/office/drawing/2014/main" id="{A4B16E12-5493-054B-ABE7-134EB219EC11}"/>
              </a:ext>
            </a:extLst>
          </p:cNvPr>
          <p:cNvSpPr/>
          <p:nvPr/>
        </p:nvSpPr>
        <p:spPr>
          <a:xfrm rot="5400000">
            <a:off x="10127595" y="2866096"/>
            <a:ext cx="523434" cy="3387887"/>
          </a:xfrm>
          <a:prstGeom prst="round2DiagRect">
            <a:avLst/>
          </a:prstGeom>
          <a:solidFill>
            <a:srgbClr val="22493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0" name="object 26">
            <a:extLst>
              <a:ext uri="{FF2B5EF4-FFF2-40B4-BE49-F238E27FC236}">
                <a16:creationId xmlns:a16="http://schemas.microsoft.com/office/drawing/2014/main" id="{03F41BB4-0814-A14E-9EA1-ED0B847AC470}"/>
              </a:ext>
            </a:extLst>
          </p:cNvPr>
          <p:cNvSpPr/>
          <p:nvPr/>
        </p:nvSpPr>
        <p:spPr>
          <a:xfrm>
            <a:off x="8373668" y="42558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2493C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6197FB6F-9E2B-3146-877A-EDD9A595A142}"/>
              </a:ext>
            </a:extLst>
          </p:cNvPr>
          <p:cNvSpPr/>
          <p:nvPr/>
        </p:nvSpPr>
        <p:spPr>
          <a:xfrm>
            <a:off x="8401817" y="4177976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8362C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4400" b="1" dirty="0">
              <a:solidFill>
                <a:srgbClr val="18362C"/>
              </a:solidFill>
              <a:latin typeface="Work Sans" pitchFamily="2" charset="77"/>
            </a:endParaRPr>
          </a:p>
        </p:txBody>
      </p:sp>
      <p:sp>
        <p:nvSpPr>
          <p:cNvPr id="143" name="Redondear rectángulo de esquina diagonal 142">
            <a:extLst>
              <a:ext uri="{FF2B5EF4-FFF2-40B4-BE49-F238E27FC236}">
                <a16:creationId xmlns:a16="http://schemas.microsoft.com/office/drawing/2014/main" id="{8BE25593-2BCF-9D4C-9888-69953639C6CA}"/>
              </a:ext>
            </a:extLst>
          </p:cNvPr>
          <p:cNvSpPr/>
          <p:nvPr/>
        </p:nvSpPr>
        <p:spPr>
          <a:xfrm rot="5400000">
            <a:off x="10129416" y="3521602"/>
            <a:ext cx="523434" cy="3387887"/>
          </a:xfrm>
          <a:prstGeom prst="round2Diag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4" name="object 26">
            <a:extLst>
              <a:ext uri="{FF2B5EF4-FFF2-40B4-BE49-F238E27FC236}">
                <a16:creationId xmlns:a16="http://schemas.microsoft.com/office/drawing/2014/main" id="{BE4F290F-BF37-A241-8357-B8374896220C}"/>
              </a:ext>
            </a:extLst>
          </p:cNvPr>
          <p:cNvSpPr/>
          <p:nvPr/>
        </p:nvSpPr>
        <p:spPr>
          <a:xfrm>
            <a:off x="8375489" y="4911326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395824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E48916BD-BF17-214F-867D-9204F3FDE554}"/>
              </a:ext>
            </a:extLst>
          </p:cNvPr>
          <p:cNvSpPr/>
          <p:nvPr/>
        </p:nvSpPr>
        <p:spPr>
          <a:xfrm>
            <a:off x="8398579" y="4823449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44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147" name="Redondear rectángulo de esquina diagonal 146">
            <a:extLst>
              <a:ext uri="{FF2B5EF4-FFF2-40B4-BE49-F238E27FC236}">
                <a16:creationId xmlns:a16="http://schemas.microsoft.com/office/drawing/2014/main" id="{5890F564-7162-3F42-A8AB-5F6657069058}"/>
              </a:ext>
            </a:extLst>
          </p:cNvPr>
          <p:cNvSpPr/>
          <p:nvPr/>
        </p:nvSpPr>
        <p:spPr>
          <a:xfrm rot="5400000">
            <a:off x="10122040" y="4163136"/>
            <a:ext cx="523434" cy="3387887"/>
          </a:xfrm>
          <a:prstGeom prst="round2DiagRect">
            <a:avLst/>
          </a:prstGeom>
          <a:solidFill>
            <a:srgbClr val="00767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8" name="object 26">
            <a:extLst>
              <a:ext uri="{FF2B5EF4-FFF2-40B4-BE49-F238E27FC236}">
                <a16:creationId xmlns:a16="http://schemas.microsoft.com/office/drawing/2014/main" id="{28CE50D9-6166-AD45-AE89-CFBD613E3CF3}"/>
              </a:ext>
            </a:extLst>
          </p:cNvPr>
          <p:cNvSpPr/>
          <p:nvPr/>
        </p:nvSpPr>
        <p:spPr>
          <a:xfrm>
            <a:off x="8368112" y="55528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007678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C8CFCFEC-D1C1-DC41-8BF6-339A4922043F}"/>
              </a:ext>
            </a:extLst>
          </p:cNvPr>
          <p:cNvSpPr/>
          <p:nvPr/>
        </p:nvSpPr>
        <p:spPr>
          <a:xfrm>
            <a:off x="8395211" y="546497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005F61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4400" b="1" dirty="0">
              <a:solidFill>
                <a:srgbClr val="005F61"/>
              </a:solidFill>
              <a:latin typeface="Work Sans" pitchFamily="2" charset="77"/>
            </a:endParaRPr>
          </a:p>
        </p:txBody>
      </p:sp>
      <p:sp>
        <p:nvSpPr>
          <p:cNvPr id="150" name="Redondear rectángulo de esquina diagonal 149">
            <a:extLst>
              <a:ext uri="{FF2B5EF4-FFF2-40B4-BE49-F238E27FC236}">
                <a16:creationId xmlns:a16="http://schemas.microsoft.com/office/drawing/2014/main" id="{DC996B54-808E-7C4A-8ADC-D9E40020F630}"/>
              </a:ext>
            </a:extLst>
          </p:cNvPr>
          <p:cNvSpPr/>
          <p:nvPr/>
        </p:nvSpPr>
        <p:spPr>
          <a:xfrm rot="5400000">
            <a:off x="10122040" y="4805197"/>
            <a:ext cx="523434" cy="338788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1" name="object 26">
            <a:extLst>
              <a:ext uri="{FF2B5EF4-FFF2-40B4-BE49-F238E27FC236}">
                <a16:creationId xmlns:a16="http://schemas.microsoft.com/office/drawing/2014/main" id="{45F3F554-0CEE-2740-8C2F-7E7269599338}"/>
              </a:ext>
            </a:extLst>
          </p:cNvPr>
          <p:cNvSpPr/>
          <p:nvPr/>
        </p:nvSpPr>
        <p:spPr>
          <a:xfrm>
            <a:off x="8368112" y="61949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>
              <a:solidFill>
                <a:srgbClr val="870E00"/>
              </a:solidFill>
            </a:endParaRPr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id="{3E32602F-69FB-D247-B762-60CC1A069DF2}"/>
              </a:ext>
            </a:extLst>
          </p:cNvPr>
          <p:cNvSpPr/>
          <p:nvPr/>
        </p:nvSpPr>
        <p:spPr>
          <a:xfrm>
            <a:off x="8335108" y="6168505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CBC049B7-C961-3D46-9AFD-898182510A8C}"/>
              </a:ext>
            </a:extLst>
          </p:cNvPr>
          <p:cNvSpPr/>
          <p:nvPr/>
        </p:nvSpPr>
        <p:spPr>
          <a:xfrm>
            <a:off x="8868854" y="197195"/>
            <a:ext cx="3216648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DEL PROCESO.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B74E6637-97EB-9C4A-A540-762320BF3EA2}"/>
              </a:ext>
            </a:extLst>
          </p:cNvPr>
          <p:cNvSpPr/>
          <p:nvPr/>
        </p:nvSpPr>
        <p:spPr>
          <a:xfrm>
            <a:off x="8878643" y="744184"/>
            <a:ext cx="3206434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INTERCAMBIO DE INFORMACIÓN, CONTACTOS PRELIMINARES ENTRE INSTITUCIONES Y PREPARACIÓN DE PROPUESTAS.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4E098AF9-99C0-804A-921D-239D1B742EF7}"/>
              </a:ext>
            </a:extLst>
          </p:cNvPr>
          <p:cNvSpPr/>
          <p:nvPr/>
        </p:nvSpPr>
        <p:spPr>
          <a:xfrm>
            <a:off x="8878642" y="1842662"/>
            <a:ext cx="3206434" cy="26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PRESENTACIÓN DE PROPUESTAS.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989DF908-8A85-B543-9B2A-4A210D6711F8}"/>
              </a:ext>
            </a:extLst>
          </p:cNvPr>
          <p:cNvSpPr/>
          <p:nvPr/>
        </p:nvSpPr>
        <p:spPr>
          <a:xfrm>
            <a:off x="8844039" y="2494456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EVALUACIÓN DE PROPUESTAS.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8814184A-ABAE-4A41-A0B0-BA4490C495C5}"/>
              </a:ext>
            </a:extLst>
          </p:cNvPr>
          <p:cNvSpPr/>
          <p:nvPr/>
        </p:nvSpPr>
        <p:spPr>
          <a:xfrm>
            <a:off x="8844039" y="3046901"/>
            <a:ext cx="3242541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CONJUNTA DE INICIATIVAS SELECCIONADAS.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8E1F4DA3-84C0-9540-97C9-926DDB8D32C5}"/>
              </a:ext>
            </a:extLst>
          </p:cNvPr>
          <p:cNvSpPr/>
          <p:nvPr/>
        </p:nvSpPr>
        <p:spPr>
          <a:xfrm>
            <a:off x="8844039" y="379639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DE ACUERDOS.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373C3834-7719-0E49-82B3-BD867C9E4A32}"/>
              </a:ext>
            </a:extLst>
          </p:cNvPr>
          <p:cNvSpPr/>
          <p:nvPr/>
        </p:nvSpPr>
        <p:spPr>
          <a:xfrm>
            <a:off x="8844039" y="441497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DEL PROYECTO.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3CBCC45B-2376-B648-8C2B-B77DB1F4DAC7}"/>
              </a:ext>
            </a:extLst>
          </p:cNvPr>
          <p:cNvSpPr/>
          <p:nvPr/>
        </p:nvSpPr>
        <p:spPr>
          <a:xfrm>
            <a:off x="8844039" y="5100224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30EBDF5C-F301-064B-A4DD-CC8F809E06FE}"/>
              </a:ext>
            </a:extLst>
          </p:cNvPr>
          <p:cNvSpPr/>
          <p:nvPr/>
        </p:nvSpPr>
        <p:spPr>
          <a:xfrm>
            <a:off x="8844039" y="5621059"/>
            <a:ext cx="3242541" cy="4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</a:t>
            </a:r>
          </a:p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(de resultados)</a:t>
            </a: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7124E1E2-64FB-7F4B-8B3F-5FCB02BAE91F}"/>
              </a:ext>
            </a:extLst>
          </p:cNvPr>
          <p:cNvSpPr/>
          <p:nvPr/>
        </p:nvSpPr>
        <p:spPr>
          <a:xfrm>
            <a:off x="8844039" y="6365818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</a:p>
        </p:txBody>
      </p:sp>
    </p:spTree>
    <p:extLst>
      <p:ext uri="{BB962C8B-B14F-4D97-AF65-F5344CB8AC3E}">
        <p14:creationId xmlns:p14="http://schemas.microsoft.com/office/powerpoint/2010/main" val="228451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AC8A77ED-737D-D14A-A42B-33C314A3671D}"/>
              </a:ext>
            </a:extLst>
          </p:cNvPr>
          <p:cNvSpPr/>
          <p:nvPr/>
        </p:nvSpPr>
        <p:spPr>
          <a:xfrm>
            <a:off x="8712622" y="0"/>
            <a:ext cx="3483289" cy="687106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5FA09-8A1F-454F-BA64-9CE962398113}"/>
              </a:ext>
            </a:extLst>
          </p:cNvPr>
          <p:cNvSpPr/>
          <p:nvPr/>
        </p:nvSpPr>
        <p:spPr>
          <a:xfrm>
            <a:off x="3537242" y="3121590"/>
            <a:ext cx="3339821" cy="129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ct val="109800"/>
              </a:lnSpc>
              <a:spcBef>
                <a:spcPts val="90"/>
              </a:spcBef>
            </a:pPr>
            <a:r>
              <a:rPr lang="es-CO" dirty="0">
                <a:solidFill>
                  <a:srgbClr val="4F080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Información oficial sobre el comienzo del  proceso de Comisión Mixta o de otros  espacios de CSS.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8EAF5CA-E517-2341-8171-DF67C3165304}"/>
              </a:ext>
            </a:extLst>
          </p:cNvPr>
          <p:cNvCxnSpPr/>
          <p:nvPr/>
        </p:nvCxnSpPr>
        <p:spPr>
          <a:xfrm flipV="1">
            <a:off x="5263159" y="321493"/>
            <a:ext cx="1353232" cy="2577580"/>
          </a:xfrm>
          <a:prstGeom prst="line">
            <a:avLst/>
          </a:prstGeom>
          <a:ln w="19050">
            <a:solidFill>
              <a:srgbClr val="4F0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FB2DFAF-CACA-BE46-ABAB-9F5C5BA5CC0E}"/>
              </a:ext>
            </a:extLst>
          </p:cNvPr>
          <p:cNvCxnSpPr>
            <a:cxnSpLocks/>
          </p:cNvCxnSpPr>
          <p:nvPr/>
        </p:nvCxnSpPr>
        <p:spPr>
          <a:xfrm flipV="1">
            <a:off x="6608980" y="321493"/>
            <a:ext cx="1789599" cy="2559"/>
          </a:xfrm>
          <a:prstGeom prst="line">
            <a:avLst/>
          </a:prstGeom>
          <a:ln w="19050">
            <a:solidFill>
              <a:srgbClr val="4F0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bject 50">
            <a:extLst>
              <a:ext uri="{FF2B5EF4-FFF2-40B4-BE49-F238E27FC236}">
                <a16:creationId xmlns:a16="http://schemas.microsoft.com/office/drawing/2014/main" id="{99BEA97C-663C-5947-B6D7-0FCA2571849B}"/>
              </a:ext>
            </a:extLst>
          </p:cNvPr>
          <p:cNvSpPr/>
          <p:nvPr/>
        </p:nvSpPr>
        <p:spPr>
          <a:xfrm rot="5400000">
            <a:off x="5268463" y="1374705"/>
            <a:ext cx="23461" cy="3089888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rgbClr val="4F08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Redondear rectángulo de esquina diagonal 152">
            <a:extLst>
              <a:ext uri="{FF2B5EF4-FFF2-40B4-BE49-F238E27FC236}">
                <a16:creationId xmlns:a16="http://schemas.microsoft.com/office/drawing/2014/main" id="{584F7D48-6F66-914A-AFAB-9B0825B894EE}"/>
              </a:ext>
            </a:extLst>
          </p:cNvPr>
          <p:cNvSpPr/>
          <p:nvPr/>
        </p:nvSpPr>
        <p:spPr>
          <a:xfrm rot="5400000">
            <a:off x="10150032" y="-1372451"/>
            <a:ext cx="523433" cy="3387889"/>
          </a:xfrm>
          <a:prstGeom prst="round2DiagRect">
            <a:avLst/>
          </a:prstGeom>
          <a:solidFill>
            <a:srgbClr val="4F08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4" name="object 26">
            <a:extLst>
              <a:ext uri="{FF2B5EF4-FFF2-40B4-BE49-F238E27FC236}">
                <a16:creationId xmlns:a16="http://schemas.microsoft.com/office/drawing/2014/main" id="{5EC514BD-6F8D-8B49-8D0F-BD96A57C39CD}"/>
              </a:ext>
            </a:extLst>
          </p:cNvPr>
          <p:cNvSpPr/>
          <p:nvPr/>
        </p:nvSpPr>
        <p:spPr>
          <a:xfrm>
            <a:off x="8396104" y="170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4F08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B53FD92C-4FF0-1F4C-9545-1633EACB941B}"/>
              </a:ext>
            </a:extLst>
          </p:cNvPr>
          <p:cNvSpPr/>
          <p:nvPr/>
        </p:nvSpPr>
        <p:spPr>
          <a:xfrm>
            <a:off x="8467679" y="-73479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3305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endParaRPr lang="es-CO" sz="4400" b="1" dirty="0">
              <a:solidFill>
                <a:srgbClr val="330500"/>
              </a:solidFill>
              <a:latin typeface="Work Sans" pitchFamily="2" charset="77"/>
            </a:endParaRPr>
          </a:p>
        </p:txBody>
      </p:sp>
      <p:sp>
        <p:nvSpPr>
          <p:cNvPr id="156" name="Redondear rectángulo de esquina diagonal 155">
            <a:extLst>
              <a:ext uri="{FF2B5EF4-FFF2-40B4-BE49-F238E27FC236}">
                <a16:creationId xmlns:a16="http://schemas.microsoft.com/office/drawing/2014/main" id="{5E6C6A44-350C-084A-84B0-A378647936D1}"/>
              </a:ext>
            </a:extLst>
          </p:cNvPr>
          <p:cNvSpPr/>
          <p:nvPr/>
        </p:nvSpPr>
        <p:spPr>
          <a:xfrm rot="5400000">
            <a:off x="9986137" y="-552712"/>
            <a:ext cx="851225" cy="3387889"/>
          </a:xfrm>
          <a:prstGeom prst="round2DiagRect">
            <a:avLst/>
          </a:pr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7" name="object 26">
            <a:extLst>
              <a:ext uri="{FF2B5EF4-FFF2-40B4-BE49-F238E27FC236}">
                <a16:creationId xmlns:a16="http://schemas.microsoft.com/office/drawing/2014/main" id="{0DBDC39A-6BD1-9547-AA85-EF7EDB9C473F}"/>
              </a:ext>
            </a:extLst>
          </p:cNvPr>
          <p:cNvSpPr/>
          <p:nvPr/>
        </p:nvSpPr>
        <p:spPr>
          <a:xfrm>
            <a:off x="8396104" y="826015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1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D43AFA8E-34DC-464F-869A-8C6439C353D9}"/>
              </a:ext>
            </a:extLst>
          </p:cNvPr>
          <p:cNvSpPr/>
          <p:nvPr/>
        </p:nvSpPr>
        <p:spPr>
          <a:xfrm>
            <a:off x="8430719" y="728886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60C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4400" b="1" dirty="0">
              <a:solidFill>
                <a:srgbClr val="760C00"/>
              </a:solidFill>
              <a:latin typeface="Work Sans" pitchFamily="2" charset="77"/>
            </a:endParaRPr>
          </a:p>
        </p:txBody>
      </p:sp>
      <p:sp>
        <p:nvSpPr>
          <p:cNvPr id="159" name="Redondear rectángulo de esquina diagonal 158">
            <a:extLst>
              <a:ext uri="{FF2B5EF4-FFF2-40B4-BE49-F238E27FC236}">
                <a16:creationId xmlns:a16="http://schemas.microsoft.com/office/drawing/2014/main" id="{34B3AFCD-C1C4-9849-BD87-048F938BE478}"/>
              </a:ext>
            </a:extLst>
          </p:cNvPr>
          <p:cNvSpPr/>
          <p:nvPr/>
        </p:nvSpPr>
        <p:spPr>
          <a:xfrm rot="5400000">
            <a:off x="10150032" y="253555"/>
            <a:ext cx="523434" cy="3387887"/>
          </a:xfrm>
          <a:prstGeom prst="round2Diag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0" name="object 26">
            <a:extLst>
              <a:ext uri="{FF2B5EF4-FFF2-40B4-BE49-F238E27FC236}">
                <a16:creationId xmlns:a16="http://schemas.microsoft.com/office/drawing/2014/main" id="{3B74CDB4-8AFF-1C46-A1F9-454E4E3F2650}"/>
              </a:ext>
            </a:extLst>
          </p:cNvPr>
          <p:cNvSpPr/>
          <p:nvPr/>
        </p:nvSpPr>
        <p:spPr>
          <a:xfrm>
            <a:off x="8396104" y="1643279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65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1" name="Rectángulo 160">
            <a:extLst>
              <a:ext uri="{FF2B5EF4-FFF2-40B4-BE49-F238E27FC236}">
                <a16:creationId xmlns:a16="http://schemas.microsoft.com/office/drawing/2014/main" id="{6919452A-38E4-4C4D-86FA-029E6D142E3A}"/>
              </a:ext>
            </a:extLst>
          </p:cNvPr>
          <p:cNvSpPr/>
          <p:nvPr/>
        </p:nvSpPr>
        <p:spPr>
          <a:xfrm>
            <a:off x="8433682" y="1543705"/>
            <a:ext cx="51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51141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4400" b="1" dirty="0">
              <a:solidFill>
                <a:srgbClr val="751141"/>
              </a:solidFill>
              <a:latin typeface="Work Sans" pitchFamily="2" charset="77"/>
            </a:endParaRPr>
          </a:p>
        </p:txBody>
      </p:sp>
      <p:sp>
        <p:nvSpPr>
          <p:cNvPr id="162" name="Redondear rectángulo de esquina diagonal 161">
            <a:extLst>
              <a:ext uri="{FF2B5EF4-FFF2-40B4-BE49-F238E27FC236}">
                <a16:creationId xmlns:a16="http://schemas.microsoft.com/office/drawing/2014/main" id="{A48B6F03-0FC2-C942-8AA6-0C0698F68609}"/>
              </a:ext>
            </a:extLst>
          </p:cNvPr>
          <p:cNvSpPr/>
          <p:nvPr/>
        </p:nvSpPr>
        <p:spPr>
          <a:xfrm rot="5400000">
            <a:off x="10122040" y="937633"/>
            <a:ext cx="523434" cy="3387887"/>
          </a:xfrm>
          <a:prstGeom prst="round2Diag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3" name="object 26">
            <a:extLst>
              <a:ext uri="{FF2B5EF4-FFF2-40B4-BE49-F238E27FC236}">
                <a16:creationId xmlns:a16="http://schemas.microsoft.com/office/drawing/2014/main" id="{E473C8BC-5066-F24C-8133-28F1365664A6}"/>
              </a:ext>
            </a:extLst>
          </p:cNvPr>
          <p:cNvSpPr/>
          <p:nvPr/>
        </p:nvSpPr>
        <p:spPr>
          <a:xfrm>
            <a:off x="8368112" y="2327357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FF2F9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4" name="Rectángulo 163">
            <a:extLst>
              <a:ext uri="{FF2B5EF4-FFF2-40B4-BE49-F238E27FC236}">
                <a16:creationId xmlns:a16="http://schemas.microsoft.com/office/drawing/2014/main" id="{64C030DA-DBD8-8541-A276-DBCCFD55D6CC}"/>
              </a:ext>
            </a:extLst>
          </p:cNvPr>
          <p:cNvSpPr/>
          <p:nvPr/>
        </p:nvSpPr>
        <p:spPr>
          <a:xfrm>
            <a:off x="8389799" y="223736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BC226C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4400" b="1" dirty="0">
              <a:solidFill>
                <a:srgbClr val="BC226C"/>
              </a:solidFill>
              <a:latin typeface="Work Sans" pitchFamily="2" charset="77"/>
            </a:endParaRPr>
          </a:p>
        </p:txBody>
      </p:sp>
      <p:sp>
        <p:nvSpPr>
          <p:cNvPr id="165" name="Redondear rectángulo de esquina diagonal 164">
            <a:extLst>
              <a:ext uri="{FF2B5EF4-FFF2-40B4-BE49-F238E27FC236}">
                <a16:creationId xmlns:a16="http://schemas.microsoft.com/office/drawing/2014/main" id="{4D380239-58AF-594A-BE80-47472384A518}"/>
              </a:ext>
            </a:extLst>
          </p:cNvPr>
          <p:cNvSpPr/>
          <p:nvPr/>
        </p:nvSpPr>
        <p:spPr>
          <a:xfrm rot="5400000">
            <a:off x="10127595" y="1584643"/>
            <a:ext cx="523434" cy="3387887"/>
          </a:xfrm>
          <a:prstGeom prst="round2Diag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6" name="object 26">
            <a:extLst>
              <a:ext uri="{FF2B5EF4-FFF2-40B4-BE49-F238E27FC236}">
                <a16:creationId xmlns:a16="http://schemas.microsoft.com/office/drawing/2014/main" id="{335BFE1D-1954-CB44-B633-D04AA4D66F35}"/>
              </a:ext>
            </a:extLst>
          </p:cNvPr>
          <p:cNvSpPr/>
          <p:nvPr/>
        </p:nvSpPr>
        <p:spPr>
          <a:xfrm>
            <a:off x="8373668" y="2974368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34566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7" name="Rectángulo 166">
            <a:extLst>
              <a:ext uri="{FF2B5EF4-FFF2-40B4-BE49-F238E27FC236}">
                <a16:creationId xmlns:a16="http://schemas.microsoft.com/office/drawing/2014/main" id="{E6C6B322-6A68-7D4C-B05F-1A3ED4D53042}"/>
              </a:ext>
            </a:extLst>
          </p:cNvPr>
          <p:cNvSpPr/>
          <p:nvPr/>
        </p:nvSpPr>
        <p:spPr>
          <a:xfrm>
            <a:off x="8417654" y="287691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9324B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4400" b="1" dirty="0">
              <a:solidFill>
                <a:srgbClr val="19324B"/>
              </a:solidFill>
              <a:latin typeface="Work Sans" pitchFamily="2" charset="77"/>
            </a:endParaRPr>
          </a:p>
        </p:txBody>
      </p:sp>
      <p:sp>
        <p:nvSpPr>
          <p:cNvPr id="168" name="Redondear rectángulo de esquina diagonal 167">
            <a:extLst>
              <a:ext uri="{FF2B5EF4-FFF2-40B4-BE49-F238E27FC236}">
                <a16:creationId xmlns:a16="http://schemas.microsoft.com/office/drawing/2014/main" id="{DDD3E9F8-8CB0-E142-8D7D-F9592F4B195B}"/>
              </a:ext>
            </a:extLst>
          </p:cNvPr>
          <p:cNvSpPr/>
          <p:nvPr/>
        </p:nvSpPr>
        <p:spPr>
          <a:xfrm rot="5400000">
            <a:off x="10131357" y="2220505"/>
            <a:ext cx="523434" cy="3387887"/>
          </a:xfrm>
          <a:prstGeom prst="round2Diag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9" name="object 26">
            <a:extLst>
              <a:ext uri="{FF2B5EF4-FFF2-40B4-BE49-F238E27FC236}">
                <a16:creationId xmlns:a16="http://schemas.microsoft.com/office/drawing/2014/main" id="{C327B5FB-9A1D-3541-B107-031260EFFED4}"/>
              </a:ext>
            </a:extLst>
          </p:cNvPr>
          <p:cNvSpPr/>
          <p:nvPr/>
        </p:nvSpPr>
        <p:spPr>
          <a:xfrm>
            <a:off x="8377429" y="361023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0" name="Rectángulo 169">
            <a:extLst>
              <a:ext uri="{FF2B5EF4-FFF2-40B4-BE49-F238E27FC236}">
                <a16:creationId xmlns:a16="http://schemas.microsoft.com/office/drawing/2014/main" id="{8B1019CF-9056-EE46-9F85-D067FB3A0875}"/>
              </a:ext>
            </a:extLst>
          </p:cNvPr>
          <p:cNvSpPr/>
          <p:nvPr/>
        </p:nvSpPr>
        <p:spPr>
          <a:xfrm>
            <a:off x="8394408" y="35241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44377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4400" b="1" dirty="0">
              <a:solidFill>
                <a:srgbClr val="244377"/>
              </a:solidFill>
              <a:latin typeface="Work Sans" pitchFamily="2" charset="77"/>
            </a:endParaRPr>
          </a:p>
        </p:txBody>
      </p:sp>
      <p:sp>
        <p:nvSpPr>
          <p:cNvPr id="171" name="Redondear rectángulo de esquina diagonal 170">
            <a:extLst>
              <a:ext uri="{FF2B5EF4-FFF2-40B4-BE49-F238E27FC236}">
                <a16:creationId xmlns:a16="http://schemas.microsoft.com/office/drawing/2014/main" id="{E8230280-9F42-1748-AC42-48A51F1979C6}"/>
              </a:ext>
            </a:extLst>
          </p:cNvPr>
          <p:cNvSpPr/>
          <p:nvPr/>
        </p:nvSpPr>
        <p:spPr>
          <a:xfrm rot="5400000">
            <a:off x="10127595" y="2866096"/>
            <a:ext cx="523434" cy="3387887"/>
          </a:xfrm>
          <a:prstGeom prst="round2DiagRect">
            <a:avLst/>
          </a:prstGeom>
          <a:solidFill>
            <a:srgbClr val="22493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2" name="object 26">
            <a:extLst>
              <a:ext uri="{FF2B5EF4-FFF2-40B4-BE49-F238E27FC236}">
                <a16:creationId xmlns:a16="http://schemas.microsoft.com/office/drawing/2014/main" id="{7D99FDF8-8B21-DB42-8C63-EB9CB4ECFD69}"/>
              </a:ext>
            </a:extLst>
          </p:cNvPr>
          <p:cNvSpPr/>
          <p:nvPr/>
        </p:nvSpPr>
        <p:spPr>
          <a:xfrm>
            <a:off x="8373668" y="42558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2493C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3" name="Rectángulo 172">
            <a:extLst>
              <a:ext uri="{FF2B5EF4-FFF2-40B4-BE49-F238E27FC236}">
                <a16:creationId xmlns:a16="http://schemas.microsoft.com/office/drawing/2014/main" id="{32003A9E-ED80-0D4D-AC20-C4CF1E615D88}"/>
              </a:ext>
            </a:extLst>
          </p:cNvPr>
          <p:cNvSpPr/>
          <p:nvPr/>
        </p:nvSpPr>
        <p:spPr>
          <a:xfrm>
            <a:off x="8401817" y="4177976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8362C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4400" b="1" dirty="0">
              <a:solidFill>
                <a:srgbClr val="18362C"/>
              </a:solidFill>
              <a:latin typeface="Work Sans" pitchFamily="2" charset="77"/>
            </a:endParaRPr>
          </a:p>
        </p:txBody>
      </p:sp>
      <p:sp>
        <p:nvSpPr>
          <p:cNvPr id="174" name="Redondear rectángulo de esquina diagonal 173">
            <a:extLst>
              <a:ext uri="{FF2B5EF4-FFF2-40B4-BE49-F238E27FC236}">
                <a16:creationId xmlns:a16="http://schemas.microsoft.com/office/drawing/2014/main" id="{B61B8EB6-03E1-B247-8A77-F249F7231163}"/>
              </a:ext>
            </a:extLst>
          </p:cNvPr>
          <p:cNvSpPr/>
          <p:nvPr/>
        </p:nvSpPr>
        <p:spPr>
          <a:xfrm rot="5400000">
            <a:off x="10129416" y="3521602"/>
            <a:ext cx="523434" cy="3387887"/>
          </a:xfrm>
          <a:prstGeom prst="round2Diag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5" name="object 26">
            <a:extLst>
              <a:ext uri="{FF2B5EF4-FFF2-40B4-BE49-F238E27FC236}">
                <a16:creationId xmlns:a16="http://schemas.microsoft.com/office/drawing/2014/main" id="{74D98C2F-E3E8-5046-A484-4A163C7BBA0A}"/>
              </a:ext>
            </a:extLst>
          </p:cNvPr>
          <p:cNvSpPr/>
          <p:nvPr/>
        </p:nvSpPr>
        <p:spPr>
          <a:xfrm>
            <a:off x="8375489" y="4911326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395824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6" name="Rectángulo 175">
            <a:extLst>
              <a:ext uri="{FF2B5EF4-FFF2-40B4-BE49-F238E27FC236}">
                <a16:creationId xmlns:a16="http://schemas.microsoft.com/office/drawing/2014/main" id="{CCE39373-8591-634F-9E9D-B16976A1E069}"/>
              </a:ext>
            </a:extLst>
          </p:cNvPr>
          <p:cNvSpPr/>
          <p:nvPr/>
        </p:nvSpPr>
        <p:spPr>
          <a:xfrm>
            <a:off x="8398579" y="4823449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44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177" name="Redondear rectángulo de esquina diagonal 176">
            <a:extLst>
              <a:ext uri="{FF2B5EF4-FFF2-40B4-BE49-F238E27FC236}">
                <a16:creationId xmlns:a16="http://schemas.microsoft.com/office/drawing/2014/main" id="{AAD27FB2-75C6-1141-9905-EA69C3D04B57}"/>
              </a:ext>
            </a:extLst>
          </p:cNvPr>
          <p:cNvSpPr/>
          <p:nvPr/>
        </p:nvSpPr>
        <p:spPr>
          <a:xfrm rot="5400000">
            <a:off x="10122040" y="4163136"/>
            <a:ext cx="523434" cy="3387887"/>
          </a:xfrm>
          <a:prstGeom prst="round2DiagRect">
            <a:avLst/>
          </a:prstGeom>
          <a:solidFill>
            <a:srgbClr val="00767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8" name="object 26">
            <a:extLst>
              <a:ext uri="{FF2B5EF4-FFF2-40B4-BE49-F238E27FC236}">
                <a16:creationId xmlns:a16="http://schemas.microsoft.com/office/drawing/2014/main" id="{197F8D8F-7959-F244-B826-86114E19184C}"/>
              </a:ext>
            </a:extLst>
          </p:cNvPr>
          <p:cNvSpPr/>
          <p:nvPr/>
        </p:nvSpPr>
        <p:spPr>
          <a:xfrm>
            <a:off x="8368112" y="55528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007678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9" name="Rectángulo 178">
            <a:extLst>
              <a:ext uri="{FF2B5EF4-FFF2-40B4-BE49-F238E27FC236}">
                <a16:creationId xmlns:a16="http://schemas.microsoft.com/office/drawing/2014/main" id="{38F789CC-C1BC-B84B-B000-1EFB13929DD3}"/>
              </a:ext>
            </a:extLst>
          </p:cNvPr>
          <p:cNvSpPr/>
          <p:nvPr/>
        </p:nvSpPr>
        <p:spPr>
          <a:xfrm>
            <a:off x="8395211" y="546497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005F61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4400" b="1" dirty="0">
              <a:solidFill>
                <a:srgbClr val="005F61"/>
              </a:solidFill>
              <a:latin typeface="Work Sans" pitchFamily="2" charset="77"/>
            </a:endParaRPr>
          </a:p>
        </p:txBody>
      </p:sp>
      <p:sp>
        <p:nvSpPr>
          <p:cNvPr id="180" name="Redondear rectángulo de esquina diagonal 179">
            <a:extLst>
              <a:ext uri="{FF2B5EF4-FFF2-40B4-BE49-F238E27FC236}">
                <a16:creationId xmlns:a16="http://schemas.microsoft.com/office/drawing/2014/main" id="{C47BA045-2FDC-A441-B9D8-39BD14E138CC}"/>
              </a:ext>
            </a:extLst>
          </p:cNvPr>
          <p:cNvSpPr/>
          <p:nvPr/>
        </p:nvSpPr>
        <p:spPr>
          <a:xfrm rot="5400000">
            <a:off x="10122040" y="4805197"/>
            <a:ext cx="523434" cy="338788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1" name="object 26">
            <a:extLst>
              <a:ext uri="{FF2B5EF4-FFF2-40B4-BE49-F238E27FC236}">
                <a16:creationId xmlns:a16="http://schemas.microsoft.com/office/drawing/2014/main" id="{82F6FC0E-A322-9145-9597-C313B3AD39BE}"/>
              </a:ext>
            </a:extLst>
          </p:cNvPr>
          <p:cNvSpPr/>
          <p:nvPr/>
        </p:nvSpPr>
        <p:spPr>
          <a:xfrm>
            <a:off x="8368112" y="61949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>
              <a:solidFill>
                <a:srgbClr val="870E00"/>
              </a:solidFill>
            </a:endParaRP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3D2BFF5D-DE40-F647-B0A7-15663EC5360E}"/>
              </a:ext>
            </a:extLst>
          </p:cNvPr>
          <p:cNvSpPr/>
          <p:nvPr/>
        </p:nvSpPr>
        <p:spPr>
          <a:xfrm>
            <a:off x="8335108" y="6168505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A962710A-DAB0-8246-B069-57253043A1A7}"/>
              </a:ext>
            </a:extLst>
          </p:cNvPr>
          <p:cNvSpPr/>
          <p:nvPr/>
        </p:nvSpPr>
        <p:spPr>
          <a:xfrm>
            <a:off x="8868854" y="197195"/>
            <a:ext cx="3216648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DEL PROCESO.</a:t>
            </a:r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BF49FBE9-8C3B-B746-8FF6-581A5A60E7BC}"/>
              </a:ext>
            </a:extLst>
          </p:cNvPr>
          <p:cNvSpPr/>
          <p:nvPr/>
        </p:nvSpPr>
        <p:spPr>
          <a:xfrm>
            <a:off x="8878643" y="744184"/>
            <a:ext cx="3206434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INTERCAMBIO DE INFORMACIÓN, CONTACTOS PRELIMINARES ENTRE INSTITUCIONES Y PREPARACIÓN DE PROPUESTAS.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A3C9579E-BF9D-4E45-B603-7680EAD5EBB3}"/>
              </a:ext>
            </a:extLst>
          </p:cNvPr>
          <p:cNvSpPr/>
          <p:nvPr/>
        </p:nvSpPr>
        <p:spPr>
          <a:xfrm>
            <a:off x="8878642" y="1842662"/>
            <a:ext cx="3206434" cy="26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PRESENTACIÓN DE PROPUESTAS.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C609DDDC-4EF9-4541-83E4-2A8C1E128FBC}"/>
              </a:ext>
            </a:extLst>
          </p:cNvPr>
          <p:cNvSpPr/>
          <p:nvPr/>
        </p:nvSpPr>
        <p:spPr>
          <a:xfrm>
            <a:off x="8844039" y="2494456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EVALUACIÓN DE PROPUESTAS.</a:t>
            </a: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EC4BD90D-7510-0145-8C6F-B75D80813128}"/>
              </a:ext>
            </a:extLst>
          </p:cNvPr>
          <p:cNvSpPr/>
          <p:nvPr/>
        </p:nvSpPr>
        <p:spPr>
          <a:xfrm>
            <a:off x="8844039" y="3046901"/>
            <a:ext cx="3242541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CONJUNTA DE INICIATIVAS SELECCIONADAS.</a:t>
            </a:r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2C7759AD-5EE7-C941-AB5E-2B468F91EE33}"/>
              </a:ext>
            </a:extLst>
          </p:cNvPr>
          <p:cNvSpPr/>
          <p:nvPr/>
        </p:nvSpPr>
        <p:spPr>
          <a:xfrm>
            <a:off x="8844039" y="379639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DE ACUERDOS.</a:t>
            </a:r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6A768005-1FE2-7146-A9A3-95A5DF0709C0}"/>
              </a:ext>
            </a:extLst>
          </p:cNvPr>
          <p:cNvSpPr/>
          <p:nvPr/>
        </p:nvSpPr>
        <p:spPr>
          <a:xfrm>
            <a:off x="8844039" y="441497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DEL PROYECTO.</a:t>
            </a:r>
          </a:p>
        </p:txBody>
      </p:sp>
      <p:sp>
        <p:nvSpPr>
          <p:cNvPr id="190" name="Rectángulo 189">
            <a:extLst>
              <a:ext uri="{FF2B5EF4-FFF2-40B4-BE49-F238E27FC236}">
                <a16:creationId xmlns:a16="http://schemas.microsoft.com/office/drawing/2014/main" id="{7D8CB3C6-885F-E647-851B-3BFE7CD6759A}"/>
              </a:ext>
            </a:extLst>
          </p:cNvPr>
          <p:cNvSpPr/>
          <p:nvPr/>
        </p:nvSpPr>
        <p:spPr>
          <a:xfrm>
            <a:off x="8844039" y="5100224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</a:p>
        </p:txBody>
      </p:sp>
      <p:sp>
        <p:nvSpPr>
          <p:cNvPr id="191" name="Rectángulo 190">
            <a:extLst>
              <a:ext uri="{FF2B5EF4-FFF2-40B4-BE49-F238E27FC236}">
                <a16:creationId xmlns:a16="http://schemas.microsoft.com/office/drawing/2014/main" id="{5D2CAFD8-3F75-1848-AD58-CEE9FB2A6DB1}"/>
              </a:ext>
            </a:extLst>
          </p:cNvPr>
          <p:cNvSpPr/>
          <p:nvPr/>
        </p:nvSpPr>
        <p:spPr>
          <a:xfrm>
            <a:off x="8844039" y="5621059"/>
            <a:ext cx="3242541" cy="4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</a:t>
            </a:r>
          </a:p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(de resultados)</a:t>
            </a:r>
          </a:p>
        </p:txBody>
      </p:sp>
      <p:sp>
        <p:nvSpPr>
          <p:cNvPr id="192" name="Rectángulo 191">
            <a:extLst>
              <a:ext uri="{FF2B5EF4-FFF2-40B4-BE49-F238E27FC236}">
                <a16:creationId xmlns:a16="http://schemas.microsoft.com/office/drawing/2014/main" id="{B0C4D46E-FD19-6B44-9114-DEB869B8C516}"/>
              </a:ext>
            </a:extLst>
          </p:cNvPr>
          <p:cNvSpPr/>
          <p:nvPr/>
        </p:nvSpPr>
        <p:spPr>
          <a:xfrm>
            <a:off x="8844039" y="6365818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</a:p>
        </p:txBody>
      </p:sp>
      <p:sp>
        <p:nvSpPr>
          <p:cNvPr id="75" name="object 7">
            <a:extLst>
              <a:ext uri="{FF2B5EF4-FFF2-40B4-BE49-F238E27FC236}">
                <a16:creationId xmlns:a16="http://schemas.microsoft.com/office/drawing/2014/main" id="{A55E76C0-18DC-6242-AA63-98B090E58F3F}"/>
              </a:ext>
            </a:extLst>
          </p:cNvPr>
          <p:cNvSpPr/>
          <p:nvPr/>
        </p:nvSpPr>
        <p:spPr>
          <a:xfrm>
            <a:off x="8708711" y="642988"/>
            <a:ext cx="3448873" cy="6166856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78" name="object 7">
            <a:extLst>
              <a:ext uri="{FF2B5EF4-FFF2-40B4-BE49-F238E27FC236}">
                <a16:creationId xmlns:a16="http://schemas.microsoft.com/office/drawing/2014/main" id="{8A4BD2AB-38FD-6148-9C2C-434AC4273ABB}"/>
              </a:ext>
            </a:extLst>
          </p:cNvPr>
          <p:cNvSpPr/>
          <p:nvPr/>
        </p:nvSpPr>
        <p:spPr>
          <a:xfrm>
            <a:off x="8185676" y="632706"/>
            <a:ext cx="526329" cy="6083904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93" name="object 7">
            <a:extLst>
              <a:ext uri="{FF2B5EF4-FFF2-40B4-BE49-F238E27FC236}">
                <a16:creationId xmlns:a16="http://schemas.microsoft.com/office/drawing/2014/main" id="{73B69937-70E4-E640-BE7F-5B0C6F88AD5B}"/>
              </a:ext>
            </a:extLst>
          </p:cNvPr>
          <p:cNvSpPr/>
          <p:nvPr/>
        </p:nvSpPr>
        <p:spPr>
          <a:xfrm>
            <a:off x="5243511" y="6709019"/>
            <a:ext cx="3483289" cy="13561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5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8EAF5CA-E517-2341-8171-DF67C3165304}"/>
              </a:ext>
            </a:extLst>
          </p:cNvPr>
          <p:cNvCxnSpPr>
            <a:cxnSpLocks/>
          </p:cNvCxnSpPr>
          <p:nvPr/>
        </p:nvCxnSpPr>
        <p:spPr>
          <a:xfrm flipV="1">
            <a:off x="4216400" y="1128889"/>
            <a:ext cx="632178" cy="785994"/>
          </a:xfrm>
          <a:prstGeom prst="line">
            <a:avLst/>
          </a:prstGeom>
          <a:ln w="1905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FB2DFAF-CACA-BE46-ABAB-9F5C5BA5CC0E}"/>
              </a:ext>
            </a:extLst>
          </p:cNvPr>
          <p:cNvCxnSpPr>
            <a:cxnSpLocks/>
          </p:cNvCxnSpPr>
          <p:nvPr/>
        </p:nvCxnSpPr>
        <p:spPr>
          <a:xfrm flipV="1">
            <a:off x="4836546" y="1127122"/>
            <a:ext cx="3587471" cy="1"/>
          </a:xfrm>
          <a:prstGeom prst="line">
            <a:avLst/>
          </a:prstGeom>
          <a:ln w="1905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bject 50">
            <a:extLst>
              <a:ext uri="{FF2B5EF4-FFF2-40B4-BE49-F238E27FC236}">
                <a16:creationId xmlns:a16="http://schemas.microsoft.com/office/drawing/2014/main" id="{99BEA97C-663C-5947-B6D7-0FCA2571849B}"/>
              </a:ext>
            </a:extLst>
          </p:cNvPr>
          <p:cNvSpPr/>
          <p:nvPr/>
        </p:nvSpPr>
        <p:spPr>
          <a:xfrm rot="5400000" flipH="1">
            <a:off x="4226736" y="605791"/>
            <a:ext cx="76193" cy="2541988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rgbClr val="9411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6CB80B5D-91AF-1A4C-8850-0DC94E2119C3}"/>
              </a:ext>
            </a:extLst>
          </p:cNvPr>
          <p:cNvSpPr txBox="1"/>
          <p:nvPr/>
        </p:nvSpPr>
        <p:spPr>
          <a:xfrm>
            <a:off x="2804716" y="2082749"/>
            <a:ext cx="27891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r"/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Una vez las instituciones tengan conocimiento de la convocatoria a Comixtas u otro espacio de CSS, teniendo presentes los requerimientos técnicos mínimos para  identificar y formular proyectos, APC- Colombia facilitará que entren en contacto  con sus contrapartes para que, de manera conjunta, puedan avanzar en la definición y concreción de las postulaciones correspondientes. </a:t>
            </a:r>
          </a:p>
        </p:txBody>
      </p:sp>
      <p:sp>
        <p:nvSpPr>
          <p:cNvPr id="105" name="object 50">
            <a:extLst>
              <a:ext uri="{FF2B5EF4-FFF2-40B4-BE49-F238E27FC236}">
                <a16:creationId xmlns:a16="http://schemas.microsoft.com/office/drawing/2014/main" id="{9B80203D-6EF8-0D4A-BD90-C89B5882617B}"/>
              </a:ext>
            </a:extLst>
          </p:cNvPr>
          <p:cNvSpPr/>
          <p:nvPr/>
        </p:nvSpPr>
        <p:spPr>
          <a:xfrm>
            <a:off x="5995747" y="4446763"/>
            <a:ext cx="45719" cy="1820783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rgbClr val="9411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7">
            <a:extLst>
              <a:ext uri="{FF2B5EF4-FFF2-40B4-BE49-F238E27FC236}">
                <a16:creationId xmlns:a16="http://schemas.microsoft.com/office/drawing/2014/main" id="{F2E92F20-E5DF-0D4A-A532-B191E11FE131}"/>
              </a:ext>
            </a:extLst>
          </p:cNvPr>
          <p:cNvSpPr/>
          <p:nvPr/>
        </p:nvSpPr>
        <p:spPr>
          <a:xfrm>
            <a:off x="8712622" y="0"/>
            <a:ext cx="3483289" cy="687106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57" name="Redondear rectángulo de esquina diagonal 156">
            <a:extLst>
              <a:ext uri="{FF2B5EF4-FFF2-40B4-BE49-F238E27FC236}">
                <a16:creationId xmlns:a16="http://schemas.microsoft.com/office/drawing/2014/main" id="{3667C3D8-DF14-9C48-AAFD-2E27A7C5DD1A}"/>
              </a:ext>
            </a:extLst>
          </p:cNvPr>
          <p:cNvSpPr/>
          <p:nvPr/>
        </p:nvSpPr>
        <p:spPr>
          <a:xfrm rot="5400000">
            <a:off x="10150032" y="-1372451"/>
            <a:ext cx="523433" cy="3387889"/>
          </a:xfrm>
          <a:prstGeom prst="round2DiagRect">
            <a:avLst/>
          </a:prstGeom>
          <a:solidFill>
            <a:srgbClr val="4F08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8" name="object 26">
            <a:extLst>
              <a:ext uri="{FF2B5EF4-FFF2-40B4-BE49-F238E27FC236}">
                <a16:creationId xmlns:a16="http://schemas.microsoft.com/office/drawing/2014/main" id="{1437C626-074B-254F-ADC6-D163249FC8B0}"/>
              </a:ext>
            </a:extLst>
          </p:cNvPr>
          <p:cNvSpPr/>
          <p:nvPr/>
        </p:nvSpPr>
        <p:spPr>
          <a:xfrm>
            <a:off x="8396104" y="170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4F08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152B2CB6-F9D7-7041-9049-0FCF42C6E434}"/>
              </a:ext>
            </a:extLst>
          </p:cNvPr>
          <p:cNvSpPr/>
          <p:nvPr/>
        </p:nvSpPr>
        <p:spPr>
          <a:xfrm>
            <a:off x="8467679" y="-73479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3305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endParaRPr lang="es-CO" sz="4400" b="1" dirty="0">
              <a:solidFill>
                <a:srgbClr val="330500"/>
              </a:solidFill>
              <a:latin typeface="Work Sans" pitchFamily="2" charset="77"/>
            </a:endParaRPr>
          </a:p>
        </p:txBody>
      </p:sp>
      <p:sp>
        <p:nvSpPr>
          <p:cNvPr id="160" name="Redondear rectángulo de esquina diagonal 159">
            <a:extLst>
              <a:ext uri="{FF2B5EF4-FFF2-40B4-BE49-F238E27FC236}">
                <a16:creationId xmlns:a16="http://schemas.microsoft.com/office/drawing/2014/main" id="{4D1878B7-97BD-FF48-829E-292F320ACA43}"/>
              </a:ext>
            </a:extLst>
          </p:cNvPr>
          <p:cNvSpPr/>
          <p:nvPr/>
        </p:nvSpPr>
        <p:spPr>
          <a:xfrm rot="5400000">
            <a:off x="9986137" y="-552712"/>
            <a:ext cx="851225" cy="3387889"/>
          </a:xfrm>
          <a:prstGeom prst="round2DiagRect">
            <a:avLst/>
          </a:pr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1" name="object 26">
            <a:extLst>
              <a:ext uri="{FF2B5EF4-FFF2-40B4-BE49-F238E27FC236}">
                <a16:creationId xmlns:a16="http://schemas.microsoft.com/office/drawing/2014/main" id="{54AD0C8D-0EF6-504A-93F3-29BA4AFF5CD4}"/>
              </a:ext>
            </a:extLst>
          </p:cNvPr>
          <p:cNvSpPr/>
          <p:nvPr/>
        </p:nvSpPr>
        <p:spPr>
          <a:xfrm>
            <a:off x="8396104" y="826015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1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DD225115-DC96-2345-B2C8-7064CB995D57}"/>
              </a:ext>
            </a:extLst>
          </p:cNvPr>
          <p:cNvSpPr/>
          <p:nvPr/>
        </p:nvSpPr>
        <p:spPr>
          <a:xfrm>
            <a:off x="8430719" y="728886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60C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4400" b="1" dirty="0">
              <a:solidFill>
                <a:srgbClr val="760C00"/>
              </a:solidFill>
              <a:latin typeface="Work Sans" pitchFamily="2" charset="77"/>
            </a:endParaRPr>
          </a:p>
        </p:txBody>
      </p:sp>
      <p:sp>
        <p:nvSpPr>
          <p:cNvPr id="163" name="Redondear rectángulo de esquina diagonal 162">
            <a:extLst>
              <a:ext uri="{FF2B5EF4-FFF2-40B4-BE49-F238E27FC236}">
                <a16:creationId xmlns:a16="http://schemas.microsoft.com/office/drawing/2014/main" id="{6B3BB96A-9D84-DB44-9F3C-5D491DE23CA4}"/>
              </a:ext>
            </a:extLst>
          </p:cNvPr>
          <p:cNvSpPr/>
          <p:nvPr/>
        </p:nvSpPr>
        <p:spPr>
          <a:xfrm rot="5400000">
            <a:off x="10150032" y="253555"/>
            <a:ext cx="523434" cy="3387887"/>
          </a:xfrm>
          <a:prstGeom prst="round2Diag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4" name="object 26">
            <a:extLst>
              <a:ext uri="{FF2B5EF4-FFF2-40B4-BE49-F238E27FC236}">
                <a16:creationId xmlns:a16="http://schemas.microsoft.com/office/drawing/2014/main" id="{BE2A08AF-4DE0-6C47-8207-AFFA184A63B1}"/>
              </a:ext>
            </a:extLst>
          </p:cNvPr>
          <p:cNvSpPr/>
          <p:nvPr/>
        </p:nvSpPr>
        <p:spPr>
          <a:xfrm>
            <a:off x="8396104" y="1643279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65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7B39A16A-0462-B34A-80CE-6332F5FCA0DC}"/>
              </a:ext>
            </a:extLst>
          </p:cNvPr>
          <p:cNvSpPr/>
          <p:nvPr/>
        </p:nvSpPr>
        <p:spPr>
          <a:xfrm>
            <a:off x="8433682" y="1543705"/>
            <a:ext cx="51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51141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4400" b="1" dirty="0">
              <a:solidFill>
                <a:srgbClr val="751141"/>
              </a:solidFill>
              <a:latin typeface="Work Sans" pitchFamily="2" charset="77"/>
            </a:endParaRPr>
          </a:p>
        </p:txBody>
      </p:sp>
      <p:sp>
        <p:nvSpPr>
          <p:cNvPr id="166" name="Redondear rectángulo de esquina diagonal 165">
            <a:extLst>
              <a:ext uri="{FF2B5EF4-FFF2-40B4-BE49-F238E27FC236}">
                <a16:creationId xmlns:a16="http://schemas.microsoft.com/office/drawing/2014/main" id="{AC6CDD3C-4B51-DB4C-8C06-03A71DEB6DC8}"/>
              </a:ext>
            </a:extLst>
          </p:cNvPr>
          <p:cNvSpPr/>
          <p:nvPr/>
        </p:nvSpPr>
        <p:spPr>
          <a:xfrm rot="5400000">
            <a:off x="10122040" y="937633"/>
            <a:ext cx="523434" cy="3387887"/>
          </a:xfrm>
          <a:prstGeom prst="round2Diag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7" name="object 26">
            <a:extLst>
              <a:ext uri="{FF2B5EF4-FFF2-40B4-BE49-F238E27FC236}">
                <a16:creationId xmlns:a16="http://schemas.microsoft.com/office/drawing/2014/main" id="{582B4067-9056-B04F-B17D-FBC7D711AEFB}"/>
              </a:ext>
            </a:extLst>
          </p:cNvPr>
          <p:cNvSpPr/>
          <p:nvPr/>
        </p:nvSpPr>
        <p:spPr>
          <a:xfrm>
            <a:off x="8368112" y="2327357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FF2F9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8" name="Rectángulo 167">
            <a:extLst>
              <a:ext uri="{FF2B5EF4-FFF2-40B4-BE49-F238E27FC236}">
                <a16:creationId xmlns:a16="http://schemas.microsoft.com/office/drawing/2014/main" id="{DFBE6517-2E3C-4843-850B-810F13C61E87}"/>
              </a:ext>
            </a:extLst>
          </p:cNvPr>
          <p:cNvSpPr/>
          <p:nvPr/>
        </p:nvSpPr>
        <p:spPr>
          <a:xfrm>
            <a:off x="8389799" y="223736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BC226C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4400" b="1" dirty="0">
              <a:solidFill>
                <a:srgbClr val="BC226C"/>
              </a:solidFill>
              <a:latin typeface="Work Sans" pitchFamily="2" charset="77"/>
            </a:endParaRPr>
          </a:p>
        </p:txBody>
      </p:sp>
      <p:sp>
        <p:nvSpPr>
          <p:cNvPr id="169" name="Redondear rectángulo de esquina diagonal 168">
            <a:extLst>
              <a:ext uri="{FF2B5EF4-FFF2-40B4-BE49-F238E27FC236}">
                <a16:creationId xmlns:a16="http://schemas.microsoft.com/office/drawing/2014/main" id="{885FE90F-4615-3040-8E8B-00BBF0C06AF8}"/>
              </a:ext>
            </a:extLst>
          </p:cNvPr>
          <p:cNvSpPr/>
          <p:nvPr/>
        </p:nvSpPr>
        <p:spPr>
          <a:xfrm rot="5400000">
            <a:off x="10127595" y="1584643"/>
            <a:ext cx="523434" cy="3387887"/>
          </a:xfrm>
          <a:prstGeom prst="round2Diag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0" name="object 26">
            <a:extLst>
              <a:ext uri="{FF2B5EF4-FFF2-40B4-BE49-F238E27FC236}">
                <a16:creationId xmlns:a16="http://schemas.microsoft.com/office/drawing/2014/main" id="{F1F2AE2D-BF32-3846-8CB0-97C01E38A638}"/>
              </a:ext>
            </a:extLst>
          </p:cNvPr>
          <p:cNvSpPr/>
          <p:nvPr/>
        </p:nvSpPr>
        <p:spPr>
          <a:xfrm>
            <a:off x="8373668" y="2974368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34566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1" name="Rectángulo 170">
            <a:extLst>
              <a:ext uri="{FF2B5EF4-FFF2-40B4-BE49-F238E27FC236}">
                <a16:creationId xmlns:a16="http://schemas.microsoft.com/office/drawing/2014/main" id="{034BF652-E88F-4343-9CE7-595574681DBE}"/>
              </a:ext>
            </a:extLst>
          </p:cNvPr>
          <p:cNvSpPr/>
          <p:nvPr/>
        </p:nvSpPr>
        <p:spPr>
          <a:xfrm>
            <a:off x="8417654" y="287691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9324B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4400" b="1" dirty="0">
              <a:solidFill>
                <a:srgbClr val="19324B"/>
              </a:solidFill>
              <a:latin typeface="Work Sans" pitchFamily="2" charset="77"/>
            </a:endParaRPr>
          </a:p>
        </p:txBody>
      </p:sp>
      <p:sp>
        <p:nvSpPr>
          <p:cNvPr id="172" name="Redondear rectángulo de esquina diagonal 171">
            <a:extLst>
              <a:ext uri="{FF2B5EF4-FFF2-40B4-BE49-F238E27FC236}">
                <a16:creationId xmlns:a16="http://schemas.microsoft.com/office/drawing/2014/main" id="{15EA09D6-3E40-9340-B0B0-D216A79394FB}"/>
              </a:ext>
            </a:extLst>
          </p:cNvPr>
          <p:cNvSpPr/>
          <p:nvPr/>
        </p:nvSpPr>
        <p:spPr>
          <a:xfrm rot="5400000">
            <a:off x="10131357" y="2220505"/>
            <a:ext cx="523434" cy="3387887"/>
          </a:xfrm>
          <a:prstGeom prst="round2Diag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3" name="object 26">
            <a:extLst>
              <a:ext uri="{FF2B5EF4-FFF2-40B4-BE49-F238E27FC236}">
                <a16:creationId xmlns:a16="http://schemas.microsoft.com/office/drawing/2014/main" id="{5D9014CC-AE05-3646-A021-0C6B8C3CCA2F}"/>
              </a:ext>
            </a:extLst>
          </p:cNvPr>
          <p:cNvSpPr/>
          <p:nvPr/>
        </p:nvSpPr>
        <p:spPr>
          <a:xfrm>
            <a:off x="8377429" y="361023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4" name="Rectángulo 173">
            <a:extLst>
              <a:ext uri="{FF2B5EF4-FFF2-40B4-BE49-F238E27FC236}">
                <a16:creationId xmlns:a16="http://schemas.microsoft.com/office/drawing/2014/main" id="{8C3F1F6D-821D-F340-8CCE-8AF59215621A}"/>
              </a:ext>
            </a:extLst>
          </p:cNvPr>
          <p:cNvSpPr/>
          <p:nvPr/>
        </p:nvSpPr>
        <p:spPr>
          <a:xfrm>
            <a:off x="8394408" y="35241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44377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4400" b="1" dirty="0">
              <a:solidFill>
                <a:srgbClr val="244377"/>
              </a:solidFill>
              <a:latin typeface="Work Sans" pitchFamily="2" charset="77"/>
            </a:endParaRPr>
          </a:p>
        </p:txBody>
      </p:sp>
      <p:sp>
        <p:nvSpPr>
          <p:cNvPr id="175" name="Redondear rectángulo de esquina diagonal 174">
            <a:extLst>
              <a:ext uri="{FF2B5EF4-FFF2-40B4-BE49-F238E27FC236}">
                <a16:creationId xmlns:a16="http://schemas.microsoft.com/office/drawing/2014/main" id="{61C7C2C2-90C4-EE43-AA56-E21F009D5210}"/>
              </a:ext>
            </a:extLst>
          </p:cNvPr>
          <p:cNvSpPr/>
          <p:nvPr/>
        </p:nvSpPr>
        <p:spPr>
          <a:xfrm rot="5400000">
            <a:off x="10127595" y="2866096"/>
            <a:ext cx="523434" cy="3387887"/>
          </a:xfrm>
          <a:prstGeom prst="round2DiagRect">
            <a:avLst/>
          </a:prstGeom>
          <a:solidFill>
            <a:srgbClr val="22493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6" name="object 26">
            <a:extLst>
              <a:ext uri="{FF2B5EF4-FFF2-40B4-BE49-F238E27FC236}">
                <a16:creationId xmlns:a16="http://schemas.microsoft.com/office/drawing/2014/main" id="{258CB15B-CB5B-6D4D-8971-508595EA4D08}"/>
              </a:ext>
            </a:extLst>
          </p:cNvPr>
          <p:cNvSpPr/>
          <p:nvPr/>
        </p:nvSpPr>
        <p:spPr>
          <a:xfrm>
            <a:off x="8373668" y="42558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2493C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7" name="Rectángulo 176">
            <a:extLst>
              <a:ext uri="{FF2B5EF4-FFF2-40B4-BE49-F238E27FC236}">
                <a16:creationId xmlns:a16="http://schemas.microsoft.com/office/drawing/2014/main" id="{6B8052FF-B2FA-7B45-8B1E-9EC4FB4AE383}"/>
              </a:ext>
            </a:extLst>
          </p:cNvPr>
          <p:cNvSpPr/>
          <p:nvPr/>
        </p:nvSpPr>
        <p:spPr>
          <a:xfrm>
            <a:off x="8401817" y="4177976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8362C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4400" b="1" dirty="0">
              <a:solidFill>
                <a:srgbClr val="18362C"/>
              </a:solidFill>
              <a:latin typeface="Work Sans" pitchFamily="2" charset="77"/>
            </a:endParaRPr>
          </a:p>
        </p:txBody>
      </p:sp>
      <p:sp>
        <p:nvSpPr>
          <p:cNvPr id="178" name="Redondear rectángulo de esquina diagonal 177">
            <a:extLst>
              <a:ext uri="{FF2B5EF4-FFF2-40B4-BE49-F238E27FC236}">
                <a16:creationId xmlns:a16="http://schemas.microsoft.com/office/drawing/2014/main" id="{154766B8-2A82-5841-8742-8224C8207379}"/>
              </a:ext>
            </a:extLst>
          </p:cNvPr>
          <p:cNvSpPr/>
          <p:nvPr/>
        </p:nvSpPr>
        <p:spPr>
          <a:xfrm rot="5400000">
            <a:off x="10129416" y="3521602"/>
            <a:ext cx="523434" cy="3387887"/>
          </a:xfrm>
          <a:prstGeom prst="round2Diag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9" name="object 26">
            <a:extLst>
              <a:ext uri="{FF2B5EF4-FFF2-40B4-BE49-F238E27FC236}">
                <a16:creationId xmlns:a16="http://schemas.microsoft.com/office/drawing/2014/main" id="{2031CE49-1278-B04F-9BB8-F8ABA0C3D5EA}"/>
              </a:ext>
            </a:extLst>
          </p:cNvPr>
          <p:cNvSpPr/>
          <p:nvPr/>
        </p:nvSpPr>
        <p:spPr>
          <a:xfrm>
            <a:off x="8375489" y="4911326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395824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80" name="Rectángulo 179">
            <a:extLst>
              <a:ext uri="{FF2B5EF4-FFF2-40B4-BE49-F238E27FC236}">
                <a16:creationId xmlns:a16="http://schemas.microsoft.com/office/drawing/2014/main" id="{ECCAFD60-7543-9E43-BA4D-9AE81834EE53}"/>
              </a:ext>
            </a:extLst>
          </p:cNvPr>
          <p:cNvSpPr/>
          <p:nvPr/>
        </p:nvSpPr>
        <p:spPr>
          <a:xfrm>
            <a:off x="8398579" y="4823449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44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181" name="Redondear rectángulo de esquina diagonal 180">
            <a:extLst>
              <a:ext uri="{FF2B5EF4-FFF2-40B4-BE49-F238E27FC236}">
                <a16:creationId xmlns:a16="http://schemas.microsoft.com/office/drawing/2014/main" id="{CA664E0C-7E41-2047-B31B-D2C8FDE2F41B}"/>
              </a:ext>
            </a:extLst>
          </p:cNvPr>
          <p:cNvSpPr/>
          <p:nvPr/>
        </p:nvSpPr>
        <p:spPr>
          <a:xfrm rot="5400000">
            <a:off x="10122040" y="4163136"/>
            <a:ext cx="523434" cy="3387887"/>
          </a:xfrm>
          <a:prstGeom prst="round2DiagRect">
            <a:avLst/>
          </a:prstGeom>
          <a:solidFill>
            <a:srgbClr val="00767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2" name="object 26">
            <a:extLst>
              <a:ext uri="{FF2B5EF4-FFF2-40B4-BE49-F238E27FC236}">
                <a16:creationId xmlns:a16="http://schemas.microsoft.com/office/drawing/2014/main" id="{17AA3B2C-619D-2740-8CC6-FA8A9A0B7CB6}"/>
              </a:ext>
            </a:extLst>
          </p:cNvPr>
          <p:cNvSpPr/>
          <p:nvPr/>
        </p:nvSpPr>
        <p:spPr>
          <a:xfrm>
            <a:off x="8368112" y="55528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007678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00546728-3C3D-0641-B2A2-E536CA9BCC64}"/>
              </a:ext>
            </a:extLst>
          </p:cNvPr>
          <p:cNvSpPr/>
          <p:nvPr/>
        </p:nvSpPr>
        <p:spPr>
          <a:xfrm>
            <a:off x="8395211" y="546497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005F61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4400" b="1" dirty="0">
              <a:solidFill>
                <a:srgbClr val="005F61"/>
              </a:solidFill>
              <a:latin typeface="Work Sans" pitchFamily="2" charset="77"/>
            </a:endParaRPr>
          </a:p>
        </p:txBody>
      </p:sp>
      <p:sp>
        <p:nvSpPr>
          <p:cNvPr id="184" name="Redondear rectángulo de esquina diagonal 183">
            <a:extLst>
              <a:ext uri="{FF2B5EF4-FFF2-40B4-BE49-F238E27FC236}">
                <a16:creationId xmlns:a16="http://schemas.microsoft.com/office/drawing/2014/main" id="{87F4F38D-60E1-774C-BD0B-941629FE3FC9}"/>
              </a:ext>
            </a:extLst>
          </p:cNvPr>
          <p:cNvSpPr/>
          <p:nvPr/>
        </p:nvSpPr>
        <p:spPr>
          <a:xfrm rot="5400000">
            <a:off x="10122040" y="4805197"/>
            <a:ext cx="523434" cy="338788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5" name="object 26">
            <a:extLst>
              <a:ext uri="{FF2B5EF4-FFF2-40B4-BE49-F238E27FC236}">
                <a16:creationId xmlns:a16="http://schemas.microsoft.com/office/drawing/2014/main" id="{3AF05B5B-16E0-A24E-8BD1-7AC32FD88ACD}"/>
              </a:ext>
            </a:extLst>
          </p:cNvPr>
          <p:cNvSpPr/>
          <p:nvPr/>
        </p:nvSpPr>
        <p:spPr>
          <a:xfrm>
            <a:off x="8368112" y="61949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>
              <a:solidFill>
                <a:srgbClr val="870E00"/>
              </a:solidFill>
            </a:endParaRP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AA674092-B458-8642-91FA-477262FBD18C}"/>
              </a:ext>
            </a:extLst>
          </p:cNvPr>
          <p:cNvSpPr/>
          <p:nvPr/>
        </p:nvSpPr>
        <p:spPr>
          <a:xfrm>
            <a:off x="8335108" y="6168505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9D500EC7-E717-A645-A7AC-F15B4AB4930A}"/>
              </a:ext>
            </a:extLst>
          </p:cNvPr>
          <p:cNvSpPr/>
          <p:nvPr/>
        </p:nvSpPr>
        <p:spPr>
          <a:xfrm>
            <a:off x="8868854" y="197195"/>
            <a:ext cx="3216648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DEL PROCESO.</a:t>
            </a:r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D7FBAAAB-636E-464C-A8ED-2E5B7429EF95}"/>
              </a:ext>
            </a:extLst>
          </p:cNvPr>
          <p:cNvSpPr/>
          <p:nvPr/>
        </p:nvSpPr>
        <p:spPr>
          <a:xfrm>
            <a:off x="8878643" y="744184"/>
            <a:ext cx="3206434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INTERCAMBIO DE INFORMACIÓN, CONTACTOS PRELIMINARES ENTRE INSTITUCIONES Y PREPARACIÓN DE PROPUESTAS.</a:t>
            </a:r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98CD68F1-E0A6-1143-84E9-734D9A977B9D}"/>
              </a:ext>
            </a:extLst>
          </p:cNvPr>
          <p:cNvSpPr/>
          <p:nvPr/>
        </p:nvSpPr>
        <p:spPr>
          <a:xfrm>
            <a:off x="8878642" y="1842662"/>
            <a:ext cx="3206434" cy="26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PRESENTACIÓN DE PROPUESTAS.</a:t>
            </a:r>
          </a:p>
        </p:txBody>
      </p:sp>
      <p:sp>
        <p:nvSpPr>
          <p:cNvPr id="190" name="Rectángulo 189">
            <a:extLst>
              <a:ext uri="{FF2B5EF4-FFF2-40B4-BE49-F238E27FC236}">
                <a16:creationId xmlns:a16="http://schemas.microsoft.com/office/drawing/2014/main" id="{4401FB16-E977-1C46-8B9D-62D213ADF3C1}"/>
              </a:ext>
            </a:extLst>
          </p:cNvPr>
          <p:cNvSpPr/>
          <p:nvPr/>
        </p:nvSpPr>
        <p:spPr>
          <a:xfrm>
            <a:off x="8844039" y="2494456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EVALUACIÓN DE PROPUESTAS.</a:t>
            </a:r>
          </a:p>
        </p:txBody>
      </p:sp>
      <p:sp>
        <p:nvSpPr>
          <p:cNvPr id="191" name="Rectángulo 190">
            <a:extLst>
              <a:ext uri="{FF2B5EF4-FFF2-40B4-BE49-F238E27FC236}">
                <a16:creationId xmlns:a16="http://schemas.microsoft.com/office/drawing/2014/main" id="{F1539905-3FC8-454A-B214-0141221F19C1}"/>
              </a:ext>
            </a:extLst>
          </p:cNvPr>
          <p:cNvSpPr/>
          <p:nvPr/>
        </p:nvSpPr>
        <p:spPr>
          <a:xfrm>
            <a:off x="8844039" y="3046901"/>
            <a:ext cx="3242541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CONJUNTA DE INICIATIVAS SELECCIONADAS.</a:t>
            </a:r>
          </a:p>
        </p:txBody>
      </p:sp>
      <p:sp>
        <p:nvSpPr>
          <p:cNvPr id="192" name="Rectángulo 191">
            <a:extLst>
              <a:ext uri="{FF2B5EF4-FFF2-40B4-BE49-F238E27FC236}">
                <a16:creationId xmlns:a16="http://schemas.microsoft.com/office/drawing/2014/main" id="{6FC43CBD-AB99-9E47-B969-5585638780FD}"/>
              </a:ext>
            </a:extLst>
          </p:cNvPr>
          <p:cNvSpPr/>
          <p:nvPr/>
        </p:nvSpPr>
        <p:spPr>
          <a:xfrm>
            <a:off x="8844039" y="379639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DE ACUERDOS.</a:t>
            </a:r>
          </a:p>
        </p:txBody>
      </p:sp>
      <p:sp>
        <p:nvSpPr>
          <p:cNvPr id="193" name="Rectángulo 192">
            <a:extLst>
              <a:ext uri="{FF2B5EF4-FFF2-40B4-BE49-F238E27FC236}">
                <a16:creationId xmlns:a16="http://schemas.microsoft.com/office/drawing/2014/main" id="{73151C56-F553-FE44-89BC-4383D4BC0E37}"/>
              </a:ext>
            </a:extLst>
          </p:cNvPr>
          <p:cNvSpPr/>
          <p:nvPr/>
        </p:nvSpPr>
        <p:spPr>
          <a:xfrm>
            <a:off x="8844039" y="441497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DEL PROYECTO.</a:t>
            </a:r>
          </a:p>
        </p:txBody>
      </p:sp>
      <p:sp>
        <p:nvSpPr>
          <p:cNvPr id="194" name="Rectángulo 193">
            <a:extLst>
              <a:ext uri="{FF2B5EF4-FFF2-40B4-BE49-F238E27FC236}">
                <a16:creationId xmlns:a16="http://schemas.microsoft.com/office/drawing/2014/main" id="{5372C48B-7484-8542-8805-5DC17A9CBD7F}"/>
              </a:ext>
            </a:extLst>
          </p:cNvPr>
          <p:cNvSpPr/>
          <p:nvPr/>
        </p:nvSpPr>
        <p:spPr>
          <a:xfrm>
            <a:off x="8844039" y="5100224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</a:p>
        </p:txBody>
      </p:sp>
      <p:sp>
        <p:nvSpPr>
          <p:cNvPr id="195" name="Rectángulo 194">
            <a:extLst>
              <a:ext uri="{FF2B5EF4-FFF2-40B4-BE49-F238E27FC236}">
                <a16:creationId xmlns:a16="http://schemas.microsoft.com/office/drawing/2014/main" id="{E04A956F-8BD6-5A4D-A508-E376C7FDC795}"/>
              </a:ext>
            </a:extLst>
          </p:cNvPr>
          <p:cNvSpPr/>
          <p:nvPr/>
        </p:nvSpPr>
        <p:spPr>
          <a:xfrm>
            <a:off x="8844039" y="5621059"/>
            <a:ext cx="3242541" cy="4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</a:t>
            </a:r>
          </a:p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(de resultados)</a:t>
            </a:r>
          </a:p>
        </p:txBody>
      </p:sp>
      <p:sp>
        <p:nvSpPr>
          <p:cNvPr id="196" name="Rectángulo 195">
            <a:extLst>
              <a:ext uri="{FF2B5EF4-FFF2-40B4-BE49-F238E27FC236}">
                <a16:creationId xmlns:a16="http://schemas.microsoft.com/office/drawing/2014/main" id="{4527EC67-D155-1E4F-861D-28AA33228BAF}"/>
              </a:ext>
            </a:extLst>
          </p:cNvPr>
          <p:cNvSpPr/>
          <p:nvPr/>
        </p:nvSpPr>
        <p:spPr>
          <a:xfrm>
            <a:off x="8844039" y="6365818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</a:p>
        </p:txBody>
      </p:sp>
      <p:sp>
        <p:nvSpPr>
          <p:cNvPr id="197" name="object 7">
            <a:extLst>
              <a:ext uri="{FF2B5EF4-FFF2-40B4-BE49-F238E27FC236}">
                <a16:creationId xmlns:a16="http://schemas.microsoft.com/office/drawing/2014/main" id="{BB53BB12-62E3-9948-B29E-564D2FE6891E}"/>
              </a:ext>
            </a:extLst>
          </p:cNvPr>
          <p:cNvSpPr/>
          <p:nvPr/>
        </p:nvSpPr>
        <p:spPr>
          <a:xfrm>
            <a:off x="8708711" y="1643278"/>
            <a:ext cx="3448873" cy="5166565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8" name="object 7">
            <a:extLst>
              <a:ext uri="{FF2B5EF4-FFF2-40B4-BE49-F238E27FC236}">
                <a16:creationId xmlns:a16="http://schemas.microsoft.com/office/drawing/2014/main" id="{BD69B7AB-84A4-EC4B-8362-2E03C08199E1}"/>
              </a:ext>
            </a:extLst>
          </p:cNvPr>
          <p:cNvSpPr/>
          <p:nvPr/>
        </p:nvSpPr>
        <p:spPr>
          <a:xfrm>
            <a:off x="8185676" y="1619542"/>
            <a:ext cx="526329" cy="5099180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200" name="object 7">
            <a:extLst>
              <a:ext uri="{FF2B5EF4-FFF2-40B4-BE49-F238E27FC236}">
                <a16:creationId xmlns:a16="http://schemas.microsoft.com/office/drawing/2014/main" id="{AB5574E2-D0BB-A141-A0B9-01B1445DCD34}"/>
              </a:ext>
            </a:extLst>
          </p:cNvPr>
          <p:cNvSpPr/>
          <p:nvPr/>
        </p:nvSpPr>
        <p:spPr>
          <a:xfrm>
            <a:off x="8713695" y="5812"/>
            <a:ext cx="3478306" cy="641535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201" name="object 7">
            <a:extLst>
              <a:ext uri="{FF2B5EF4-FFF2-40B4-BE49-F238E27FC236}">
                <a16:creationId xmlns:a16="http://schemas.microsoft.com/office/drawing/2014/main" id="{70927BA8-F054-1646-8F08-89626122144A}"/>
              </a:ext>
            </a:extLst>
          </p:cNvPr>
          <p:cNvSpPr/>
          <p:nvPr/>
        </p:nvSpPr>
        <p:spPr>
          <a:xfrm>
            <a:off x="8181044" y="4086"/>
            <a:ext cx="526329" cy="637009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9B1F837-0442-F04C-A943-CD456ABB0449}"/>
              </a:ext>
            </a:extLst>
          </p:cNvPr>
          <p:cNvSpPr/>
          <p:nvPr/>
        </p:nvSpPr>
        <p:spPr>
          <a:xfrm>
            <a:off x="6426050" y="4348286"/>
            <a:ext cx="20076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94110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La propuesta </a:t>
            </a:r>
            <a:r>
              <a:rPr lang="es-CO" sz="1400" i="1" dirty="0">
                <a:solidFill>
                  <a:srgbClr val="94110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(postulación) </a:t>
            </a:r>
            <a:r>
              <a:rPr lang="es-CO" sz="1600" dirty="0">
                <a:solidFill>
                  <a:srgbClr val="94110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deberá realizarse en el formato de postulación y formulación de proyectos de CSS de APC-Colombia.</a:t>
            </a:r>
            <a:endParaRPr lang="es-CO" sz="1600" dirty="0">
              <a:solidFill>
                <a:srgbClr val="941100"/>
              </a:solidFill>
            </a:endParaRPr>
          </a:p>
        </p:txBody>
      </p:sp>
      <p:sp>
        <p:nvSpPr>
          <p:cNvPr id="199" name="object 7">
            <a:extLst>
              <a:ext uri="{FF2B5EF4-FFF2-40B4-BE49-F238E27FC236}">
                <a16:creationId xmlns:a16="http://schemas.microsoft.com/office/drawing/2014/main" id="{0D544144-E517-7C4F-A22B-892BD834F88C}"/>
              </a:ext>
            </a:extLst>
          </p:cNvPr>
          <p:cNvSpPr/>
          <p:nvPr/>
        </p:nvSpPr>
        <p:spPr>
          <a:xfrm>
            <a:off x="5243511" y="6709019"/>
            <a:ext cx="3483289" cy="13561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9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sp>
        <p:nvSpPr>
          <p:cNvPr id="105" name="object 50">
            <a:extLst>
              <a:ext uri="{FF2B5EF4-FFF2-40B4-BE49-F238E27FC236}">
                <a16:creationId xmlns:a16="http://schemas.microsoft.com/office/drawing/2014/main" id="{9B80203D-6EF8-0D4A-BD90-C89B5882617B}"/>
              </a:ext>
            </a:extLst>
          </p:cNvPr>
          <p:cNvSpPr/>
          <p:nvPr/>
        </p:nvSpPr>
        <p:spPr>
          <a:xfrm>
            <a:off x="6013393" y="4170258"/>
            <a:ext cx="45719" cy="1712353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rgbClr val="94165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4F5E795-D8C1-4A4E-B451-26E0B04A409E}"/>
              </a:ext>
            </a:extLst>
          </p:cNvPr>
          <p:cNvSpPr/>
          <p:nvPr/>
        </p:nvSpPr>
        <p:spPr>
          <a:xfrm>
            <a:off x="2803394" y="4029677"/>
            <a:ext cx="2984351" cy="197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ct val="109900"/>
              </a:lnSpc>
              <a:spcBef>
                <a:spcPts val="810"/>
              </a:spcBef>
            </a:pPr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Según las instrucciones de diligenciamiento, la postulación deberá estar desarrollada hasta el nivel de resultados, sin incluir indicadores, actividades ni presupuesto.</a:t>
            </a:r>
          </a:p>
        </p:txBody>
      </p:sp>
      <p:sp>
        <p:nvSpPr>
          <p:cNvPr id="142" name="object 7">
            <a:extLst>
              <a:ext uri="{FF2B5EF4-FFF2-40B4-BE49-F238E27FC236}">
                <a16:creationId xmlns:a16="http://schemas.microsoft.com/office/drawing/2014/main" id="{F78D1088-4079-2D4D-AAFE-117E4A002813}"/>
              </a:ext>
            </a:extLst>
          </p:cNvPr>
          <p:cNvSpPr/>
          <p:nvPr/>
        </p:nvSpPr>
        <p:spPr>
          <a:xfrm>
            <a:off x="8712622" y="0"/>
            <a:ext cx="3483289" cy="687106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46" name="Redondear rectángulo de esquina diagonal 145">
            <a:extLst>
              <a:ext uri="{FF2B5EF4-FFF2-40B4-BE49-F238E27FC236}">
                <a16:creationId xmlns:a16="http://schemas.microsoft.com/office/drawing/2014/main" id="{7EF96771-EEC8-804F-BDB3-42A2D68A7FA2}"/>
              </a:ext>
            </a:extLst>
          </p:cNvPr>
          <p:cNvSpPr/>
          <p:nvPr/>
        </p:nvSpPr>
        <p:spPr>
          <a:xfrm rot="5400000">
            <a:off x="10150032" y="-1372451"/>
            <a:ext cx="523433" cy="3387889"/>
          </a:xfrm>
          <a:prstGeom prst="round2DiagRect">
            <a:avLst/>
          </a:prstGeom>
          <a:solidFill>
            <a:srgbClr val="4F08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" name="object 26">
            <a:extLst>
              <a:ext uri="{FF2B5EF4-FFF2-40B4-BE49-F238E27FC236}">
                <a16:creationId xmlns:a16="http://schemas.microsoft.com/office/drawing/2014/main" id="{A99DB48D-913B-0342-B0A5-BD97CCF7E1C7}"/>
              </a:ext>
            </a:extLst>
          </p:cNvPr>
          <p:cNvSpPr/>
          <p:nvPr/>
        </p:nvSpPr>
        <p:spPr>
          <a:xfrm>
            <a:off x="8396104" y="170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4F08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D515B307-230E-BF45-B5C5-BE85EB55EF9C}"/>
              </a:ext>
            </a:extLst>
          </p:cNvPr>
          <p:cNvSpPr/>
          <p:nvPr/>
        </p:nvSpPr>
        <p:spPr>
          <a:xfrm>
            <a:off x="8467679" y="-73479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3305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endParaRPr lang="es-CO" sz="4400" b="1" dirty="0">
              <a:solidFill>
                <a:srgbClr val="330500"/>
              </a:solidFill>
              <a:latin typeface="Work Sans" pitchFamily="2" charset="77"/>
            </a:endParaRPr>
          </a:p>
        </p:txBody>
      </p:sp>
      <p:sp>
        <p:nvSpPr>
          <p:cNvPr id="155" name="Redondear rectángulo de esquina diagonal 154">
            <a:extLst>
              <a:ext uri="{FF2B5EF4-FFF2-40B4-BE49-F238E27FC236}">
                <a16:creationId xmlns:a16="http://schemas.microsoft.com/office/drawing/2014/main" id="{F16BF170-50A7-F344-95A2-5C6D19BDD51A}"/>
              </a:ext>
            </a:extLst>
          </p:cNvPr>
          <p:cNvSpPr/>
          <p:nvPr/>
        </p:nvSpPr>
        <p:spPr>
          <a:xfrm rot="5400000">
            <a:off x="9986137" y="-552712"/>
            <a:ext cx="851225" cy="3387889"/>
          </a:xfrm>
          <a:prstGeom prst="round2DiagRect">
            <a:avLst/>
          </a:pr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6" name="object 26">
            <a:extLst>
              <a:ext uri="{FF2B5EF4-FFF2-40B4-BE49-F238E27FC236}">
                <a16:creationId xmlns:a16="http://schemas.microsoft.com/office/drawing/2014/main" id="{E23A1DA1-51A5-7045-A507-0A5332F6913F}"/>
              </a:ext>
            </a:extLst>
          </p:cNvPr>
          <p:cNvSpPr/>
          <p:nvPr/>
        </p:nvSpPr>
        <p:spPr>
          <a:xfrm>
            <a:off x="8396104" y="826015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1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61BDF94D-E37B-7447-A997-721B4B300C53}"/>
              </a:ext>
            </a:extLst>
          </p:cNvPr>
          <p:cNvSpPr/>
          <p:nvPr/>
        </p:nvSpPr>
        <p:spPr>
          <a:xfrm>
            <a:off x="8430719" y="728886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60C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4400" b="1" dirty="0">
              <a:solidFill>
                <a:srgbClr val="760C00"/>
              </a:solidFill>
              <a:latin typeface="Work Sans" pitchFamily="2" charset="77"/>
            </a:endParaRPr>
          </a:p>
        </p:txBody>
      </p:sp>
      <p:sp>
        <p:nvSpPr>
          <p:cNvPr id="158" name="Redondear rectángulo de esquina diagonal 157">
            <a:extLst>
              <a:ext uri="{FF2B5EF4-FFF2-40B4-BE49-F238E27FC236}">
                <a16:creationId xmlns:a16="http://schemas.microsoft.com/office/drawing/2014/main" id="{1AD0CEA9-CEEE-9E41-85FB-029D8B8CC664}"/>
              </a:ext>
            </a:extLst>
          </p:cNvPr>
          <p:cNvSpPr/>
          <p:nvPr/>
        </p:nvSpPr>
        <p:spPr>
          <a:xfrm rot="5400000">
            <a:off x="10150032" y="253555"/>
            <a:ext cx="523434" cy="3387887"/>
          </a:xfrm>
          <a:prstGeom prst="round2Diag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59" name="object 26">
            <a:extLst>
              <a:ext uri="{FF2B5EF4-FFF2-40B4-BE49-F238E27FC236}">
                <a16:creationId xmlns:a16="http://schemas.microsoft.com/office/drawing/2014/main" id="{C3AC3747-4A25-EF4F-8D56-5DF41AEA7CE7}"/>
              </a:ext>
            </a:extLst>
          </p:cNvPr>
          <p:cNvSpPr/>
          <p:nvPr/>
        </p:nvSpPr>
        <p:spPr>
          <a:xfrm>
            <a:off x="8396104" y="1643279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65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306AE947-4FEE-DA4A-B87A-092DE470FAC7}"/>
              </a:ext>
            </a:extLst>
          </p:cNvPr>
          <p:cNvSpPr/>
          <p:nvPr/>
        </p:nvSpPr>
        <p:spPr>
          <a:xfrm>
            <a:off x="8433682" y="1543705"/>
            <a:ext cx="51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51141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4400" b="1" dirty="0">
              <a:solidFill>
                <a:srgbClr val="751141"/>
              </a:solidFill>
              <a:latin typeface="Work Sans" pitchFamily="2" charset="77"/>
            </a:endParaRPr>
          </a:p>
        </p:txBody>
      </p:sp>
      <p:sp>
        <p:nvSpPr>
          <p:cNvPr id="161" name="Redondear rectángulo de esquina diagonal 160">
            <a:extLst>
              <a:ext uri="{FF2B5EF4-FFF2-40B4-BE49-F238E27FC236}">
                <a16:creationId xmlns:a16="http://schemas.microsoft.com/office/drawing/2014/main" id="{3E6801D1-C737-854A-A58C-6DA6F28CE5B0}"/>
              </a:ext>
            </a:extLst>
          </p:cNvPr>
          <p:cNvSpPr/>
          <p:nvPr/>
        </p:nvSpPr>
        <p:spPr>
          <a:xfrm rot="5400000">
            <a:off x="10122040" y="937633"/>
            <a:ext cx="523434" cy="3387887"/>
          </a:xfrm>
          <a:prstGeom prst="round2Diag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2" name="object 26">
            <a:extLst>
              <a:ext uri="{FF2B5EF4-FFF2-40B4-BE49-F238E27FC236}">
                <a16:creationId xmlns:a16="http://schemas.microsoft.com/office/drawing/2014/main" id="{C93CDC0A-E2E9-394A-8C94-E26CDBA34A1D}"/>
              </a:ext>
            </a:extLst>
          </p:cNvPr>
          <p:cNvSpPr/>
          <p:nvPr/>
        </p:nvSpPr>
        <p:spPr>
          <a:xfrm>
            <a:off x="8368112" y="2327357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FF2F9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3" name="Rectángulo 162">
            <a:extLst>
              <a:ext uri="{FF2B5EF4-FFF2-40B4-BE49-F238E27FC236}">
                <a16:creationId xmlns:a16="http://schemas.microsoft.com/office/drawing/2014/main" id="{5C2103B7-8EC6-854A-B3F2-EBADDF57FDF3}"/>
              </a:ext>
            </a:extLst>
          </p:cNvPr>
          <p:cNvSpPr/>
          <p:nvPr/>
        </p:nvSpPr>
        <p:spPr>
          <a:xfrm>
            <a:off x="8389799" y="223736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BC226C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4400" b="1" dirty="0">
              <a:solidFill>
                <a:srgbClr val="BC226C"/>
              </a:solidFill>
              <a:latin typeface="Work Sans" pitchFamily="2" charset="77"/>
            </a:endParaRPr>
          </a:p>
        </p:txBody>
      </p:sp>
      <p:sp>
        <p:nvSpPr>
          <p:cNvPr id="164" name="Redondear rectángulo de esquina diagonal 163">
            <a:extLst>
              <a:ext uri="{FF2B5EF4-FFF2-40B4-BE49-F238E27FC236}">
                <a16:creationId xmlns:a16="http://schemas.microsoft.com/office/drawing/2014/main" id="{4CA7F741-ECC1-C847-8BD9-187A22A92944}"/>
              </a:ext>
            </a:extLst>
          </p:cNvPr>
          <p:cNvSpPr/>
          <p:nvPr/>
        </p:nvSpPr>
        <p:spPr>
          <a:xfrm rot="5400000">
            <a:off x="10127595" y="1584643"/>
            <a:ext cx="523434" cy="3387887"/>
          </a:xfrm>
          <a:prstGeom prst="round2Diag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5" name="object 26">
            <a:extLst>
              <a:ext uri="{FF2B5EF4-FFF2-40B4-BE49-F238E27FC236}">
                <a16:creationId xmlns:a16="http://schemas.microsoft.com/office/drawing/2014/main" id="{0413E552-B336-0446-9D0A-04DE8DF57B5C}"/>
              </a:ext>
            </a:extLst>
          </p:cNvPr>
          <p:cNvSpPr/>
          <p:nvPr/>
        </p:nvSpPr>
        <p:spPr>
          <a:xfrm>
            <a:off x="8373668" y="2974368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34566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6" name="Rectángulo 165">
            <a:extLst>
              <a:ext uri="{FF2B5EF4-FFF2-40B4-BE49-F238E27FC236}">
                <a16:creationId xmlns:a16="http://schemas.microsoft.com/office/drawing/2014/main" id="{ED80E96E-5ADD-B64D-B8A4-E697A0E10340}"/>
              </a:ext>
            </a:extLst>
          </p:cNvPr>
          <p:cNvSpPr/>
          <p:nvPr/>
        </p:nvSpPr>
        <p:spPr>
          <a:xfrm>
            <a:off x="8417654" y="287691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9324B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4400" b="1" dirty="0">
              <a:solidFill>
                <a:srgbClr val="19324B"/>
              </a:solidFill>
              <a:latin typeface="Work Sans" pitchFamily="2" charset="77"/>
            </a:endParaRPr>
          </a:p>
        </p:txBody>
      </p:sp>
      <p:sp>
        <p:nvSpPr>
          <p:cNvPr id="167" name="Redondear rectángulo de esquina diagonal 166">
            <a:extLst>
              <a:ext uri="{FF2B5EF4-FFF2-40B4-BE49-F238E27FC236}">
                <a16:creationId xmlns:a16="http://schemas.microsoft.com/office/drawing/2014/main" id="{CA63BEB2-E4FA-BE4F-9FB3-BDF4C3128C55}"/>
              </a:ext>
            </a:extLst>
          </p:cNvPr>
          <p:cNvSpPr/>
          <p:nvPr/>
        </p:nvSpPr>
        <p:spPr>
          <a:xfrm rot="5400000">
            <a:off x="10131357" y="2220505"/>
            <a:ext cx="523434" cy="3387887"/>
          </a:xfrm>
          <a:prstGeom prst="round2Diag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8" name="object 26">
            <a:extLst>
              <a:ext uri="{FF2B5EF4-FFF2-40B4-BE49-F238E27FC236}">
                <a16:creationId xmlns:a16="http://schemas.microsoft.com/office/drawing/2014/main" id="{EAA31183-4DE9-784D-9992-BF55B8FDF671}"/>
              </a:ext>
            </a:extLst>
          </p:cNvPr>
          <p:cNvSpPr/>
          <p:nvPr/>
        </p:nvSpPr>
        <p:spPr>
          <a:xfrm>
            <a:off x="8377429" y="361023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96985DFF-E64F-AF4C-BF07-3B13CA44BBAD}"/>
              </a:ext>
            </a:extLst>
          </p:cNvPr>
          <p:cNvSpPr/>
          <p:nvPr/>
        </p:nvSpPr>
        <p:spPr>
          <a:xfrm>
            <a:off x="8394408" y="35241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44377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4400" b="1" dirty="0">
              <a:solidFill>
                <a:srgbClr val="244377"/>
              </a:solidFill>
              <a:latin typeface="Work Sans" pitchFamily="2" charset="77"/>
            </a:endParaRPr>
          </a:p>
        </p:txBody>
      </p:sp>
      <p:sp>
        <p:nvSpPr>
          <p:cNvPr id="170" name="Redondear rectángulo de esquina diagonal 169">
            <a:extLst>
              <a:ext uri="{FF2B5EF4-FFF2-40B4-BE49-F238E27FC236}">
                <a16:creationId xmlns:a16="http://schemas.microsoft.com/office/drawing/2014/main" id="{6DABB057-2E0B-5944-A664-48C6D5ECA07A}"/>
              </a:ext>
            </a:extLst>
          </p:cNvPr>
          <p:cNvSpPr/>
          <p:nvPr/>
        </p:nvSpPr>
        <p:spPr>
          <a:xfrm rot="5400000">
            <a:off x="10127595" y="2866096"/>
            <a:ext cx="523434" cy="3387887"/>
          </a:xfrm>
          <a:prstGeom prst="round2DiagRect">
            <a:avLst/>
          </a:prstGeom>
          <a:solidFill>
            <a:srgbClr val="22493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1" name="object 26">
            <a:extLst>
              <a:ext uri="{FF2B5EF4-FFF2-40B4-BE49-F238E27FC236}">
                <a16:creationId xmlns:a16="http://schemas.microsoft.com/office/drawing/2014/main" id="{8D7F401D-A7D3-074E-8027-5151C9EBF62D}"/>
              </a:ext>
            </a:extLst>
          </p:cNvPr>
          <p:cNvSpPr/>
          <p:nvPr/>
        </p:nvSpPr>
        <p:spPr>
          <a:xfrm>
            <a:off x="8373668" y="42558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2493C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2" name="Rectángulo 171">
            <a:extLst>
              <a:ext uri="{FF2B5EF4-FFF2-40B4-BE49-F238E27FC236}">
                <a16:creationId xmlns:a16="http://schemas.microsoft.com/office/drawing/2014/main" id="{A8DAC4C7-B5AD-B040-B2CA-DF78430DF1A7}"/>
              </a:ext>
            </a:extLst>
          </p:cNvPr>
          <p:cNvSpPr/>
          <p:nvPr/>
        </p:nvSpPr>
        <p:spPr>
          <a:xfrm>
            <a:off x="8401817" y="4177976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8362C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4400" b="1" dirty="0">
              <a:solidFill>
                <a:srgbClr val="18362C"/>
              </a:solidFill>
              <a:latin typeface="Work Sans" pitchFamily="2" charset="77"/>
            </a:endParaRPr>
          </a:p>
        </p:txBody>
      </p:sp>
      <p:sp>
        <p:nvSpPr>
          <p:cNvPr id="173" name="Redondear rectángulo de esquina diagonal 172">
            <a:extLst>
              <a:ext uri="{FF2B5EF4-FFF2-40B4-BE49-F238E27FC236}">
                <a16:creationId xmlns:a16="http://schemas.microsoft.com/office/drawing/2014/main" id="{89ED0A95-75E6-2F41-887B-081E864F8E23}"/>
              </a:ext>
            </a:extLst>
          </p:cNvPr>
          <p:cNvSpPr/>
          <p:nvPr/>
        </p:nvSpPr>
        <p:spPr>
          <a:xfrm rot="5400000">
            <a:off x="10129416" y="3521602"/>
            <a:ext cx="523434" cy="3387887"/>
          </a:xfrm>
          <a:prstGeom prst="round2Diag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4" name="object 26">
            <a:extLst>
              <a:ext uri="{FF2B5EF4-FFF2-40B4-BE49-F238E27FC236}">
                <a16:creationId xmlns:a16="http://schemas.microsoft.com/office/drawing/2014/main" id="{518F055B-C6E5-BF40-813F-CC727CCED0DF}"/>
              </a:ext>
            </a:extLst>
          </p:cNvPr>
          <p:cNvSpPr/>
          <p:nvPr/>
        </p:nvSpPr>
        <p:spPr>
          <a:xfrm>
            <a:off x="8375489" y="4911326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395824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5" name="Rectángulo 174">
            <a:extLst>
              <a:ext uri="{FF2B5EF4-FFF2-40B4-BE49-F238E27FC236}">
                <a16:creationId xmlns:a16="http://schemas.microsoft.com/office/drawing/2014/main" id="{59E95BA9-0E3D-DC46-AD72-FF34651921F9}"/>
              </a:ext>
            </a:extLst>
          </p:cNvPr>
          <p:cNvSpPr/>
          <p:nvPr/>
        </p:nvSpPr>
        <p:spPr>
          <a:xfrm>
            <a:off x="8398579" y="4823449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44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176" name="Redondear rectángulo de esquina diagonal 175">
            <a:extLst>
              <a:ext uri="{FF2B5EF4-FFF2-40B4-BE49-F238E27FC236}">
                <a16:creationId xmlns:a16="http://schemas.microsoft.com/office/drawing/2014/main" id="{52567B94-909B-E24E-8FCB-2F3410F26694}"/>
              </a:ext>
            </a:extLst>
          </p:cNvPr>
          <p:cNvSpPr/>
          <p:nvPr/>
        </p:nvSpPr>
        <p:spPr>
          <a:xfrm rot="5400000">
            <a:off x="10122040" y="4163136"/>
            <a:ext cx="523434" cy="3387887"/>
          </a:xfrm>
          <a:prstGeom prst="round2DiagRect">
            <a:avLst/>
          </a:prstGeom>
          <a:solidFill>
            <a:srgbClr val="00767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7" name="object 26">
            <a:extLst>
              <a:ext uri="{FF2B5EF4-FFF2-40B4-BE49-F238E27FC236}">
                <a16:creationId xmlns:a16="http://schemas.microsoft.com/office/drawing/2014/main" id="{FA312DAB-2234-4B46-85F7-D384A8ACB0C6}"/>
              </a:ext>
            </a:extLst>
          </p:cNvPr>
          <p:cNvSpPr/>
          <p:nvPr/>
        </p:nvSpPr>
        <p:spPr>
          <a:xfrm>
            <a:off x="8368112" y="55528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007678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8" name="Rectángulo 177">
            <a:extLst>
              <a:ext uri="{FF2B5EF4-FFF2-40B4-BE49-F238E27FC236}">
                <a16:creationId xmlns:a16="http://schemas.microsoft.com/office/drawing/2014/main" id="{63659BDB-B8E2-3840-9F78-D37D8053D428}"/>
              </a:ext>
            </a:extLst>
          </p:cNvPr>
          <p:cNvSpPr/>
          <p:nvPr/>
        </p:nvSpPr>
        <p:spPr>
          <a:xfrm>
            <a:off x="8395211" y="546497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005F61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4400" b="1" dirty="0">
              <a:solidFill>
                <a:srgbClr val="005F61"/>
              </a:solidFill>
              <a:latin typeface="Work Sans" pitchFamily="2" charset="77"/>
            </a:endParaRPr>
          </a:p>
        </p:txBody>
      </p:sp>
      <p:sp>
        <p:nvSpPr>
          <p:cNvPr id="179" name="Redondear rectángulo de esquina diagonal 178">
            <a:extLst>
              <a:ext uri="{FF2B5EF4-FFF2-40B4-BE49-F238E27FC236}">
                <a16:creationId xmlns:a16="http://schemas.microsoft.com/office/drawing/2014/main" id="{183B5865-61E4-DD47-8E27-F72CCE1C3EA4}"/>
              </a:ext>
            </a:extLst>
          </p:cNvPr>
          <p:cNvSpPr/>
          <p:nvPr/>
        </p:nvSpPr>
        <p:spPr>
          <a:xfrm rot="5400000">
            <a:off x="10122040" y="4805197"/>
            <a:ext cx="523434" cy="338788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0" name="object 26">
            <a:extLst>
              <a:ext uri="{FF2B5EF4-FFF2-40B4-BE49-F238E27FC236}">
                <a16:creationId xmlns:a16="http://schemas.microsoft.com/office/drawing/2014/main" id="{FFAD7ADC-19C2-9D44-9070-C3570BAE1E08}"/>
              </a:ext>
            </a:extLst>
          </p:cNvPr>
          <p:cNvSpPr/>
          <p:nvPr/>
        </p:nvSpPr>
        <p:spPr>
          <a:xfrm>
            <a:off x="8368112" y="61949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>
              <a:solidFill>
                <a:srgbClr val="870E00"/>
              </a:solidFill>
            </a:endParaRPr>
          </a:p>
        </p:txBody>
      </p:sp>
      <p:sp>
        <p:nvSpPr>
          <p:cNvPr id="181" name="Rectángulo 180">
            <a:extLst>
              <a:ext uri="{FF2B5EF4-FFF2-40B4-BE49-F238E27FC236}">
                <a16:creationId xmlns:a16="http://schemas.microsoft.com/office/drawing/2014/main" id="{49A63E4C-441D-7344-AF66-EF7F5C8D5A42}"/>
              </a:ext>
            </a:extLst>
          </p:cNvPr>
          <p:cNvSpPr/>
          <p:nvPr/>
        </p:nvSpPr>
        <p:spPr>
          <a:xfrm>
            <a:off x="8335108" y="6168505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4576322D-8D62-1748-B53D-4B7374E8253D}"/>
              </a:ext>
            </a:extLst>
          </p:cNvPr>
          <p:cNvSpPr/>
          <p:nvPr/>
        </p:nvSpPr>
        <p:spPr>
          <a:xfrm>
            <a:off x="8868854" y="197195"/>
            <a:ext cx="3216648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DEL PROCESO.</a:t>
            </a:r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067DA26B-B5FC-1F47-800B-0E1642C0BF86}"/>
              </a:ext>
            </a:extLst>
          </p:cNvPr>
          <p:cNvSpPr/>
          <p:nvPr/>
        </p:nvSpPr>
        <p:spPr>
          <a:xfrm>
            <a:off x="8878643" y="744184"/>
            <a:ext cx="3206434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INTERCAMBIO DE INFORMACIÓN, CONTACTOS PRELIMINARES ENTRE INSTITUCIONES Y PREPARACIÓN DE PROPUESTAS.</a:t>
            </a:r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6B7B7809-2B23-2341-89D6-D23AC419451A}"/>
              </a:ext>
            </a:extLst>
          </p:cNvPr>
          <p:cNvSpPr/>
          <p:nvPr/>
        </p:nvSpPr>
        <p:spPr>
          <a:xfrm>
            <a:off x="8878642" y="1842662"/>
            <a:ext cx="3206434" cy="26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PRESENTACIÓN DE PROPUESTAS.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9363CBD0-2DD3-6A4C-A7CF-EE7CFD9EA9AA}"/>
              </a:ext>
            </a:extLst>
          </p:cNvPr>
          <p:cNvSpPr/>
          <p:nvPr/>
        </p:nvSpPr>
        <p:spPr>
          <a:xfrm>
            <a:off x="8844039" y="2494456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EVALUACIÓN DE PROPUESTAS.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2FFCE6CE-54F6-3040-A70A-50A550466F38}"/>
              </a:ext>
            </a:extLst>
          </p:cNvPr>
          <p:cNvSpPr/>
          <p:nvPr/>
        </p:nvSpPr>
        <p:spPr>
          <a:xfrm>
            <a:off x="8844039" y="3046901"/>
            <a:ext cx="3242541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CONJUNTA DE INICIATIVAS SELECCIONADAS.</a:t>
            </a: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FDD92671-B415-D74F-BE8D-5BBEA05DB74E}"/>
              </a:ext>
            </a:extLst>
          </p:cNvPr>
          <p:cNvSpPr/>
          <p:nvPr/>
        </p:nvSpPr>
        <p:spPr>
          <a:xfrm>
            <a:off x="8844039" y="379639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DE ACUERDOS.</a:t>
            </a:r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FB93B3FF-C6EF-0E4C-AAF5-5EF6AB5C7FAD}"/>
              </a:ext>
            </a:extLst>
          </p:cNvPr>
          <p:cNvSpPr/>
          <p:nvPr/>
        </p:nvSpPr>
        <p:spPr>
          <a:xfrm>
            <a:off x="8844039" y="441497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DEL PROYECTO.</a:t>
            </a:r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BC1D34B5-F7AD-644D-9855-8FCBCE768A01}"/>
              </a:ext>
            </a:extLst>
          </p:cNvPr>
          <p:cNvSpPr/>
          <p:nvPr/>
        </p:nvSpPr>
        <p:spPr>
          <a:xfrm>
            <a:off x="8844039" y="5100224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</a:p>
        </p:txBody>
      </p:sp>
      <p:sp>
        <p:nvSpPr>
          <p:cNvPr id="190" name="Rectángulo 189">
            <a:extLst>
              <a:ext uri="{FF2B5EF4-FFF2-40B4-BE49-F238E27FC236}">
                <a16:creationId xmlns:a16="http://schemas.microsoft.com/office/drawing/2014/main" id="{22B87BCC-39D1-9E43-8785-387323793D17}"/>
              </a:ext>
            </a:extLst>
          </p:cNvPr>
          <p:cNvSpPr/>
          <p:nvPr/>
        </p:nvSpPr>
        <p:spPr>
          <a:xfrm>
            <a:off x="8844039" y="5621059"/>
            <a:ext cx="3242541" cy="4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</a:t>
            </a:r>
          </a:p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(de resultados)</a:t>
            </a:r>
          </a:p>
        </p:txBody>
      </p:sp>
      <p:sp>
        <p:nvSpPr>
          <p:cNvPr id="191" name="Rectángulo 190">
            <a:extLst>
              <a:ext uri="{FF2B5EF4-FFF2-40B4-BE49-F238E27FC236}">
                <a16:creationId xmlns:a16="http://schemas.microsoft.com/office/drawing/2014/main" id="{0B8843F5-B678-4E47-AF18-E2D17E7771ED}"/>
              </a:ext>
            </a:extLst>
          </p:cNvPr>
          <p:cNvSpPr/>
          <p:nvPr/>
        </p:nvSpPr>
        <p:spPr>
          <a:xfrm>
            <a:off x="8844039" y="6365818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</a:p>
        </p:txBody>
      </p:sp>
      <p:sp>
        <p:nvSpPr>
          <p:cNvPr id="192" name="object 7">
            <a:extLst>
              <a:ext uri="{FF2B5EF4-FFF2-40B4-BE49-F238E27FC236}">
                <a16:creationId xmlns:a16="http://schemas.microsoft.com/office/drawing/2014/main" id="{754231B3-E647-9441-B4A7-E1E2653BAB88}"/>
              </a:ext>
            </a:extLst>
          </p:cNvPr>
          <p:cNvSpPr/>
          <p:nvPr/>
        </p:nvSpPr>
        <p:spPr>
          <a:xfrm>
            <a:off x="8708711" y="2308146"/>
            <a:ext cx="3448873" cy="4501697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3" name="object 7">
            <a:extLst>
              <a:ext uri="{FF2B5EF4-FFF2-40B4-BE49-F238E27FC236}">
                <a16:creationId xmlns:a16="http://schemas.microsoft.com/office/drawing/2014/main" id="{A663D93C-1E22-004C-96DC-B685784F105F}"/>
              </a:ext>
            </a:extLst>
          </p:cNvPr>
          <p:cNvSpPr/>
          <p:nvPr/>
        </p:nvSpPr>
        <p:spPr>
          <a:xfrm>
            <a:off x="8185676" y="2275738"/>
            <a:ext cx="526329" cy="4442984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4" name="object 7">
            <a:extLst>
              <a:ext uri="{FF2B5EF4-FFF2-40B4-BE49-F238E27FC236}">
                <a16:creationId xmlns:a16="http://schemas.microsoft.com/office/drawing/2014/main" id="{9D006588-31A1-8243-8C4F-97FA34D594C0}"/>
              </a:ext>
            </a:extLst>
          </p:cNvPr>
          <p:cNvSpPr/>
          <p:nvPr/>
        </p:nvSpPr>
        <p:spPr>
          <a:xfrm>
            <a:off x="8713695" y="5812"/>
            <a:ext cx="3478306" cy="1601746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5" name="object 7">
            <a:extLst>
              <a:ext uri="{FF2B5EF4-FFF2-40B4-BE49-F238E27FC236}">
                <a16:creationId xmlns:a16="http://schemas.microsoft.com/office/drawing/2014/main" id="{AD766F9E-AFB2-D149-A5A8-3C4F319C6D96}"/>
              </a:ext>
            </a:extLst>
          </p:cNvPr>
          <p:cNvSpPr/>
          <p:nvPr/>
        </p:nvSpPr>
        <p:spPr>
          <a:xfrm>
            <a:off x="8181044" y="4086"/>
            <a:ext cx="526329" cy="1590446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6" name="object 7">
            <a:extLst>
              <a:ext uri="{FF2B5EF4-FFF2-40B4-BE49-F238E27FC236}">
                <a16:creationId xmlns:a16="http://schemas.microsoft.com/office/drawing/2014/main" id="{BC9C012C-1098-9B4B-9B4D-B2D2B4E3D5E2}"/>
              </a:ext>
            </a:extLst>
          </p:cNvPr>
          <p:cNvSpPr/>
          <p:nvPr/>
        </p:nvSpPr>
        <p:spPr>
          <a:xfrm>
            <a:off x="5243511" y="6709019"/>
            <a:ext cx="3483289" cy="13561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FC473C17-4D24-694D-8B98-03AE5DF2F772}"/>
              </a:ext>
            </a:extLst>
          </p:cNvPr>
          <p:cNvSpPr txBox="1"/>
          <p:nvPr/>
        </p:nvSpPr>
        <p:spPr>
          <a:xfrm>
            <a:off x="2851478" y="2519067"/>
            <a:ext cx="5480503" cy="9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9900"/>
              </a:lnSpc>
              <a:spcBef>
                <a:spcPts val="810"/>
              </a:spcBef>
            </a:pPr>
            <a:r>
              <a:rPr lang="es-CO" dirty="0">
                <a:solidFill>
                  <a:srgbClr val="94165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La presentación de las postulaciones deberá  realizarse a través de los canales diplomáticos  o formales establecidos con el país socio.</a:t>
            </a:r>
          </a:p>
        </p:txBody>
      </p:sp>
      <p:cxnSp>
        <p:nvCxnSpPr>
          <p:cNvPr id="130" name="Conector recto 129">
            <a:extLst>
              <a:ext uri="{FF2B5EF4-FFF2-40B4-BE49-F238E27FC236}">
                <a16:creationId xmlns:a16="http://schemas.microsoft.com/office/drawing/2014/main" id="{253EF0E3-6F71-DD49-9D2E-537D8694328D}"/>
              </a:ext>
            </a:extLst>
          </p:cNvPr>
          <p:cNvCxnSpPr>
            <a:cxnSpLocks/>
          </p:cNvCxnSpPr>
          <p:nvPr/>
        </p:nvCxnSpPr>
        <p:spPr>
          <a:xfrm flipV="1">
            <a:off x="5590831" y="1947498"/>
            <a:ext cx="226514" cy="376283"/>
          </a:xfrm>
          <a:prstGeom prst="line">
            <a:avLst/>
          </a:prstGeom>
          <a:ln w="19050">
            <a:solidFill>
              <a:srgbClr val="941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E569EEB8-8399-4142-B676-A70212FA8920}"/>
              </a:ext>
            </a:extLst>
          </p:cNvPr>
          <p:cNvCxnSpPr>
            <a:cxnSpLocks/>
          </p:cNvCxnSpPr>
          <p:nvPr/>
        </p:nvCxnSpPr>
        <p:spPr>
          <a:xfrm flipV="1">
            <a:off x="5817345" y="1947499"/>
            <a:ext cx="2592332" cy="6223"/>
          </a:xfrm>
          <a:prstGeom prst="line">
            <a:avLst/>
          </a:prstGeom>
          <a:ln w="19050">
            <a:solidFill>
              <a:srgbClr val="941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bject 50">
            <a:extLst>
              <a:ext uri="{FF2B5EF4-FFF2-40B4-BE49-F238E27FC236}">
                <a16:creationId xmlns:a16="http://schemas.microsoft.com/office/drawing/2014/main" id="{4409DB94-6EEC-D443-9A15-01BA90574457}"/>
              </a:ext>
            </a:extLst>
          </p:cNvPr>
          <p:cNvSpPr/>
          <p:nvPr/>
        </p:nvSpPr>
        <p:spPr>
          <a:xfrm rot="5400000" flipH="1">
            <a:off x="5565825" y="-286684"/>
            <a:ext cx="89696" cy="5138385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rgbClr val="94165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6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42D1E91-C6D8-7242-AD9D-4B720ECA9BD8}"/>
              </a:ext>
            </a:extLst>
          </p:cNvPr>
          <p:cNvSpPr/>
          <p:nvPr/>
        </p:nvSpPr>
        <p:spPr>
          <a:xfrm>
            <a:off x="3484379" y="660535"/>
            <a:ext cx="3030657" cy="413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ct val="109800"/>
              </a:lnSpc>
              <a:spcBef>
                <a:spcPts val="810"/>
              </a:spcBef>
            </a:pPr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La evaluación de las propuestas se realizará por parte de APC-Colombia para lo cual tendrá en cuenta las postulaciones recibidas, las consultas que se hagan con socios técnicos sectoriales y territoriales de orden  público y privado para determinar la  viabilidad técnica y financiera de la iniciativa y las aclaraciones que se reciban para precisar los términos de las propuestas.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8F8D011-7FA6-924E-82F6-160BC9485F9D}"/>
              </a:ext>
            </a:extLst>
          </p:cNvPr>
          <p:cNvSpPr/>
          <p:nvPr/>
        </p:nvSpPr>
        <p:spPr>
          <a:xfrm>
            <a:off x="1793223" y="5036580"/>
            <a:ext cx="6131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FF2F92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Para la  evaluación de las postulaciones se utilizará el  formato de evaluación de proyectos y se  revisarán los antecedentes, análisis del  problema, experiencia previa, finalidad, objetivo y resultados.</a:t>
            </a:r>
            <a:endParaRPr lang="es-CO" dirty="0">
              <a:solidFill>
                <a:srgbClr val="FF2F92"/>
              </a:solidFill>
            </a:endParaRPr>
          </a:p>
        </p:txBody>
      </p:sp>
      <p:sp>
        <p:nvSpPr>
          <p:cNvPr id="95" name="object 50">
            <a:extLst>
              <a:ext uri="{FF2B5EF4-FFF2-40B4-BE49-F238E27FC236}">
                <a16:creationId xmlns:a16="http://schemas.microsoft.com/office/drawing/2014/main" id="{0DC71FB2-FC6D-7C48-A297-A7A0318287E5}"/>
              </a:ext>
            </a:extLst>
          </p:cNvPr>
          <p:cNvSpPr/>
          <p:nvPr/>
        </p:nvSpPr>
        <p:spPr>
          <a:xfrm flipH="1">
            <a:off x="6767461" y="802002"/>
            <a:ext cx="45719" cy="3898313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rgbClr val="FF2F92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42" name="Conector recto 141">
            <a:extLst>
              <a:ext uri="{FF2B5EF4-FFF2-40B4-BE49-F238E27FC236}">
                <a16:creationId xmlns:a16="http://schemas.microsoft.com/office/drawing/2014/main" id="{A024A724-DE29-3148-8904-09DAB289ADD0}"/>
              </a:ext>
            </a:extLst>
          </p:cNvPr>
          <p:cNvCxnSpPr>
            <a:cxnSpLocks/>
          </p:cNvCxnSpPr>
          <p:nvPr/>
        </p:nvCxnSpPr>
        <p:spPr>
          <a:xfrm flipV="1">
            <a:off x="6825880" y="2651937"/>
            <a:ext cx="1562309" cy="1"/>
          </a:xfrm>
          <a:prstGeom prst="line">
            <a:avLst/>
          </a:prstGeom>
          <a:ln w="1905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bject 7">
            <a:extLst>
              <a:ext uri="{FF2B5EF4-FFF2-40B4-BE49-F238E27FC236}">
                <a16:creationId xmlns:a16="http://schemas.microsoft.com/office/drawing/2014/main" id="{D4B49005-E3A2-3C47-A4D8-1063458D9793}"/>
              </a:ext>
            </a:extLst>
          </p:cNvPr>
          <p:cNvSpPr/>
          <p:nvPr/>
        </p:nvSpPr>
        <p:spPr>
          <a:xfrm>
            <a:off x="8712622" y="0"/>
            <a:ext cx="3483289" cy="687106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53" name="Redondear rectángulo de esquina diagonal 152">
            <a:extLst>
              <a:ext uri="{FF2B5EF4-FFF2-40B4-BE49-F238E27FC236}">
                <a16:creationId xmlns:a16="http://schemas.microsoft.com/office/drawing/2014/main" id="{47C6ED54-761D-A343-B2A3-F6D6F8BDEC33}"/>
              </a:ext>
            </a:extLst>
          </p:cNvPr>
          <p:cNvSpPr/>
          <p:nvPr/>
        </p:nvSpPr>
        <p:spPr>
          <a:xfrm rot="5400000">
            <a:off x="10150032" y="-1372451"/>
            <a:ext cx="523433" cy="3387889"/>
          </a:xfrm>
          <a:prstGeom prst="round2DiagRect">
            <a:avLst/>
          </a:prstGeom>
          <a:solidFill>
            <a:srgbClr val="4F08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4" name="object 26">
            <a:extLst>
              <a:ext uri="{FF2B5EF4-FFF2-40B4-BE49-F238E27FC236}">
                <a16:creationId xmlns:a16="http://schemas.microsoft.com/office/drawing/2014/main" id="{57DDDDF0-0763-9647-906D-94B70B41E116}"/>
              </a:ext>
            </a:extLst>
          </p:cNvPr>
          <p:cNvSpPr/>
          <p:nvPr/>
        </p:nvSpPr>
        <p:spPr>
          <a:xfrm>
            <a:off x="8396104" y="170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4F08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25C33CC1-B733-664C-B8E0-3B94DBD4C308}"/>
              </a:ext>
            </a:extLst>
          </p:cNvPr>
          <p:cNvSpPr/>
          <p:nvPr/>
        </p:nvSpPr>
        <p:spPr>
          <a:xfrm>
            <a:off x="8467679" y="-73479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3305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endParaRPr lang="es-CO" sz="4400" b="1" dirty="0">
              <a:solidFill>
                <a:srgbClr val="330500"/>
              </a:solidFill>
              <a:latin typeface="Work Sans" pitchFamily="2" charset="77"/>
            </a:endParaRPr>
          </a:p>
        </p:txBody>
      </p:sp>
      <p:sp>
        <p:nvSpPr>
          <p:cNvPr id="156" name="Redondear rectángulo de esquina diagonal 155">
            <a:extLst>
              <a:ext uri="{FF2B5EF4-FFF2-40B4-BE49-F238E27FC236}">
                <a16:creationId xmlns:a16="http://schemas.microsoft.com/office/drawing/2014/main" id="{59766183-D3E9-8741-ACE2-5D43CB687CFD}"/>
              </a:ext>
            </a:extLst>
          </p:cNvPr>
          <p:cNvSpPr/>
          <p:nvPr/>
        </p:nvSpPr>
        <p:spPr>
          <a:xfrm rot="5400000">
            <a:off x="9986137" y="-552712"/>
            <a:ext cx="851225" cy="3387889"/>
          </a:xfrm>
          <a:prstGeom prst="round2DiagRect">
            <a:avLst/>
          </a:pr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7" name="object 26">
            <a:extLst>
              <a:ext uri="{FF2B5EF4-FFF2-40B4-BE49-F238E27FC236}">
                <a16:creationId xmlns:a16="http://schemas.microsoft.com/office/drawing/2014/main" id="{8D47E4D4-1147-C84F-B044-28239808B1E8}"/>
              </a:ext>
            </a:extLst>
          </p:cNvPr>
          <p:cNvSpPr/>
          <p:nvPr/>
        </p:nvSpPr>
        <p:spPr>
          <a:xfrm>
            <a:off x="8396104" y="826015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1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E3404D60-D176-5B4C-A82D-97C4AA2F900E}"/>
              </a:ext>
            </a:extLst>
          </p:cNvPr>
          <p:cNvSpPr/>
          <p:nvPr/>
        </p:nvSpPr>
        <p:spPr>
          <a:xfrm>
            <a:off x="8430719" y="728886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60C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4400" b="1" dirty="0">
              <a:solidFill>
                <a:srgbClr val="760C00"/>
              </a:solidFill>
              <a:latin typeface="Work Sans" pitchFamily="2" charset="77"/>
            </a:endParaRPr>
          </a:p>
        </p:txBody>
      </p:sp>
      <p:sp>
        <p:nvSpPr>
          <p:cNvPr id="159" name="Redondear rectángulo de esquina diagonal 158">
            <a:extLst>
              <a:ext uri="{FF2B5EF4-FFF2-40B4-BE49-F238E27FC236}">
                <a16:creationId xmlns:a16="http://schemas.microsoft.com/office/drawing/2014/main" id="{FE4B664B-E128-E143-9302-A68EA3CE55E1}"/>
              </a:ext>
            </a:extLst>
          </p:cNvPr>
          <p:cNvSpPr/>
          <p:nvPr/>
        </p:nvSpPr>
        <p:spPr>
          <a:xfrm rot="5400000">
            <a:off x="10150032" y="253555"/>
            <a:ext cx="523434" cy="3387887"/>
          </a:xfrm>
          <a:prstGeom prst="round2Diag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0" name="object 26">
            <a:extLst>
              <a:ext uri="{FF2B5EF4-FFF2-40B4-BE49-F238E27FC236}">
                <a16:creationId xmlns:a16="http://schemas.microsoft.com/office/drawing/2014/main" id="{7B46D00A-A98D-BD4F-9079-6D76BC7AA800}"/>
              </a:ext>
            </a:extLst>
          </p:cNvPr>
          <p:cNvSpPr/>
          <p:nvPr/>
        </p:nvSpPr>
        <p:spPr>
          <a:xfrm>
            <a:off x="8396104" y="1643279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65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1" name="Rectángulo 160">
            <a:extLst>
              <a:ext uri="{FF2B5EF4-FFF2-40B4-BE49-F238E27FC236}">
                <a16:creationId xmlns:a16="http://schemas.microsoft.com/office/drawing/2014/main" id="{8C4ADE0A-B516-9247-80E0-42FEF4215D14}"/>
              </a:ext>
            </a:extLst>
          </p:cNvPr>
          <p:cNvSpPr/>
          <p:nvPr/>
        </p:nvSpPr>
        <p:spPr>
          <a:xfrm>
            <a:off x="8433682" y="1543705"/>
            <a:ext cx="51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51141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4400" b="1" dirty="0">
              <a:solidFill>
                <a:srgbClr val="751141"/>
              </a:solidFill>
              <a:latin typeface="Work Sans" pitchFamily="2" charset="77"/>
            </a:endParaRPr>
          </a:p>
        </p:txBody>
      </p:sp>
      <p:sp>
        <p:nvSpPr>
          <p:cNvPr id="162" name="Redondear rectángulo de esquina diagonal 161">
            <a:extLst>
              <a:ext uri="{FF2B5EF4-FFF2-40B4-BE49-F238E27FC236}">
                <a16:creationId xmlns:a16="http://schemas.microsoft.com/office/drawing/2014/main" id="{F2627D61-A4F8-6443-AE4A-0680F9C6AA6E}"/>
              </a:ext>
            </a:extLst>
          </p:cNvPr>
          <p:cNvSpPr/>
          <p:nvPr/>
        </p:nvSpPr>
        <p:spPr>
          <a:xfrm rot="5400000">
            <a:off x="10122040" y="937633"/>
            <a:ext cx="523434" cy="3387887"/>
          </a:xfrm>
          <a:prstGeom prst="round2Diag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3" name="object 26">
            <a:extLst>
              <a:ext uri="{FF2B5EF4-FFF2-40B4-BE49-F238E27FC236}">
                <a16:creationId xmlns:a16="http://schemas.microsoft.com/office/drawing/2014/main" id="{C9304F66-4835-A94A-9BDC-EF05432764EF}"/>
              </a:ext>
            </a:extLst>
          </p:cNvPr>
          <p:cNvSpPr/>
          <p:nvPr/>
        </p:nvSpPr>
        <p:spPr>
          <a:xfrm>
            <a:off x="8368112" y="2327357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FF2F9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4" name="Rectángulo 163">
            <a:extLst>
              <a:ext uri="{FF2B5EF4-FFF2-40B4-BE49-F238E27FC236}">
                <a16:creationId xmlns:a16="http://schemas.microsoft.com/office/drawing/2014/main" id="{AE044C9C-0EFE-E44A-93B3-35AA1E550728}"/>
              </a:ext>
            </a:extLst>
          </p:cNvPr>
          <p:cNvSpPr/>
          <p:nvPr/>
        </p:nvSpPr>
        <p:spPr>
          <a:xfrm>
            <a:off x="8389799" y="223736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BC226C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4400" b="1" dirty="0">
              <a:solidFill>
                <a:srgbClr val="BC226C"/>
              </a:solidFill>
              <a:latin typeface="Work Sans" pitchFamily="2" charset="77"/>
            </a:endParaRPr>
          </a:p>
        </p:txBody>
      </p:sp>
      <p:sp>
        <p:nvSpPr>
          <p:cNvPr id="165" name="Redondear rectángulo de esquina diagonal 164">
            <a:extLst>
              <a:ext uri="{FF2B5EF4-FFF2-40B4-BE49-F238E27FC236}">
                <a16:creationId xmlns:a16="http://schemas.microsoft.com/office/drawing/2014/main" id="{F77B8624-ADCB-9245-9ADB-305CE77B1D45}"/>
              </a:ext>
            </a:extLst>
          </p:cNvPr>
          <p:cNvSpPr/>
          <p:nvPr/>
        </p:nvSpPr>
        <p:spPr>
          <a:xfrm rot="5400000">
            <a:off x="10127595" y="1584643"/>
            <a:ext cx="523434" cy="3387887"/>
          </a:xfrm>
          <a:prstGeom prst="round2Diag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6" name="object 26">
            <a:extLst>
              <a:ext uri="{FF2B5EF4-FFF2-40B4-BE49-F238E27FC236}">
                <a16:creationId xmlns:a16="http://schemas.microsoft.com/office/drawing/2014/main" id="{DF7E5597-DD57-B946-BF3A-6691A4EE613D}"/>
              </a:ext>
            </a:extLst>
          </p:cNvPr>
          <p:cNvSpPr/>
          <p:nvPr/>
        </p:nvSpPr>
        <p:spPr>
          <a:xfrm>
            <a:off x="8373668" y="2974368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34566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7" name="Rectángulo 166">
            <a:extLst>
              <a:ext uri="{FF2B5EF4-FFF2-40B4-BE49-F238E27FC236}">
                <a16:creationId xmlns:a16="http://schemas.microsoft.com/office/drawing/2014/main" id="{B60734BB-917E-FD47-8319-7BDF609FFE35}"/>
              </a:ext>
            </a:extLst>
          </p:cNvPr>
          <p:cNvSpPr/>
          <p:nvPr/>
        </p:nvSpPr>
        <p:spPr>
          <a:xfrm>
            <a:off x="8417654" y="287691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9324B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4400" b="1" dirty="0">
              <a:solidFill>
                <a:srgbClr val="19324B"/>
              </a:solidFill>
              <a:latin typeface="Work Sans" pitchFamily="2" charset="77"/>
            </a:endParaRPr>
          </a:p>
        </p:txBody>
      </p:sp>
      <p:sp>
        <p:nvSpPr>
          <p:cNvPr id="168" name="Redondear rectángulo de esquina diagonal 167">
            <a:extLst>
              <a:ext uri="{FF2B5EF4-FFF2-40B4-BE49-F238E27FC236}">
                <a16:creationId xmlns:a16="http://schemas.microsoft.com/office/drawing/2014/main" id="{19BBB88B-8EDE-D24A-9740-DAF0DE4CDF6D}"/>
              </a:ext>
            </a:extLst>
          </p:cNvPr>
          <p:cNvSpPr/>
          <p:nvPr/>
        </p:nvSpPr>
        <p:spPr>
          <a:xfrm rot="5400000">
            <a:off x="10131357" y="2220505"/>
            <a:ext cx="523434" cy="3387887"/>
          </a:xfrm>
          <a:prstGeom prst="round2Diag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9" name="object 26">
            <a:extLst>
              <a:ext uri="{FF2B5EF4-FFF2-40B4-BE49-F238E27FC236}">
                <a16:creationId xmlns:a16="http://schemas.microsoft.com/office/drawing/2014/main" id="{31F960B4-831A-A84D-81D1-3BC40C3B8CAA}"/>
              </a:ext>
            </a:extLst>
          </p:cNvPr>
          <p:cNvSpPr/>
          <p:nvPr/>
        </p:nvSpPr>
        <p:spPr>
          <a:xfrm>
            <a:off x="8377429" y="361023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0" name="Rectángulo 169">
            <a:extLst>
              <a:ext uri="{FF2B5EF4-FFF2-40B4-BE49-F238E27FC236}">
                <a16:creationId xmlns:a16="http://schemas.microsoft.com/office/drawing/2014/main" id="{E7203FE7-07AE-C24E-B836-3B8FE0A07A76}"/>
              </a:ext>
            </a:extLst>
          </p:cNvPr>
          <p:cNvSpPr/>
          <p:nvPr/>
        </p:nvSpPr>
        <p:spPr>
          <a:xfrm>
            <a:off x="8394408" y="35241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44377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4400" b="1" dirty="0">
              <a:solidFill>
                <a:srgbClr val="244377"/>
              </a:solidFill>
              <a:latin typeface="Work Sans" pitchFamily="2" charset="77"/>
            </a:endParaRPr>
          </a:p>
        </p:txBody>
      </p:sp>
      <p:sp>
        <p:nvSpPr>
          <p:cNvPr id="171" name="Redondear rectángulo de esquina diagonal 170">
            <a:extLst>
              <a:ext uri="{FF2B5EF4-FFF2-40B4-BE49-F238E27FC236}">
                <a16:creationId xmlns:a16="http://schemas.microsoft.com/office/drawing/2014/main" id="{BFAB2F48-D3C2-A442-9904-0612A9987858}"/>
              </a:ext>
            </a:extLst>
          </p:cNvPr>
          <p:cNvSpPr/>
          <p:nvPr/>
        </p:nvSpPr>
        <p:spPr>
          <a:xfrm rot="5400000">
            <a:off x="10127595" y="2866096"/>
            <a:ext cx="523434" cy="3387887"/>
          </a:xfrm>
          <a:prstGeom prst="round2DiagRect">
            <a:avLst/>
          </a:prstGeom>
          <a:solidFill>
            <a:srgbClr val="22493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2" name="object 26">
            <a:extLst>
              <a:ext uri="{FF2B5EF4-FFF2-40B4-BE49-F238E27FC236}">
                <a16:creationId xmlns:a16="http://schemas.microsoft.com/office/drawing/2014/main" id="{835A5A22-E081-0947-99D8-DF1180250195}"/>
              </a:ext>
            </a:extLst>
          </p:cNvPr>
          <p:cNvSpPr/>
          <p:nvPr/>
        </p:nvSpPr>
        <p:spPr>
          <a:xfrm>
            <a:off x="8373668" y="42558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2493C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3" name="Rectángulo 172">
            <a:extLst>
              <a:ext uri="{FF2B5EF4-FFF2-40B4-BE49-F238E27FC236}">
                <a16:creationId xmlns:a16="http://schemas.microsoft.com/office/drawing/2014/main" id="{CDF9F991-080E-0147-93E6-96D9157F1C75}"/>
              </a:ext>
            </a:extLst>
          </p:cNvPr>
          <p:cNvSpPr/>
          <p:nvPr/>
        </p:nvSpPr>
        <p:spPr>
          <a:xfrm>
            <a:off x="8401817" y="4177976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8362C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4400" b="1" dirty="0">
              <a:solidFill>
                <a:srgbClr val="18362C"/>
              </a:solidFill>
              <a:latin typeface="Work Sans" pitchFamily="2" charset="77"/>
            </a:endParaRPr>
          </a:p>
        </p:txBody>
      </p:sp>
      <p:sp>
        <p:nvSpPr>
          <p:cNvPr id="174" name="Redondear rectángulo de esquina diagonal 173">
            <a:extLst>
              <a:ext uri="{FF2B5EF4-FFF2-40B4-BE49-F238E27FC236}">
                <a16:creationId xmlns:a16="http://schemas.microsoft.com/office/drawing/2014/main" id="{DCC33BF0-3FE2-2145-9AFD-A0D611F7E4B0}"/>
              </a:ext>
            </a:extLst>
          </p:cNvPr>
          <p:cNvSpPr/>
          <p:nvPr/>
        </p:nvSpPr>
        <p:spPr>
          <a:xfrm rot="5400000">
            <a:off x="10129416" y="3521602"/>
            <a:ext cx="523434" cy="3387887"/>
          </a:xfrm>
          <a:prstGeom prst="round2Diag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5" name="object 26">
            <a:extLst>
              <a:ext uri="{FF2B5EF4-FFF2-40B4-BE49-F238E27FC236}">
                <a16:creationId xmlns:a16="http://schemas.microsoft.com/office/drawing/2014/main" id="{510E1623-AC6C-1341-A737-F1A5DA0E7DE1}"/>
              </a:ext>
            </a:extLst>
          </p:cNvPr>
          <p:cNvSpPr/>
          <p:nvPr/>
        </p:nvSpPr>
        <p:spPr>
          <a:xfrm>
            <a:off x="8375489" y="4911326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395824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6" name="Rectángulo 175">
            <a:extLst>
              <a:ext uri="{FF2B5EF4-FFF2-40B4-BE49-F238E27FC236}">
                <a16:creationId xmlns:a16="http://schemas.microsoft.com/office/drawing/2014/main" id="{A3143D1B-F97F-C442-8231-CBE5F73AD8AF}"/>
              </a:ext>
            </a:extLst>
          </p:cNvPr>
          <p:cNvSpPr/>
          <p:nvPr/>
        </p:nvSpPr>
        <p:spPr>
          <a:xfrm>
            <a:off x="8398579" y="4823449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44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177" name="Redondear rectángulo de esquina diagonal 176">
            <a:extLst>
              <a:ext uri="{FF2B5EF4-FFF2-40B4-BE49-F238E27FC236}">
                <a16:creationId xmlns:a16="http://schemas.microsoft.com/office/drawing/2014/main" id="{9E4D69BF-A279-234F-A6C8-19C8744EF224}"/>
              </a:ext>
            </a:extLst>
          </p:cNvPr>
          <p:cNvSpPr/>
          <p:nvPr/>
        </p:nvSpPr>
        <p:spPr>
          <a:xfrm rot="5400000">
            <a:off x="10122040" y="4163136"/>
            <a:ext cx="523434" cy="3387887"/>
          </a:xfrm>
          <a:prstGeom prst="round2DiagRect">
            <a:avLst/>
          </a:prstGeom>
          <a:solidFill>
            <a:srgbClr val="00767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8" name="object 26">
            <a:extLst>
              <a:ext uri="{FF2B5EF4-FFF2-40B4-BE49-F238E27FC236}">
                <a16:creationId xmlns:a16="http://schemas.microsoft.com/office/drawing/2014/main" id="{FFD44A71-9937-574B-B724-F9EF19A0705D}"/>
              </a:ext>
            </a:extLst>
          </p:cNvPr>
          <p:cNvSpPr/>
          <p:nvPr/>
        </p:nvSpPr>
        <p:spPr>
          <a:xfrm>
            <a:off x="8368112" y="55528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007678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9" name="Rectángulo 178">
            <a:extLst>
              <a:ext uri="{FF2B5EF4-FFF2-40B4-BE49-F238E27FC236}">
                <a16:creationId xmlns:a16="http://schemas.microsoft.com/office/drawing/2014/main" id="{21B23DA1-4A5E-CB48-A09D-959BA5D9E55A}"/>
              </a:ext>
            </a:extLst>
          </p:cNvPr>
          <p:cNvSpPr/>
          <p:nvPr/>
        </p:nvSpPr>
        <p:spPr>
          <a:xfrm>
            <a:off x="8395211" y="546497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005F61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4400" b="1" dirty="0">
              <a:solidFill>
                <a:srgbClr val="005F61"/>
              </a:solidFill>
              <a:latin typeface="Work Sans" pitchFamily="2" charset="77"/>
            </a:endParaRPr>
          </a:p>
        </p:txBody>
      </p:sp>
      <p:sp>
        <p:nvSpPr>
          <p:cNvPr id="180" name="Redondear rectángulo de esquina diagonal 179">
            <a:extLst>
              <a:ext uri="{FF2B5EF4-FFF2-40B4-BE49-F238E27FC236}">
                <a16:creationId xmlns:a16="http://schemas.microsoft.com/office/drawing/2014/main" id="{096CCAFD-8036-6A41-A8AD-242B06C65D0E}"/>
              </a:ext>
            </a:extLst>
          </p:cNvPr>
          <p:cNvSpPr/>
          <p:nvPr/>
        </p:nvSpPr>
        <p:spPr>
          <a:xfrm rot="5400000">
            <a:off x="10122040" y="4805197"/>
            <a:ext cx="523434" cy="338788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1" name="object 26">
            <a:extLst>
              <a:ext uri="{FF2B5EF4-FFF2-40B4-BE49-F238E27FC236}">
                <a16:creationId xmlns:a16="http://schemas.microsoft.com/office/drawing/2014/main" id="{178DDDF9-DAA8-8141-BD9D-06201D80817B}"/>
              </a:ext>
            </a:extLst>
          </p:cNvPr>
          <p:cNvSpPr/>
          <p:nvPr/>
        </p:nvSpPr>
        <p:spPr>
          <a:xfrm>
            <a:off x="8368112" y="61949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>
              <a:solidFill>
                <a:srgbClr val="870E00"/>
              </a:solidFill>
            </a:endParaRP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5E7C3508-DE13-D548-86C1-E96EC01C93B2}"/>
              </a:ext>
            </a:extLst>
          </p:cNvPr>
          <p:cNvSpPr/>
          <p:nvPr/>
        </p:nvSpPr>
        <p:spPr>
          <a:xfrm>
            <a:off x="8335108" y="6168505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829C1203-290D-D24C-ADA4-4921DE7DF9A5}"/>
              </a:ext>
            </a:extLst>
          </p:cNvPr>
          <p:cNvSpPr/>
          <p:nvPr/>
        </p:nvSpPr>
        <p:spPr>
          <a:xfrm>
            <a:off x="8868854" y="197195"/>
            <a:ext cx="3216648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DEL PROCESO.</a:t>
            </a:r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983CCC89-6C82-4F44-BBAC-CC7DF9A83D2E}"/>
              </a:ext>
            </a:extLst>
          </p:cNvPr>
          <p:cNvSpPr/>
          <p:nvPr/>
        </p:nvSpPr>
        <p:spPr>
          <a:xfrm>
            <a:off x="8878643" y="744184"/>
            <a:ext cx="3206434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INTERCAMBIO DE INFORMACIÓN, CONTACTOS PRELIMINARES ENTRE INSTITUCIONES Y PREPARACIÓN DE PROPUESTAS.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4A1ACB04-D7FB-F742-B8DF-FB4E5548DBF0}"/>
              </a:ext>
            </a:extLst>
          </p:cNvPr>
          <p:cNvSpPr/>
          <p:nvPr/>
        </p:nvSpPr>
        <p:spPr>
          <a:xfrm>
            <a:off x="8878642" y="1842662"/>
            <a:ext cx="3206434" cy="26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PRESENTACIÓN DE PROPUESTAS.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FA53E1B3-C5F4-864E-A975-2191FD2ECE96}"/>
              </a:ext>
            </a:extLst>
          </p:cNvPr>
          <p:cNvSpPr/>
          <p:nvPr/>
        </p:nvSpPr>
        <p:spPr>
          <a:xfrm>
            <a:off x="8844039" y="2494456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EVALUACIÓN DE PROPUESTAS.</a:t>
            </a: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B1670807-1610-4A42-BE96-D5D84D2F4E43}"/>
              </a:ext>
            </a:extLst>
          </p:cNvPr>
          <p:cNvSpPr/>
          <p:nvPr/>
        </p:nvSpPr>
        <p:spPr>
          <a:xfrm>
            <a:off x="8844039" y="3046901"/>
            <a:ext cx="3242541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CONJUNTA DE INICIATIVAS SELECCIONADAS.</a:t>
            </a:r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1041D59D-8927-1948-8A53-0A9B4281144D}"/>
              </a:ext>
            </a:extLst>
          </p:cNvPr>
          <p:cNvSpPr/>
          <p:nvPr/>
        </p:nvSpPr>
        <p:spPr>
          <a:xfrm>
            <a:off x="8844039" y="379639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DE ACUERDOS.</a:t>
            </a:r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D7BED358-454A-634D-A2C0-7CBE0FD7E45D}"/>
              </a:ext>
            </a:extLst>
          </p:cNvPr>
          <p:cNvSpPr/>
          <p:nvPr/>
        </p:nvSpPr>
        <p:spPr>
          <a:xfrm>
            <a:off x="8844039" y="441497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DEL PROYECTO.</a:t>
            </a:r>
          </a:p>
        </p:txBody>
      </p:sp>
      <p:sp>
        <p:nvSpPr>
          <p:cNvPr id="190" name="Rectángulo 189">
            <a:extLst>
              <a:ext uri="{FF2B5EF4-FFF2-40B4-BE49-F238E27FC236}">
                <a16:creationId xmlns:a16="http://schemas.microsoft.com/office/drawing/2014/main" id="{C33CA5D8-8552-614F-8C02-E6C16049792C}"/>
              </a:ext>
            </a:extLst>
          </p:cNvPr>
          <p:cNvSpPr/>
          <p:nvPr/>
        </p:nvSpPr>
        <p:spPr>
          <a:xfrm>
            <a:off x="8844039" y="5100224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</a:p>
        </p:txBody>
      </p:sp>
      <p:sp>
        <p:nvSpPr>
          <p:cNvPr id="191" name="Rectángulo 190">
            <a:extLst>
              <a:ext uri="{FF2B5EF4-FFF2-40B4-BE49-F238E27FC236}">
                <a16:creationId xmlns:a16="http://schemas.microsoft.com/office/drawing/2014/main" id="{7925AE30-19FB-8049-8ED3-57DBF7B263AD}"/>
              </a:ext>
            </a:extLst>
          </p:cNvPr>
          <p:cNvSpPr/>
          <p:nvPr/>
        </p:nvSpPr>
        <p:spPr>
          <a:xfrm>
            <a:off x="8844039" y="5621059"/>
            <a:ext cx="3242541" cy="4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</a:t>
            </a:r>
          </a:p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(de resultados)</a:t>
            </a:r>
          </a:p>
        </p:txBody>
      </p:sp>
      <p:sp>
        <p:nvSpPr>
          <p:cNvPr id="192" name="Rectángulo 191">
            <a:extLst>
              <a:ext uri="{FF2B5EF4-FFF2-40B4-BE49-F238E27FC236}">
                <a16:creationId xmlns:a16="http://schemas.microsoft.com/office/drawing/2014/main" id="{4E3F9BA0-B1A2-2148-BB21-1740647AFEBF}"/>
              </a:ext>
            </a:extLst>
          </p:cNvPr>
          <p:cNvSpPr/>
          <p:nvPr/>
        </p:nvSpPr>
        <p:spPr>
          <a:xfrm>
            <a:off x="8844039" y="6365818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</a:p>
        </p:txBody>
      </p:sp>
      <p:sp>
        <p:nvSpPr>
          <p:cNvPr id="193" name="object 7">
            <a:extLst>
              <a:ext uri="{FF2B5EF4-FFF2-40B4-BE49-F238E27FC236}">
                <a16:creationId xmlns:a16="http://schemas.microsoft.com/office/drawing/2014/main" id="{951C0FDF-9937-1947-BCA5-3FA90A959596}"/>
              </a:ext>
            </a:extLst>
          </p:cNvPr>
          <p:cNvSpPr/>
          <p:nvPr/>
        </p:nvSpPr>
        <p:spPr>
          <a:xfrm>
            <a:off x="8708711" y="2985024"/>
            <a:ext cx="3448873" cy="3824819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4" name="object 7">
            <a:extLst>
              <a:ext uri="{FF2B5EF4-FFF2-40B4-BE49-F238E27FC236}">
                <a16:creationId xmlns:a16="http://schemas.microsoft.com/office/drawing/2014/main" id="{0D2D7FED-35C7-8B40-AC7A-5BBF81586EC5}"/>
              </a:ext>
            </a:extLst>
          </p:cNvPr>
          <p:cNvSpPr/>
          <p:nvPr/>
        </p:nvSpPr>
        <p:spPr>
          <a:xfrm>
            <a:off x="8185676" y="2943788"/>
            <a:ext cx="526329" cy="3774934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5" name="object 7">
            <a:extLst>
              <a:ext uri="{FF2B5EF4-FFF2-40B4-BE49-F238E27FC236}">
                <a16:creationId xmlns:a16="http://schemas.microsoft.com/office/drawing/2014/main" id="{F3E6C6EA-3E83-D544-9309-22555B65E1A8}"/>
              </a:ext>
            </a:extLst>
          </p:cNvPr>
          <p:cNvSpPr/>
          <p:nvPr/>
        </p:nvSpPr>
        <p:spPr>
          <a:xfrm>
            <a:off x="8713695" y="5812"/>
            <a:ext cx="3478306" cy="2265318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6" name="object 7">
            <a:extLst>
              <a:ext uri="{FF2B5EF4-FFF2-40B4-BE49-F238E27FC236}">
                <a16:creationId xmlns:a16="http://schemas.microsoft.com/office/drawing/2014/main" id="{97BA78CB-750E-E54C-8A92-F9068103BCED}"/>
              </a:ext>
            </a:extLst>
          </p:cNvPr>
          <p:cNvSpPr/>
          <p:nvPr/>
        </p:nvSpPr>
        <p:spPr>
          <a:xfrm>
            <a:off x="8181044" y="4086"/>
            <a:ext cx="526329" cy="2249336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7" name="object 7">
            <a:extLst>
              <a:ext uri="{FF2B5EF4-FFF2-40B4-BE49-F238E27FC236}">
                <a16:creationId xmlns:a16="http://schemas.microsoft.com/office/drawing/2014/main" id="{50286640-F6AF-5E42-AAE1-8AE0E44E3F4D}"/>
              </a:ext>
            </a:extLst>
          </p:cNvPr>
          <p:cNvSpPr/>
          <p:nvPr/>
        </p:nvSpPr>
        <p:spPr>
          <a:xfrm>
            <a:off x="5243511" y="6709019"/>
            <a:ext cx="3483289" cy="13561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4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013506-4912-C34A-A326-9FFBF76BCFF7}"/>
              </a:ext>
            </a:extLst>
          </p:cNvPr>
          <p:cNvSpPr/>
          <p:nvPr/>
        </p:nvSpPr>
        <p:spPr>
          <a:xfrm>
            <a:off x="4190690" y="3851954"/>
            <a:ext cx="274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Para tales efectos, se realizarán las reuniones de formulación </a:t>
            </a:r>
            <a:r>
              <a:rPr lang="es-CO" sz="1400" i="1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(ReF) </a:t>
            </a:r>
            <a:r>
              <a:rPr lang="es-CO" sz="1600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y se utilizarán los formatos  de postulación y formulación de proyectos de CSS y de presupuesto.</a:t>
            </a:r>
            <a:endParaRPr lang="es-CO" sz="1600" dirty="0"/>
          </a:p>
        </p:txBody>
      </p: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0C424703-378D-E649-A3D2-73196F2D333E}"/>
              </a:ext>
            </a:extLst>
          </p:cNvPr>
          <p:cNvCxnSpPr>
            <a:cxnSpLocks/>
          </p:cNvCxnSpPr>
          <p:nvPr/>
        </p:nvCxnSpPr>
        <p:spPr>
          <a:xfrm flipV="1">
            <a:off x="5566206" y="3277854"/>
            <a:ext cx="226514" cy="376283"/>
          </a:xfrm>
          <a:prstGeom prst="line">
            <a:avLst/>
          </a:prstGeom>
          <a:ln w="19050">
            <a:solidFill>
              <a:srgbClr val="234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AC61388A-C739-444A-A61B-20CDA0197ED2}"/>
              </a:ext>
            </a:extLst>
          </p:cNvPr>
          <p:cNvCxnSpPr>
            <a:cxnSpLocks/>
          </p:cNvCxnSpPr>
          <p:nvPr/>
        </p:nvCxnSpPr>
        <p:spPr>
          <a:xfrm flipV="1">
            <a:off x="5792720" y="3277855"/>
            <a:ext cx="2592332" cy="6223"/>
          </a:xfrm>
          <a:prstGeom prst="line">
            <a:avLst/>
          </a:prstGeom>
          <a:ln w="19050">
            <a:solidFill>
              <a:srgbClr val="234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bject 50">
            <a:extLst>
              <a:ext uri="{FF2B5EF4-FFF2-40B4-BE49-F238E27FC236}">
                <a16:creationId xmlns:a16="http://schemas.microsoft.com/office/drawing/2014/main" id="{7193D22A-612F-8340-9A6B-6BADE266F645}"/>
              </a:ext>
            </a:extLst>
          </p:cNvPr>
          <p:cNvSpPr/>
          <p:nvPr/>
        </p:nvSpPr>
        <p:spPr>
          <a:xfrm rot="5400000">
            <a:off x="5554394" y="2410176"/>
            <a:ext cx="45719" cy="2536732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rgbClr val="23456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7">
            <a:extLst>
              <a:ext uri="{FF2B5EF4-FFF2-40B4-BE49-F238E27FC236}">
                <a16:creationId xmlns:a16="http://schemas.microsoft.com/office/drawing/2014/main" id="{59A322D9-3D8D-BF4D-BF4E-E3DC7201E2F2}"/>
              </a:ext>
            </a:extLst>
          </p:cNvPr>
          <p:cNvSpPr/>
          <p:nvPr/>
        </p:nvSpPr>
        <p:spPr>
          <a:xfrm>
            <a:off x="8712622" y="0"/>
            <a:ext cx="3483289" cy="687106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38" name="Redondear rectángulo de esquina diagonal 137">
            <a:extLst>
              <a:ext uri="{FF2B5EF4-FFF2-40B4-BE49-F238E27FC236}">
                <a16:creationId xmlns:a16="http://schemas.microsoft.com/office/drawing/2014/main" id="{71F82DDD-A79B-8B4F-B150-A85E76B9989C}"/>
              </a:ext>
            </a:extLst>
          </p:cNvPr>
          <p:cNvSpPr/>
          <p:nvPr/>
        </p:nvSpPr>
        <p:spPr>
          <a:xfrm rot="5400000">
            <a:off x="10150032" y="-1372451"/>
            <a:ext cx="523433" cy="3387889"/>
          </a:xfrm>
          <a:prstGeom prst="round2DiagRect">
            <a:avLst/>
          </a:prstGeom>
          <a:solidFill>
            <a:srgbClr val="4F08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6" name="object 26">
            <a:extLst>
              <a:ext uri="{FF2B5EF4-FFF2-40B4-BE49-F238E27FC236}">
                <a16:creationId xmlns:a16="http://schemas.microsoft.com/office/drawing/2014/main" id="{4DC4BD58-28E3-5A4F-8D34-793BD706EC94}"/>
              </a:ext>
            </a:extLst>
          </p:cNvPr>
          <p:cNvSpPr/>
          <p:nvPr/>
        </p:nvSpPr>
        <p:spPr>
          <a:xfrm>
            <a:off x="8396104" y="170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4F08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AC35DB93-437B-3948-9186-2A62883CE7F9}"/>
              </a:ext>
            </a:extLst>
          </p:cNvPr>
          <p:cNvSpPr/>
          <p:nvPr/>
        </p:nvSpPr>
        <p:spPr>
          <a:xfrm>
            <a:off x="8467679" y="-73479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3305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endParaRPr lang="es-CO" sz="4400" b="1" dirty="0">
              <a:solidFill>
                <a:srgbClr val="330500"/>
              </a:solidFill>
              <a:latin typeface="Work Sans" pitchFamily="2" charset="77"/>
            </a:endParaRPr>
          </a:p>
        </p:txBody>
      </p:sp>
      <p:sp>
        <p:nvSpPr>
          <p:cNvPr id="154" name="Redondear rectángulo de esquina diagonal 153">
            <a:extLst>
              <a:ext uri="{FF2B5EF4-FFF2-40B4-BE49-F238E27FC236}">
                <a16:creationId xmlns:a16="http://schemas.microsoft.com/office/drawing/2014/main" id="{BCA5DD79-0623-594E-96D7-4722174A0654}"/>
              </a:ext>
            </a:extLst>
          </p:cNvPr>
          <p:cNvSpPr/>
          <p:nvPr/>
        </p:nvSpPr>
        <p:spPr>
          <a:xfrm rot="5400000">
            <a:off x="9986137" y="-552712"/>
            <a:ext cx="851225" cy="3387889"/>
          </a:xfrm>
          <a:prstGeom prst="round2DiagRect">
            <a:avLst/>
          </a:pr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5" name="object 26">
            <a:extLst>
              <a:ext uri="{FF2B5EF4-FFF2-40B4-BE49-F238E27FC236}">
                <a16:creationId xmlns:a16="http://schemas.microsoft.com/office/drawing/2014/main" id="{D74FB999-FE77-A84C-9460-9AF9CB2A1AC6}"/>
              </a:ext>
            </a:extLst>
          </p:cNvPr>
          <p:cNvSpPr/>
          <p:nvPr/>
        </p:nvSpPr>
        <p:spPr>
          <a:xfrm>
            <a:off x="8396104" y="826015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1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228CA665-36E3-F141-B5E7-0021E30D34EB}"/>
              </a:ext>
            </a:extLst>
          </p:cNvPr>
          <p:cNvSpPr/>
          <p:nvPr/>
        </p:nvSpPr>
        <p:spPr>
          <a:xfrm>
            <a:off x="8430719" y="728886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60C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4400" b="1" dirty="0">
              <a:solidFill>
                <a:srgbClr val="760C00"/>
              </a:solidFill>
              <a:latin typeface="Work Sans" pitchFamily="2" charset="77"/>
            </a:endParaRPr>
          </a:p>
        </p:txBody>
      </p:sp>
      <p:sp>
        <p:nvSpPr>
          <p:cNvPr id="157" name="Redondear rectángulo de esquina diagonal 156">
            <a:extLst>
              <a:ext uri="{FF2B5EF4-FFF2-40B4-BE49-F238E27FC236}">
                <a16:creationId xmlns:a16="http://schemas.microsoft.com/office/drawing/2014/main" id="{9FE891EE-5B16-5744-8BE9-5154498681EA}"/>
              </a:ext>
            </a:extLst>
          </p:cNvPr>
          <p:cNvSpPr/>
          <p:nvPr/>
        </p:nvSpPr>
        <p:spPr>
          <a:xfrm rot="5400000">
            <a:off x="10150032" y="253555"/>
            <a:ext cx="523434" cy="3387887"/>
          </a:xfrm>
          <a:prstGeom prst="round2Diag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58" name="object 26">
            <a:extLst>
              <a:ext uri="{FF2B5EF4-FFF2-40B4-BE49-F238E27FC236}">
                <a16:creationId xmlns:a16="http://schemas.microsoft.com/office/drawing/2014/main" id="{4EC58628-940C-1948-B98D-E14925D4DD9F}"/>
              </a:ext>
            </a:extLst>
          </p:cNvPr>
          <p:cNvSpPr/>
          <p:nvPr/>
        </p:nvSpPr>
        <p:spPr>
          <a:xfrm>
            <a:off x="8396104" y="1643279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65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697B0BF9-D3B7-EF47-965C-CB1B3C3E78BF}"/>
              </a:ext>
            </a:extLst>
          </p:cNvPr>
          <p:cNvSpPr/>
          <p:nvPr/>
        </p:nvSpPr>
        <p:spPr>
          <a:xfrm>
            <a:off x="8433682" y="1543705"/>
            <a:ext cx="51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51141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4400" b="1" dirty="0">
              <a:solidFill>
                <a:srgbClr val="751141"/>
              </a:solidFill>
              <a:latin typeface="Work Sans" pitchFamily="2" charset="77"/>
            </a:endParaRPr>
          </a:p>
        </p:txBody>
      </p:sp>
      <p:sp>
        <p:nvSpPr>
          <p:cNvPr id="160" name="Redondear rectángulo de esquina diagonal 159">
            <a:extLst>
              <a:ext uri="{FF2B5EF4-FFF2-40B4-BE49-F238E27FC236}">
                <a16:creationId xmlns:a16="http://schemas.microsoft.com/office/drawing/2014/main" id="{5073898C-D0C5-2C4B-A018-4A30416F248F}"/>
              </a:ext>
            </a:extLst>
          </p:cNvPr>
          <p:cNvSpPr/>
          <p:nvPr/>
        </p:nvSpPr>
        <p:spPr>
          <a:xfrm rot="5400000">
            <a:off x="10122040" y="937633"/>
            <a:ext cx="523434" cy="3387887"/>
          </a:xfrm>
          <a:prstGeom prst="round2Diag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1" name="object 26">
            <a:extLst>
              <a:ext uri="{FF2B5EF4-FFF2-40B4-BE49-F238E27FC236}">
                <a16:creationId xmlns:a16="http://schemas.microsoft.com/office/drawing/2014/main" id="{22CD6023-713F-2845-95B7-6DE658C581F8}"/>
              </a:ext>
            </a:extLst>
          </p:cNvPr>
          <p:cNvSpPr/>
          <p:nvPr/>
        </p:nvSpPr>
        <p:spPr>
          <a:xfrm>
            <a:off x="8368112" y="2327357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FF2F9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6C99F0D5-083E-2B47-ABED-B73B008DDCB7}"/>
              </a:ext>
            </a:extLst>
          </p:cNvPr>
          <p:cNvSpPr/>
          <p:nvPr/>
        </p:nvSpPr>
        <p:spPr>
          <a:xfrm>
            <a:off x="8389799" y="223736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BC226C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4400" b="1" dirty="0">
              <a:solidFill>
                <a:srgbClr val="BC226C"/>
              </a:solidFill>
              <a:latin typeface="Work Sans" pitchFamily="2" charset="77"/>
            </a:endParaRPr>
          </a:p>
        </p:txBody>
      </p:sp>
      <p:sp>
        <p:nvSpPr>
          <p:cNvPr id="163" name="Redondear rectángulo de esquina diagonal 162">
            <a:extLst>
              <a:ext uri="{FF2B5EF4-FFF2-40B4-BE49-F238E27FC236}">
                <a16:creationId xmlns:a16="http://schemas.microsoft.com/office/drawing/2014/main" id="{336F1611-B682-CA42-8B76-BF4CCF9A559B}"/>
              </a:ext>
            </a:extLst>
          </p:cNvPr>
          <p:cNvSpPr/>
          <p:nvPr/>
        </p:nvSpPr>
        <p:spPr>
          <a:xfrm rot="5400000">
            <a:off x="10127595" y="1584643"/>
            <a:ext cx="523434" cy="3387887"/>
          </a:xfrm>
          <a:prstGeom prst="round2Diag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4" name="object 26">
            <a:extLst>
              <a:ext uri="{FF2B5EF4-FFF2-40B4-BE49-F238E27FC236}">
                <a16:creationId xmlns:a16="http://schemas.microsoft.com/office/drawing/2014/main" id="{BDA72783-FBCC-4A4C-964E-B6F935B377A1}"/>
              </a:ext>
            </a:extLst>
          </p:cNvPr>
          <p:cNvSpPr/>
          <p:nvPr/>
        </p:nvSpPr>
        <p:spPr>
          <a:xfrm>
            <a:off x="8373668" y="2974368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34566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70CDB3B6-C874-CB4C-BFDD-A4394D7B1033}"/>
              </a:ext>
            </a:extLst>
          </p:cNvPr>
          <p:cNvSpPr/>
          <p:nvPr/>
        </p:nvSpPr>
        <p:spPr>
          <a:xfrm>
            <a:off x="8417654" y="287691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9324B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4400" b="1" dirty="0">
              <a:solidFill>
                <a:srgbClr val="19324B"/>
              </a:solidFill>
              <a:latin typeface="Work Sans" pitchFamily="2" charset="77"/>
            </a:endParaRPr>
          </a:p>
        </p:txBody>
      </p:sp>
      <p:sp>
        <p:nvSpPr>
          <p:cNvPr id="166" name="Redondear rectángulo de esquina diagonal 165">
            <a:extLst>
              <a:ext uri="{FF2B5EF4-FFF2-40B4-BE49-F238E27FC236}">
                <a16:creationId xmlns:a16="http://schemas.microsoft.com/office/drawing/2014/main" id="{0EA27EF8-9C0F-F247-A72D-2E495AD2BD10}"/>
              </a:ext>
            </a:extLst>
          </p:cNvPr>
          <p:cNvSpPr/>
          <p:nvPr/>
        </p:nvSpPr>
        <p:spPr>
          <a:xfrm rot="5400000">
            <a:off x="10131357" y="2220505"/>
            <a:ext cx="523434" cy="3387887"/>
          </a:xfrm>
          <a:prstGeom prst="round2Diag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7" name="object 26">
            <a:extLst>
              <a:ext uri="{FF2B5EF4-FFF2-40B4-BE49-F238E27FC236}">
                <a16:creationId xmlns:a16="http://schemas.microsoft.com/office/drawing/2014/main" id="{98F55CF9-9057-934A-B093-1558FF871EFA}"/>
              </a:ext>
            </a:extLst>
          </p:cNvPr>
          <p:cNvSpPr/>
          <p:nvPr/>
        </p:nvSpPr>
        <p:spPr>
          <a:xfrm>
            <a:off x="8377429" y="361023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8" name="Rectángulo 167">
            <a:extLst>
              <a:ext uri="{FF2B5EF4-FFF2-40B4-BE49-F238E27FC236}">
                <a16:creationId xmlns:a16="http://schemas.microsoft.com/office/drawing/2014/main" id="{89756A21-0F58-FB41-A0A5-C346FDB72E3C}"/>
              </a:ext>
            </a:extLst>
          </p:cNvPr>
          <p:cNvSpPr/>
          <p:nvPr/>
        </p:nvSpPr>
        <p:spPr>
          <a:xfrm>
            <a:off x="8394408" y="35241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44377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4400" b="1" dirty="0">
              <a:solidFill>
                <a:srgbClr val="244377"/>
              </a:solidFill>
              <a:latin typeface="Work Sans" pitchFamily="2" charset="77"/>
            </a:endParaRPr>
          </a:p>
        </p:txBody>
      </p:sp>
      <p:sp>
        <p:nvSpPr>
          <p:cNvPr id="169" name="Redondear rectángulo de esquina diagonal 168">
            <a:extLst>
              <a:ext uri="{FF2B5EF4-FFF2-40B4-BE49-F238E27FC236}">
                <a16:creationId xmlns:a16="http://schemas.microsoft.com/office/drawing/2014/main" id="{C46333F3-818F-7742-9750-B1FB6ACF123F}"/>
              </a:ext>
            </a:extLst>
          </p:cNvPr>
          <p:cNvSpPr/>
          <p:nvPr/>
        </p:nvSpPr>
        <p:spPr>
          <a:xfrm rot="5400000">
            <a:off x="10127595" y="2866096"/>
            <a:ext cx="523434" cy="3387887"/>
          </a:xfrm>
          <a:prstGeom prst="round2DiagRect">
            <a:avLst/>
          </a:prstGeom>
          <a:solidFill>
            <a:srgbClr val="22493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0" name="object 26">
            <a:extLst>
              <a:ext uri="{FF2B5EF4-FFF2-40B4-BE49-F238E27FC236}">
                <a16:creationId xmlns:a16="http://schemas.microsoft.com/office/drawing/2014/main" id="{B7420F00-24BF-DE4E-9E14-7E7C07E5304B}"/>
              </a:ext>
            </a:extLst>
          </p:cNvPr>
          <p:cNvSpPr/>
          <p:nvPr/>
        </p:nvSpPr>
        <p:spPr>
          <a:xfrm>
            <a:off x="8373668" y="42558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2493C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1" name="Rectángulo 170">
            <a:extLst>
              <a:ext uri="{FF2B5EF4-FFF2-40B4-BE49-F238E27FC236}">
                <a16:creationId xmlns:a16="http://schemas.microsoft.com/office/drawing/2014/main" id="{ECFE21F1-D34B-3542-8C2D-508B58D8C512}"/>
              </a:ext>
            </a:extLst>
          </p:cNvPr>
          <p:cNvSpPr/>
          <p:nvPr/>
        </p:nvSpPr>
        <p:spPr>
          <a:xfrm>
            <a:off x="8401817" y="4177976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8362C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4400" b="1" dirty="0">
              <a:solidFill>
                <a:srgbClr val="18362C"/>
              </a:solidFill>
              <a:latin typeface="Work Sans" pitchFamily="2" charset="77"/>
            </a:endParaRPr>
          </a:p>
        </p:txBody>
      </p:sp>
      <p:sp>
        <p:nvSpPr>
          <p:cNvPr id="172" name="Redondear rectángulo de esquina diagonal 171">
            <a:extLst>
              <a:ext uri="{FF2B5EF4-FFF2-40B4-BE49-F238E27FC236}">
                <a16:creationId xmlns:a16="http://schemas.microsoft.com/office/drawing/2014/main" id="{25EE0905-6D28-824F-A9B6-0F5BCA34AE8D}"/>
              </a:ext>
            </a:extLst>
          </p:cNvPr>
          <p:cNvSpPr/>
          <p:nvPr/>
        </p:nvSpPr>
        <p:spPr>
          <a:xfrm rot="5400000">
            <a:off x="10129416" y="3521602"/>
            <a:ext cx="523434" cy="3387887"/>
          </a:xfrm>
          <a:prstGeom prst="round2Diag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3" name="object 26">
            <a:extLst>
              <a:ext uri="{FF2B5EF4-FFF2-40B4-BE49-F238E27FC236}">
                <a16:creationId xmlns:a16="http://schemas.microsoft.com/office/drawing/2014/main" id="{D41F5BA4-0FC5-6A40-89D6-B816B20BB73F}"/>
              </a:ext>
            </a:extLst>
          </p:cNvPr>
          <p:cNvSpPr/>
          <p:nvPr/>
        </p:nvSpPr>
        <p:spPr>
          <a:xfrm>
            <a:off x="8375489" y="4911326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395824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4" name="Rectángulo 173">
            <a:extLst>
              <a:ext uri="{FF2B5EF4-FFF2-40B4-BE49-F238E27FC236}">
                <a16:creationId xmlns:a16="http://schemas.microsoft.com/office/drawing/2014/main" id="{895902B5-AA4C-A54F-9678-76BAF05BD26D}"/>
              </a:ext>
            </a:extLst>
          </p:cNvPr>
          <p:cNvSpPr/>
          <p:nvPr/>
        </p:nvSpPr>
        <p:spPr>
          <a:xfrm>
            <a:off x="8398579" y="4823449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44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175" name="Redondear rectángulo de esquina diagonal 174">
            <a:extLst>
              <a:ext uri="{FF2B5EF4-FFF2-40B4-BE49-F238E27FC236}">
                <a16:creationId xmlns:a16="http://schemas.microsoft.com/office/drawing/2014/main" id="{2B1C2A48-E518-5440-9423-AE195E30EE66}"/>
              </a:ext>
            </a:extLst>
          </p:cNvPr>
          <p:cNvSpPr/>
          <p:nvPr/>
        </p:nvSpPr>
        <p:spPr>
          <a:xfrm rot="5400000">
            <a:off x="10122040" y="4163136"/>
            <a:ext cx="523434" cy="3387887"/>
          </a:xfrm>
          <a:prstGeom prst="round2DiagRect">
            <a:avLst/>
          </a:prstGeom>
          <a:solidFill>
            <a:srgbClr val="00767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6" name="object 26">
            <a:extLst>
              <a:ext uri="{FF2B5EF4-FFF2-40B4-BE49-F238E27FC236}">
                <a16:creationId xmlns:a16="http://schemas.microsoft.com/office/drawing/2014/main" id="{1A6396B2-C6FC-164D-BA15-EE68EA204F13}"/>
              </a:ext>
            </a:extLst>
          </p:cNvPr>
          <p:cNvSpPr/>
          <p:nvPr/>
        </p:nvSpPr>
        <p:spPr>
          <a:xfrm>
            <a:off x="8368112" y="55528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007678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7" name="Rectángulo 176">
            <a:extLst>
              <a:ext uri="{FF2B5EF4-FFF2-40B4-BE49-F238E27FC236}">
                <a16:creationId xmlns:a16="http://schemas.microsoft.com/office/drawing/2014/main" id="{43618DEE-045F-6B45-B2A2-0039BE5FE294}"/>
              </a:ext>
            </a:extLst>
          </p:cNvPr>
          <p:cNvSpPr/>
          <p:nvPr/>
        </p:nvSpPr>
        <p:spPr>
          <a:xfrm>
            <a:off x="8395211" y="546497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005F61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4400" b="1" dirty="0">
              <a:solidFill>
                <a:srgbClr val="005F61"/>
              </a:solidFill>
              <a:latin typeface="Work Sans" pitchFamily="2" charset="77"/>
            </a:endParaRPr>
          </a:p>
        </p:txBody>
      </p:sp>
      <p:sp>
        <p:nvSpPr>
          <p:cNvPr id="178" name="Redondear rectángulo de esquina diagonal 177">
            <a:extLst>
              <a:ext uri="{FF2B5EF4-FFF2-40B4-BE49-F238E27FC236}">
                <a16:creationId xmlns:a16="http://schemas.microsoft.com/office/drawing/2014/main" id="{E1E703E9-C56C-8F4F-9C1C-7AB948A62A7F}"/>
              </a:ext>
            </a:extLst>
          </p:cNvPr>
          <p:cNvSpPr/>
          <p:nvPr/>
        </p:nvSpPr>
        <p:spPr>
          <a:xfrm rot="5400000">
            <a:off x="10122040" y="4805197"/>
            <a:ext cx="523434" cy="338788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9" name="object 26">
            <a:extLst>
              <a:ext uri="{FF2B5EF4-FFF2-40B4-BE49-F238E27FC236}">
                <a16:creationId xmlns:a16="http://schemas.microsoft.com/office/drawing/2014/main" id="{49ABB48C-EE7C-9A44-BCD3-E61CA9CD639F}"/>
              </a:ext>
            </a:extLst>
          </p:cNvPr>
          <p:cNvSpPr/>
          <p:nvPr/>
        </p:nvSpPr>
        <p:spPr>
          <a:xfrm>
            <a:off x="8368112" y="61949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>
              <a:solidFill>
                <a:srgbClr val="870E00"/>
              </a:solidFill>
            </a:endParaRPr>
          </a:p>
        </p:txBody>
      </p:sp>
      <p:sp>
        <p:nvSpPr>
          <p:cNvPr id="180" name="Rectángulo 179">
            <a:extLst>
              <a:ext uri="{FF2B5EF4-FFF2-40B4-BE49-F238E27FC236}">
                <a16:creationId xmlns:a16="http://schemas.microsoft.com/office/drawing/2014/main" id="{A88EA2E8-FA0E-554A-B5BF-B32D30FD1992}"/>
              </a:ext>
            </a:extLst>
          </p:cNvPr>
          <p:cNvSpPr/>
          <p:nvPr/>
        </p:nvSpPr>
        <p:spPr>
          <a:xfrm>
            <a:off x="8335108" y="6168505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181" name="Rectángulo 180">
            <a:extLst>
              <a:ext uri="{FF2B5EF4-FFF2-40B4-BE49-F238E27FC236}">
                <a16:creationId xmlns:a16="http://schemas.microsoft.com/office/drawing/2014/main" id="{87F7CE46-19A5-4244-9829-3FCC1B83C8D8}"/>
              </a:ext>
            </a:extLst>
          </p:cNvPr>
          <p:cNvSpPr/>
          <p:nvPr/>
        </p:nvSpPr>
        <p:spPr>
          <a:xfrm>
            <a:off x="8868854" y="197195"/>
            <a:ext cx="3216648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DEL PROCESO.</a:t>
            </a: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3F7FE36B-89A1-D247-B1C7-41845B7A42EC}"/>
              </a:ext>
            </a:extLst>
          </p:cNvPr>
          <p:cNvSpPr/>
          <p:nvPr/>
        </p:nvSpPr>
        <p:spPr>
          <a:xfrm>
            <a:off x="8878643" y="744184"/>
            <a:ext cx="3206434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INTERCAMBIO DE INFORMACIÓN, CONTACTOS PRELIMINARES ENTRE INSTITUCIONES Y PREPARACIÓN DE PROPUESTAS.</a:t>
            </a:r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E0D26AF3-C006-974F-8945-FA7257871966}"/>
              </a:ext>
            </a:extLst>
          </p:cNvPr>
          <p:cNvSpPr/>
          <p:nvPr/>
        </p:nvSpPr>
        <p:spPr>
          <a:xfrm>
            <a:off x="8878642" y="1842662"/>
            <a:ext cx="3206434" cy="26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PRESENTACIÓN DE PROPUESTAS.</a:t>
            </a:r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B9F051B8-D222-CC4D-AF8D-45DB4919D3AB}"/>
              </a:ext>
            </a:extLst>
          </p:cNvPr>
          <p:cNvSpPr/>
          <p:nvPr/>
        </p:nvSpPr>
        <p:spPr>
          <a:xfrm>
            <a:off x="8844039" y="2494456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EVALUACIÓN DE PROPUESTAS.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E042051E-FA08-C144-97A1-CDE46A060693}"/>
              </a:ext>
            </a:extLst>
          </p:cNvPr>
          <p:cNvSpPr/>
          <p:nvPr/>
        </p:nvSpPr>
        <p:spPr>
          <a:xfrm>
            <a:off x="8844039" y="3046901"/>
            <a:ext cx="3242541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CONJUNTA DE INICIATIVAS SELECCIONADAS.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764BC2D6-8C71-7042-8166-1C46118B80A1}"/>
              </a:ext>
            </a:extLst>
          </p:cNvPr>
          <p:cNvSpPr/>
          <p:nvPr/>
        </p:nvSpPr>
        <p:spPr>
          <a:xfrm>
            <a:off x="8844039" y="379639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DE ACUERDOS.</a:t>
            </a: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5935EEDD-A9BE-384E-88A7-5854F9F21F67}"/>
              </a:ext>
            </a:extLst>
          </p:cNvPr>
          <p:cNvSpPr/>
          <p:nvPr/>
        </p:nvSpPr>
        <p:spPr>
          <a:xfrm>
            <a:off x="8844039" y="441497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DEL PROYECTO.</a:t>
            </a:r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799BCCD0-C5FA-EB49-82C9-DD867BBB3D86}"/>
              </a:ext>
            </a:extLst>
          </p:cNvPr>
          <p:cNvSpPr/>
          <p:nvPr/>
        </p:nvSpPr>
        <p:spPr>
          <a:xfrm>
            <a:off x="8844039" y="5100224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AC683F25-FDE6-1647-880B-335635BCA767}"/>
              </a:ext>
            </a:extLst>
          </p:cNvPr>
          <p:cNvSpPr/>
          <p:nvPr/>
        </p:nvSpPr>
        <p:spPr>
          <a:xfrm>
            <a:off x="8844039" y="5621059"/>
            <a:ext cx="3242541" cy="4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</a:t>
            </a:r>
          </a:p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(de resultados)</a:t>
            </a:r>
          </a:p>
        </p:txBody>
      </p:sp>
      <p:sp>
        <p:nvSpPr>
          <p:cNvPr id="190" name="Rectángulo 189">
            <a:extLst>
              <a:ext uri="{FF2B5EF4-FFF2-40B4-BE49-F238E27FC236}">
                <a16:creationId xmlns:a16="http://schemas.microsoft.com/office/drawing/2014/main" id="{AE259FEB-5E3B-9449-9BA8-5E6E4BA1BAE0}"/>
              </a:ext>
            </a:extLst>
          </p:cNvPr>
          <p:cNvSpPr/>
          <p:nvPr/>
        </p:nvSpPr>
        <p:spPr>
          <a:xfrm>
            <a:off x="8844039" y="6365818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</a:p>
        </p:txBody>
      </p:sp>
      <p:sp>
        <p:nvSpPr>
          <p:cNvPr id="191" name="object 7">
            <a:extLst>
              <a:ext uri="{FF2B5EF4-FFF2-40B4-BE49-F238E27FC236}">
                <a16:creationId xmlns:a16="http://schemas.microsoft.com/office/drawing/2014/main" id="{6E0BDACA-20FA-0C40-BF1E-B399AA6CB137}"/>
              </a:ext>
            </a:extLst>
          </p:cNvPr>
          <p:cNvSpPr/>
          <p:nvPr/>
        </p:nvSpPr>
        <p:spPr>
          <a:xfrm>
            <a:off x="8708711" y="3590012"/>
            <a:ext cx="3448873" cy="3219831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2" name="object 7">
            <a:extLst>
              <a:ext uri="{FF2B5EF4-FFF2-40B4-BE49-F238E27FC236}">
                <a16:creationId xmlns:a16="http://schemas.microsoft.com/office/drawing/2014/main" id="{411047D8-0D00-5D44-8662-050017DEF78F}"/>
              </a:ext>
            </a:extLst>
          </p:cNvPr>
          <p:cNvSpPr/>
          <p:nvPr/>
        </p:nvSpPr>
        <p:spPr>
          <a:xfrm>
            <a:off x="8185676" y="3582360"/>
            <a:ext cx="526329" cy="3136362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3" name="object 7">
            <a:extLst>
              <a:ext uri="{FF2B5EF4-FFF2-40B4-BE49-F238E27FC236}">
                <a16:creationId xmlns:a16="http://schemas.microsoft.com/office/drawing/2014/main" id="{052702AB-C1D9-554E-A71E-E04EEE35471E}"/>
              </a:ext>
            </a:extLst>
          </p:cNvPr>
          <p:cNvSpPr/>
          <p:nvPr/>
        </p:nvSpPr>
        <p:spPr>
          <a:xfrm>
            <a:off x="8713695" y="5812"/>
            <a:ext cx="3478306" cy="2929504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4" name="object 7">
            <a:extLst>
              <a:ext uri="{FF2B5EF4-FFF2-40B4-BE49-F238E27FC236}">
                <a16:creationId xmlns:a16="http://schemas.microsoft.com/office/drawing/2014/main" id="{05C525DA-A4AD-6F4A-B53C-040DB0EF70BB}"/>
              </a:ext>
            </a:extLst>
          </p:cNvPr>
          <p:cNvSpPr/>
          <p:nvPr/>
        </p:nvSpPr>
        <p:spPr>
          <a:xfrm>
            <a:off x="8181044" y="4086"/>
            <a:ext cx="526329" cy="2923214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5" name="object 7">
            <a:extLst>
              <a:ext uri="{FF2B5EF4-FFF2-40B4-BE49-F238E27FC236}">
                <a16:creationId xmlns:a16="http://schemas.microsoft.com/office/drawing/2014/main" id="{020902DE-ADBC-0141-8F00-DDAEC8F345A0}"/>
              </a:ext>
            </a:extLst>
          </p:cNvPr>
          <p:cNvSpPr/>
          <p:nvPr/>
        </p:nvSpPr>
        <p:spPr>
          <a:xfrm>
            <a:off x="5243511" y="6709019"/>
            <a:ext cx="3483289" cy="13561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C63E4CE5-BF96-8444-9E15-773C8D143798}"/>
              </a:ext>
            </a:extLst>
          </p:cNvPr>
          <p:cNvSpPr/>
          <p:nvPr/>
        </p:nvSpPr>
        <p:spPr>
          <a:xfrm>
            <a:off x="2876681" y="1318345"/>
            <a:ext cx="5631582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9700"/>
              </a:lnSpc>
              <a:spcBef>
                <a:spcPts val="90"/>
              </a:spcBef>
            </a:pPr>
            <a:r>
              <a:rPr lang="es-CO" dirty="0">
                <a:solidFill>
                  <a:srgbClr val="234566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En esta etapa se incluye el ajuste de los  primeros niveles de la Matriz de Marco Lógico  (MML), actividades, indicadores de resultados y preparación del presupuesto </a:t>
            </a:r>
            <a:r>
              <a:rPr lang="es-CO" sz="1600" i="1" dirty="0">
                <a:solidFill>
                  <a:srgbClr val="234566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(sin aplicación  de modelo de cuantificación). </a:t>
            </a:r>
            <a:endParaRPr lang="es-CO" i="1" dirty="0">
              <a:solidFill>
                <a:srgbClr val="234566"/>
              </a:solidFill>
              <a:latin typeface="Muli" panose="02000503000000000000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0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AC61388A-C739-444A-A61B-20CDA0197ED2}"/>
              </a:ext>
            </a:extLst>
          </p:cNvPr>
          <p:cNvCxnSpPr>
            <a:cxnSpLocks/>
          </p:cNvCxnSpPr>
          <p:nvPr/>
        </p:nvCxnSpPr>
        <p:spPr>
          <a:xfrm flipV="1">
            <a:off x="5792719" y="3936179"/>
            <a:ext cx="2592332" cy="6223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6042A33A-E96D-594C-A0E7-B6C892350BEC}"/>
              </a:ext>
            </a:extLst>
          </p:cNvPr>
          <p:cNvSpPr/>
          <p:nvPr/>
        </p:nvSpPr>
        <p:spPr>
          <a:xfrm>
            <a:off x="3905568" y="1660993"/>
            <a:ext cx="3212878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ct val="109800"/>
              </a:lnSpc>
              <a:spcBef>
                <a:spcPts val="90"/>
              </a:spcBef>
            </a:pPr>
            <a:r>
              <a:rPr lang="es-CO" dirty="0">
                <a:solidFill>
                  <a:srgbClr val="2F5597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Suscripción de Actas de </a:t>
            </a:r>
            <a:r>
              <a:rPr lang="es-CO" dirty="0" err="1">
                <a:solidFill>
                  <a:srgbClr val="2F5597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Comixta</a:t>
            </a:r>
            <a:r>
              <a:rPr lang="es-CO" dirty="0">
                <a:solidFill>
                  <a:srgbClr val="2F5597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, programas,  planes de trabajo u otros medios acordados entre las partes.</a:t>
            </a:r>
          </a:p>
        </p:txBody>
      </p:sp>
      <p:sp>
        <p:nvSpPr>
          <p:cNvPr id="134" name="object 50">
            <a:extLst>
              <a:ext uri="{FF2B5EF4-FFF2-40B4-BE49-F238E27FC236}">
                <a16:creationId xmlns:a16="http://schemas.microsoft.com/office/drawing/2014/main" id="{0F3878E8-DBA3-F847-915F-473363D3DD80}"/>
              </a:ext>
            </a:extLst>
          </p:cNvPr>
          <p:cNvSpPr/>
          <p:nvPr/>
        </p:nvSpPr>
        <p:spPr>
          <a:xfrm rot="5400000">
            <a:off x="5609154" y="2104811"/>
            <a:ext cx="45719" cy="278188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rgbClr val="2F5597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FBE4D0A1-526E-5F44-9B55-7E465776976B}"/>
              </a:ext>
            </a:extLst>
          </p:cNvPr>
          <p:cNvCxnSpPr>
            <a:cxnSpLocks/>
          </p:cNvCxnSpPr>
          <p:nvPr/>
        </p:nvCxnSpPr>
        <p:spPr>
          <a:xfrm flipH="1" flipV="1">
            <a:off x="5456982" y="3471345"/>
            <a:ext cx="341619" cy="47481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bject 7">
            <a:extLst>
              <a:ext uri="{FF2B5EF4-FFF2-40B4-BE49-F238E27FC236}">
                <a16:creationId xmlns:a16="http://schemas.microsoft.com/office/drawing/2014/main" id="{0D64ACDD-AB97-FC43-A03C-3FEBA0D6E125}"/>
              </a:ext>
            </a:extLst>
          </p:cNvPr>
          <p:cNvSpPr/>
          <p:nvPr/>
        </p:nvSpPr>
        <p:spPr>
          <a:xfrm>
            <a:off x="8712622" y="0"/>
            <a:ext cx="3483289" cy="687106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46" name="Redondear rectángulo de esquina diagonal 145">
            <a:extLst>
              <a:ext uri="{FF2B5EF4-FFF2-40B4-BE49-F238E27FC236}">
                <a16:creationId xmlns:a16="http://schemas.microsoft.com/office/drawing/2014/main" id="{EC81B81C-B19B-5D43-AF73-36CDCFDE9D9B}"/>
              </a:ext>
            </a:extLst>
          </p:cNvPr>
          <p:cNvSpPr/>
          <p:nvPr/>
        </p:nvSpPr>
        <p:spPr>
          <a:xfrm rot="5400000">
            <a:off x="10150032" y="-1372451"/>
            <a:ext cx="523433" cy="3387889"/>
          </a:xfrm>
          <a:prstGeom prst="round2DiagRect">
            <a:avLst/>
          </a:prstGeom>
          <a:solidFill>
            <a:srgbClr val="4F08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" name="object 26">
            <a:extLst>
              <a:ext uri="{FF2B5EF4-FFF2-40B4-BE49-F238E27FC236}">
                <a16:creationId xmlns:a16="http://schemas.microsoft.com/office/drawing/2014/main" id="{77BF62DC-3193-6147-B871-5A032F414226}"/>
              </a:ext>
            </a:extLst>
          </p:cNvPr>
          <p:cNvSpPr/>
          <p:nvPr/>
        </p:nvSpPr>
        <p:spPr>
          <a:xfrm>
            <a:off x="8396104" y="170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4F08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F12E3562-EC30-7449-BAD8-F7D91EF91D37}"/>
              </a:ext>
            </a:extLst>
          </p:cNvPr>
          <p:cNvSpPr/>
          <p:nvPr/>
        </p:nvSpPr>
        <p:spPr>
          <a:xfrm>
            <a:off x="8467679" y="-73479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3305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endParaRPr lang="es-CO" sz="4400" b="1" dirty="0">
              <a:solidFill>
                <a:srgbClr val="330500"/>
              </a:solidFill>
              <a:latin typeface="Work Sans" pitchFamily="2" charset="77"/>
            </a:endParaRPr>
          </a:p>
        </p:txBody>
      </p:sp>
      <p:sp>
        <p:nvSpPr>
          <p:cNvPr id="155" name="Redondear rectángulo de esquina diagonal 154">
            <a:extLst>
              <a:ext uri="{FF2B5EF4-FFF2-40B4-BE49-F238E27FC236}">
                <a16:creationId xmlns:a16="http://schemas.microsoft.com/office/drawing/2014/main" id="{836C2290-9933-3846-A7A5-C7AD8F52B05E}"/>
              </a:ext>
            </a:extLst>
          </p:cNvPr>
          <p:cNvSpPr/>
          <p:nvPr/>
        </p:nvSpPr>
        <p:spPr>
          <a:xfrm rot="5400000">
            <a:off x="9986137" y="-552712"/>
            <a:ext cx="851225" cy="3387889"/>
          </a:xfrm>
          <a:prstGeom prst="round2DiagRect">
            <a:avLst/>
          </a:pr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6" name="object 26">
            <a:extLst>
              <a:ext uri="{FF2B5EF4-FFF2-40B4-BE49-F238E27FC236}">
                <a16:creationId xmlns:a16="http://schemas.microsoft.com/office/drawing/2014/main" id="{A11491C2-9088-B647-8019-5EEB5F7C8472}"/>
              </a:ext>
            </a:extLst>
          </p:cNvPr>
          <p:cNvSpPr/>
          <p:nvPr/>
        </p:nvSpPr>
        <p:spPr>
          <a:xfrm>
            <a:off x="8396104" y="826015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1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62ACDDD2-82DE-7548-8241-2174173DA775}"/>
              </a:ext>
            </a:extLst>
          </p:cNvPr>
          <p:cNvSpPr/>
          <p:nvPr/>
        </p:nvSpPr>
        <p:spPr>
          <a:xfrm>
            <a:off x="8430719" y="728886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60C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4400" b="1" dirty="0">
              <a:solidFill>
                <a:srgbClr val="760C00"/>
              </a:solidFill>
              <a:latin typeface="Work Sans" pitchFamily="2" charset="77"/>
            </a:endParaRPr>
          </a:p>
        </p:txBody>
      </p:sp>
      <p:sp>
        <p:nvSpPr>
          <p:cNvPr id="158" name="Redondear rectángulo de esquina diagonal 157">
            <a:extLst>
              <a:ext uri="{FF2B5EF4-FFF2-40B4-BE49-F238E27FC236}">
                <a16:creationId xmlns:a16="http://schemas.microsoft.com/office/drawing/2014/main" id="{B003F798-8CA1-E641-AE67-6F01EF070BFD}"/>
              </a:ext>
            </a:extLst>
          </p:cNvPr>
          <p:cNvSpPr/>
          <p:nvPr/>
        </p:nvSpPr>
        <p:spPr>
          <a:xfrm rot="5400000">
            <a:off x="10150032" y="253555"/>
            <a:ext cx="523434" cy="3387887"/>
          </a:xfrm>
          <a:prstGeom prst="round2Diag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59" name="object 26">
            <a:extLst>
              <a:ext uri="{FF2B5EF4-FFF2-40B4-BE49-F238E27FC236}">
                <a16:creationId xmlns:a16="http://schemas.microsoft.com/office/drawing/2014/main" id="{6076B7FD-3263-7941-81FC-C773D0B4F89E}"/>
              </a:ext>
            </a:extLst>
          </p:cNvPr>
          <p:cNvSpPr/>
          <p:nvPr/>
        </p:nvSpPr>
        <p:spPr>
          <a:xfrm>
            <a:off x="8396104" y="1643279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65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07BFAA82-A995-C144-AA1F-C4AA32919B19}"/>
              </a:ext>
            </a:extLst>
          </p:cNvPr>
          <p:cNvSpPr/>
          <p:nvPr/>
        </p:nvSpPr>
        <p:spPr>
          <a:xfrm>
            <a:off x="8433682" y="1543705"/>
            <a:ext cx="51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51141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4400" b="1" dirty="0">
              <a:solidFill>
                <a:srgbClr val="751141"/>
              </a:solidFill>
              <a:latin typeface="Work Sans" pitchFamily="2" charset="77"/>
            </a:endParaRPr>
          </a:p>
        </p:txBody>
      </p:sp>
      <p:sp>
        <p:nvSpPr>
          <p:cNvPr id="161" name="Redondear rectángulo de esquina diagonal 160">
            <a:extLst>
              <a:ext uri="{FF2B5EF4-FFF2-40B4-BE49-F238E27FC236}">
                <a16:creationId xmlns:a16="http://schemas.microsoft.com/office/drawing/2014/main" id="{D06F5C2C-8D28-B844-A7E6-C0C8C399751B}"/>
              </a:ext>
            </a:extLst>
          </p:cNvPr>
          <p:cNvSpPr/>
          <p:nvPr/>
        </p:nvSpPr>
        <p:spPr>
          <a:xfrm rot="5400000">
            <a:off x="10122040" y="937633"/>
            <a:ext cx="523434" cy="3387887"/>
          </a:xfrm>
          <a:prstGeom prst="round2Diag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2" name="object 26">
            <a:extLst>
              <a:ext uri="{FF2B5EF4-FFF2-40B4-BE49-F238E27FC236}">
                <a16:creationId xmlns:a16="http://schemas.microsoft.com/office/drawing/2014/main" id="{424F512D-3B97-8941-B247-6CB0DA6C16FB}"/>
              </a:ext>
            </a:extLst>
          </p:cNvPr>
          <p:cNvSpPr/>
          <p:nvPr/>
        </p:nvSpPr>
        <p:spPr>
          <a:xfrm>
            <a:off x="8368112" y="2327357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FF2F9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3" name="Rectángulo 162">
            <a:extLst>
              <a:ext uri="{FF2B5EF4-FFF2-40B4-BE49-F238E27FC236}">
                <a16:creationId xmlns:a16="http://schemas.microsoft.com/office/drawing/2014/main" id="{6C22C423-9A15-5C4E-865A-C411304A505A}"/>
              </a:ext>
            </a:extLst>
          </p:cNvPr>
          <p:cNvSpPr/>
          <p:nvPr/>
        </p:nvSpPr>
        <p:spPr>
          <a:xfrm>
            <a:off x="8389799" y="223736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BC226C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4400" b="1" dirty="0">
              <a:solidFill>
                <a:srgbClr val="BC226C"/>
              </a:solidFill>
              <a:latin typeface="Work Sans" pitchFamily="2" charset="77"/>
            </a:endParaRPr>
          </a:p>
        </p:txBody>
      </p:sp>
      <p:sp>
        <p:nvSpPr>
          <p:cNvPr id="164" name="Redondear rectángulo de esquina diagonal 163">
            <a:extLst>
              <a:ext uri="{FF2B5EF4-FFF2-40B4-BE49-F238E27FC236}">
                <a16:creationId xmlns:a16="http://schemas.microsoft.com/office/drawing/2014/main" id="{E6A9890F-6DAB-D840-B6E2-C2F45A981D2C}"/>
              </a:ext>
            </a:extLst>
          </p:cNvPr>
          <p:cNvSpPr/>
          <p:nvPr/>
        </p:nvSpPr>
        <p:spPr>
          <a:xfrm rot="5400000">
            <a:off x="10127595" y="1584643"/>
            <a:ext cx="523434" cy="3387887"/>
          </a:xfrm>
          <a:prstGeom prst="round2Diag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5" name="object 26">
            <a:extLst>
              <a:ext uri="{FF2B5EF4-FFF2-40B4-BE49-F238E27FC236}">
                <a16:creationId xmlns:a16="http://schemas.microsoft.com/office/drawing/2014/main" id="{6DC63CCB-9F72-A740-BDD7-CD6EB120297A}"/>
              </a:ext>
            </a:extLst>
          </p:cNvPr>
          <p:cNvSpPr/>
          <p:nvPr/>
        </p:nvSpPr>
        <p:spPr>
          <a:xfrm>
            <a:off x="8373668" y="2974368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34566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6" name="Rectángulo 165">
            <a:extLst>
              <a:ext uri="{FF2B5EF4-FFF2-40B4-BE49-F238E27FC236}">
                <a16:creationId xmlns:a16="http://schemas.microsoft.com/office/drawing/2014/main" id="{20CCC6D0-C6D2-0045-8543-9E93216448A3}"/>
              </a:ext>
            </a:extLst>
          </p:cNvPr>
          <p:cNvSpPr/>
          <p:nvPr/>
        </p:nvSpPr>
        <p:spPr>
          <a:xfrm>
            <a:off x="8417654" y="287691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9324B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4400" b="1" dirty="0">
              <a:solidFill>
                <a:srgbClr val="19324B"/>
              </a:solidFill>
              <a:latin typeface="Work Sans" pitchFamily="2" charset="77"/>
            </a:endParaRPr>
          </a:p>
        </p:txBody>
      </p:sp>
      <p:sp>
        <p:nvSpPr>
          <p:cNvPr id="167" name="Redondear rectángulo de esquina diagonal 166">
            <a:extLst>
              <a:ext uri="{FF2B5EF4-FFF2-40B4-BE49-F238E27FC236}">
                <a16:creationId xmlns:a16="http://schemas.microsoft.com/office/drawing/2014/main" id="{B7B1E73F-F2CB-5F47-BA80-9B24E46ED4EB}"/>
              </a:ext>
            </a:extLst>
          </p:cNvPr>
          <p:cNvSpPr/>
          <p:nvPr/>
        </p:nvSpPr>
        <p:spPr>
          <a:xfrm rot="5400000">
            <a:off x="10131357" y="2220505"/>
            <a:ext cx="523434" cy="3387887"/>
          </a:xfrm>
          <a:prstGeom prst="round2Diag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8" name="object 26">
            <a:extLst>
              <a:ext uri="{FF2B5EF4-FFF2-40B4-BE49-F238E27FC236}">
                <a16:creationId xmlns:a16="http://schemas.microsoft.com/office/drawing/2014/main" id="{BEB1BFEF-0D44-9D48-BF45-3FECD170EB78}"/>
              </a:ext>
            </a:extLst>
          </p:cNvPr>
          <p:cNvSpPr/>
          <p:nvPr/>
        </p:nvSpPr>
        <p:spPr>
          <a:xfrm>
            <a:off x="8377429" y="361023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C505E237-3991-0A4C-8BBB-0B3DDC39F0C7}"/>
              </a:ext>
            </a:extLst>
          </p:cNvPr>
          <p:cNvSpPr/>
          <p:nvPr/>
        </p:nvSpPr>
        <p:spPr>
          <a:xfrm>
            <a:off x="8394408" y="35241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44377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4400" b="1" dirty="0">
              <a:solidFill>
                <a:srgbClr val="244377"/>
              </a:solidFill>
              <a:latin typeface="Work Sans" pitchFamily="2" charset="77"/>
            </a:endParaRPr>
          </a:p>
        </p:txBody>
      </p:sp>
      <p:sp>
        <p:nvSpPr>
          <p:cNvPr id="170" name="Redondear rectángulo de esquina diagonal 169">
            <a:extLst>
              <a:ext uri="{FF2B5EF4-FFF2-40B4-BE49-F238E27FC236}">
                <a16:creationId xmlns:a16="http://schemas.microsoft.com/office/drawing/2014/main" id="{01347296-5751-D44B-93A3-62BA091B8897}"/>
              </a:ext>
            </a:extLst>
          </p:cNvPr>
          <p:cNvSpPr/>
          <p:nvPr/>
        </p:nvSpPr>
        <p:spPr>
          <a:xfrm rot="5400000">
            <a:off x="10127595" y="2866096"/>
            <a:ext cx="523434" cy="3387887"/>
          </a:xfrm>
          <a:prstGeom prst="round2DiagRect">
            <a:avLst/>
          </a:prstGeom>
          <a:solidFill>
            <a:srgbClr val="22493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1" name="object 26">
            <a:extLst>
              <a:ext uri="{FF2B5EF4-FFF2-40B4-BE49-F238E27FC236}">
                <a16:creationId xmlns:a16="http://schemas.microsoft.com/office/drawing/2014/main" id="{4553259F-3EAB-6A48-A105-ADE1FA803722}"/>
              </a:ext>
            </a:extLst>
          </p:cNvPr>
          <p:cNvSpPr/>
          <p:nvPr/>
        </p:nvSpPr>
        <p:spPr>
          <a:xfrm>
            <a:off x="8373668" y="42558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2493C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2" name="Rectángulo 171">
            <a:extLst>
              <a:ext uri="{FF2B5EF4-FFF2-40B4-BE49-F238E27FC236}">
                <a16:creationId xmlns:a16="http://schemas.microsoft.com/office/drawing/2014/main" id="{B576F1C5-F702-1441-A7B5-B10E4B2908C6}"/>
              </a:ext>
            </a:extLst>
          </p:cNvPr>
          <p:cNvSpPr/>
          <p:nvPr/>
        </p:nvSpPr>
        <p:spPr>
          <a:xfrm>
            <a:off x="8401817" y="4177976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8362C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4400" b="1" dirty="0">
              <a:solidFill>
                <a:srgbClr val="18362C"/>
              </a:solidFill>
              <a:latin typeface="Work Sans" pitchFamily="2" charset="77"/>
            </a:endParaRPr>
          </a:p>
        </p:txBody>
      </p:sp>
      <p:sp>
        <p:nvSpPr>
          <p:cNvPr id="173" name="Redondear rectángulo de esquina diagonal 172">
            <a:extLst>
              <a:ext uri="{FF2B5EF4-FFF2-40B4-BE49-F238E27FC236}">
                <a16:creationId xmlns:a16="http://schemas.microsoft.com/office/drawing/2014/main" id="{9BDADE79-7515-304D-9250-85A3E7D834F0}"/>
              </a:ext>
            </a:extLst>
          </p:cNvPr>
          <p:cNvSpPr/>
          <p:nvPr/>
        </p:nvSpPr>
        <p:spPr>
          <a:xfrm rot="5400000">
            <a:off x="10129416" y="3521602"/>
            <a:ext cx="523434" cy="3387887"/>
          </a:xfrm>
          <a:prstGeom prst="round2Diag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4" name="object 26">
            <a:extLst>
              <a:ext uri="{FF2B5EF4-FFF2-40B4-BE49-F238E27FC236}">
                <a16:creationId xmlns:a16="http://schemas.microsoft.com/office/drawing/2014/main" id="{685F9AA3-D5A9-1B42-86AE-2BC48C2EB349}"/>
              </a:ext>
            </a:extLst>
          </p:cNvPr>
          <p:cNvSpPr/>
          <p:nvPr/>
        </p:nvSpPr>
        <p:spPr>
          <a:xfrm>
            <a:off x="8375489" y="4911326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395824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5" name="Rectángulo 174">
            <a:extLst>
              <a:ext uri="{FF2B5EF4-FFF2-40B4-BE49-F238E27FC236}">
                <a16:creationId xmlns:a16="http://schemas.microsoft.com/office/drawing/2014/main" id="{2E316D20-CAE2-D945-AB61-86E6F65B2696}"/>
              </a:ext>
            </a:extLst>
          </p:cNvPr>
          <p:cNvSpPr/>
          <p:nvPr/>
        </p:nvSpPr>
        <p:spPr>
          <a:xfrm>
            <a:off x="8398579" y="4823449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44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176" name="Redondear rectángulo de esquina diagonal 175">
            <a:extLst>
              <a:ext uri="{FF2B5EF4-FFF2-40B4-BE49-F238E27FC236}">
                <a16:creationId xmlns:a16="http://schemas.microsoft.com/office/drawing/2014/main" id="{A4D9650D-AF14-C741-9E16-3C77BB6B0DC4}"/>
              </a:ext>
            </a:extLst>
          </p:cNvPr>
          <p:cNvSpPr/>
          <p:nvPr/>
        </p:nvSpPr>
        <p:spPr>
          <a:xfrm rot="5400000">
            <a:off x="10122040" y="4163136"/>
            <a:ext cx="523434" cy="3387887"/>
          </a:xfrm>
          <a:prstGeom prst="round2DiagRect">
            <a:avLst/>
          </a:prstGeom>
          <a:solidFill>
            <a:srgbClr val="00767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7" name="object 26">
            <a:extLst>
              <a:ext uri="{FF2B5EF4-FFF2-40B4-BE49-F238E27FC236}">
                <a16:creationId xmlns:a16="http://schemas.microsoft.com/office/drawing/2014/main" id="{3CE0086D-88FB-554C-B3AA-D43C8B49335B}"/>
              </a:ext>
            </a:extLst>
          </p:cNvPr>
          <p:cNvSpPr/>
          <p:nvPr/>
        </p:nvSpPr>
        <p:spPr>
          <a:xfrm>
            <a:off x="8368112" y="55528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007678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8" name="Rectángulo 177">
            <a:extLst>
              <a:ext uri="{FF2B5EF4-FFF2-40B4-BE49-F238E27FC236}">
                <a16:creationId xmlns:a16="http://schemas.microsoft.com/office/drawing/2014/main" id="{46B6AB29-1D92-9F44-876F-095F95288F80}"/>
              </a:ext>
            </a:extLst>
          </p:cNvPr>
          <p:cNvSpPr/>
          <p:nvPr/>
        </p:nvSpPr>
        <p:spPr>
          <a:xfrm>
            <a:off x="8395211" y="546497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005F61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4400" b="1" dirty="0">
              <a:solidFill>
                <a:srgbClr val="005F61"/>
              </a:solidFill>
              <a:latin typeface="Work Sans" pitchFamily="2" charset="77"/>
            </a:endParaRPr>
          </a:p>
        </p:txBody>
      </p:sp>
      <p:sp>
        <p:nvSpPr>
          <p:cNvPr id="179" name="Redondear rectángulo de esquina diagonal 178">
            <a:extLst>
              <a:ext uri="{FF2B5EF4-FFF2-40B4-BE49-F238E27FC236}">
                <a16:creationId xmlns:a16="http://schemas.microsoft.com/office/drawing/2014/main" id="{A26ABDD1-5F71-DD44-818C-40005E890AFA}"/>
              </a:ext>
            </a:extLst>
          </p:cNvPr>
          <p:cNvSpPr/>
          <p:nvPr/>
        </p:nvSpPr>
        <p:spPr>
          <a:xfrm rot="5400000">
            <a:off x="10122040" y="4805197"/>
            <a:ext cx="523434" cy="338788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0" name="object 26">
            <a:extLst>
              <a:ext uri="{FF2B5EF4-FFF2-40B4-BE49-F238E27FC236}">
                <a16:creationId xmlns:a16="http://schemas.microsoft.com/office/drawing/2014/main" id="{F2500C54-F36A-1D46-A9CF-9CA5A03A0576}"/>
              </a:ext>
            </a:extLst>
          </p:cNvPr>
          <p:cNvSpPr/>
          <p:nvPr/>
        </p:nvSpPr>
        <p:spPr>
          <a:xfrm>
            <a:off x="8368112" y="61949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>
              <a:solidFill>
                <a:srgbClr val="870E00"/>
              </a:solidFill>
            </a:endParaRPr>
          </a:p>
        </p:txBody>
      </p:sp>
      <p:sp>
        <p:nvSpPr>
          <p:cNvPr id="181" name="Rectángulo 180">
            <a:extLst>
              <a:ext uri="{FF2B5EF4-FFF2-40B4-BE49-F238E27FC236}">
                <a16:creationId xmlns:a16="http://schemas.microsoft.com/office/drawing/2014/main" id="{3919FBF6-FB43-A543-9368-97D06DF277EF}"/>
              </a:ext>
            </a:extLst>
          </p:cNvPr>
          <p:cNvSpPr/>
          <p:nvPr/>
        </p:nvSpPr>
        <p:spPr>
          <a:xfrm>
            <a:off x="8335108" y="6168505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40FC5F32-9ABB-0A46-9673-24A3ABE0EF3B}"/>
              </a:ext>
            </a:extLst>
          </p:cNvPr>
          <p:cNvSpPr/>
          <p:nvPr/>
        </p:nvSpPr>
        <p:spPr>
          <a:xfrm>
            <a:off x="8868854" y="197195"/>
            <a:ext cx="3216648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DEL PROCESO.</a:t>
            </a:r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A01E08FA-D62D-734E-BFC2-466C382A04FC}"/>
              </a:ext>
            </a:extLst>
          </p:cNvPr>
          <p:cNvSpPr/>
          <p:nvPr/>
        </p:nvSpPr>
        <p:spPr>
          <a:xfrm>
            <a:off x="8878643" y="744184"/>
            <a:ext cx="3206434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INTERCAMBIO DE INFORMACIÓN, CONTACTOS PRELIMINARES ENTRE INSTITUCIONES Y PREPARACIÓN DE PROPUESTAS.</a:t>
            </a:r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DF06C493-BFA7-BE40-8BCE-BC612153D489}"/>
              </a:ext>
            </a:extLst>
          </p:cNvPr>
          <p:cNvSpPr/>
          <p:nvPr/>
        </p:nvSpPr>
        <p:spPr>
          <a:xfrm>
            <a:off x="8878642" y="1842662"/>
            <a:ext cx="3206434" cy="26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PRESENTACIÓN DE PROPUESTAS.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81E218F4-78A4-8C43-BB8B-E3214E5D78C6}"/>
              </a:ext>
            </a:extLst>
          </p:cNvPr>
          <p:cNvSpPr/>
          <p:nvPr/>
        </p:nvSpPr>
        <p:spPr>
          <a:xfrm>
            <a:off x="8844039" y="2494456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EVALUACIÓN DE PROPUESTAS.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8AF711EB-C0AC-DF4C-BD68-30895BBD5F4E}"/>
              </a:ext>
            </a:extLst>
          </p:cNvPr>
          <p:cNvSpPr/>
          <p:nvPr/>
        </p:nvSpPr>
        <p:spPr>
          <a:xfrm>
            <a:off x="8844039" y="3046901"/>
            <a:ext cx="3242541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CONJUNTA DE INICIATIVAS SELECCIONADAS.</a:t>
            </a: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6E5EC131-50DC-A845-A170-522C8D6D58A7}"/>
              </a:ext>
            </a:extLst>
          </p:cNvPr>
          <p:cNvSpPr/>
          <p:nvPr/>
        </p:nvSpPr>
        <p:spPr>
          <a:xfrm>
            <a:off x="8844039" y="379639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DE ACUERDOS.</a:t>
            </a:r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38EFBC4E-7114-B44C-84B0-C2C4CDEF0D52}"/>
              </a:ext>
            </a:extLst>
          </p:cNvPr>
          <p:cNvSpPr/>
          <p:nvPr/>
        </p:nvSpPr>
        <p:spPr>
          <a:xfrm>
            <a:off x="8844039" y="441497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DEL PROYECTO.</a:t>
            </a:r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F85F2B3B-705B-0A47-81CF-A9A593C8FACE}"/>
              </a:ext>
            </a:extLst>
          </p:cNvPr>
          <p:cNvSpPr/>
          <p:nvPr/>
        </p:nvSpPr>
        <p:spPr>
          <a:xfrm>
            <a:off x="8844039" y="5100224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</a:p>
        </p:txBody>
      </p:sp>
      <p:sp>
        <p:nvSpPr>
          <p:cNvPr id="190" name="Rectángulo 189">
            <a:extLst>
              <a:ext uri="{FF2B5EF4-FFF2-40B4-BE49-F238E27FC236}">
                <a16:creationId xmlns:a16="http://schemas.microsoft.com/office/drawing/2014/main" id="{764EC54F-CC44-9145-9A4F-CA81A37F1AA4}"/>
              </a:ext>
            </a:extLst>
          </p:cNvPr>
          <p:cNvSpPr/>
          <p:nvPr/>
        </p:nvSpPr>
        <p:spPr>
          <a:xfrm>
            <a:off x="8844039" y="5621059"/>
            <a:ext cx="3242541" cy="4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</a:t>
            </a:r>
          </a:p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(de resultados)</a:t>
            </a:r>
          </a:p>
        </p:txBody>
      </p:sp>
      <p:sp>
        <p:nvSpPr>
          <p:cNvPr id="191" name="Rectángulo 190">
            <a:extLst>
              <a:ext uri="{FF2B5EF4-FFF2-40B4-BE49-F238E27FC236}">
                <a16:creationId xmlns:a16="http://schemas.microsoft.com/office/drawing/2014/main" id="{E5CC9A8B-6D1D-9B44-A975-542BFCB981AC}"/>
              </a:ext>
            </a:extLst>
          </p:cNvPr>
          <p:cNvSpPr/>
          <p:nvPr/>
        </p:nvSpPr>
        <p:spPr>
          <a:xfrm>
            <a:off x="8844039" y="6365818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</a:p>
        </p:txBody>
      </p:sp>
      <p:sp>
        <p:nvSpPr>
          <p:cNvPr id="192" name="object 7">
            <a:extLst>
              <a:ext uri="{FF2B5EF4-FFF2-40B4-BE49-F238E27FC236}">
                <a16:creationId xmlns:a16="http://schemas.microsoft.com/office/drawing/2014/main" id="{0FB16AC7-2B65-4442-A088-90069D3A3D41}"/>
              </a:ext>
            </a:extLst>
          </p:cNvPr>
          <p:cNvSpPr/>
          <p:nvPr/>
        </p:nvSpPr>
        <p:spPr>
          <a:xfrm>
            <a:off x="8708711" y="4221784"/>
            <a:ext cx="3448873" cy="2588059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3" name="object 7">
            <a:extLst>
              <a:ext uri="{FF2B5EF4-FFF2-40B4-BE49-F238E27FC236}">
                <a16:creationId xmlns:a16="http://schemas.microsoft.com/office/drawing/2014/main" id="{92ECD79E-1666-5346-B73A-9633BD6C9218}"/>
              </a:ext>
            </a:extLst>
          </p:cNvPr>
          <p:cNvSpPr/>
          <p:nvPr/>
        </p:nvSpPr>
        <p:spPr>
          <a:xfrm>
            <a:off x="8185676" y="4197754"/>
            <a:ext cx="526329" cy="2520968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4" name="object 7">
            <a:extLst>
              <a:ext uri="{FF2B5EF4-FFF2-40B4-BE49-F238E27FC236}">
                <a16:creationId xmlns:a16="http://schemas.microsoft.com/office/drawing/2014/main" id="{1EEF2CA4-F628-3C4F-A62B-5A5B0AFD1578}"/>
              </a:ext>
            </a:extLst>
          </p:cNvPr>
          <p:cNvSpPr/>
          <p:nvPr/>
        </p:nvSpPr>
        <p:spPr>
          <a:xfrm>
            <a:off x="8713695" y="5812"/>
            <a:ext cx="3478306" cy="3575608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5" name="object 7">
            <a:extLst>
              <a:ext uri="{FF2B5EF4-FFF2-40B4-BE49-F238E27FC236}">
                <a16:creationId xmlns:a16="http://schemas.microsoft.com/office/drawing/2014/main" id="{815267AD-721E-3944-82CE-37E121777E03}"/>
              </a:ext>
            </a:extLst>
          </p:cNvPr>
          <p:cNvSpPr/>
          <p:nvPr/>
        </p:nvSpPr>
        <p:spPr>
          <a:xfrm>
            <a:off x="8181044" y="4085"/>
            <a:ext cx="526329" cy="3595261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6" name="object 7">
            <a:extLst>
              <a:ext uri="{FF2B5EF4-FFF2-40B4-BE49-F238E27FC236}">
                <a16:creationId xmlns:a16="http://schemas.microsoft.com/office/drawing/2014/main" id="{CE50B2D8-9757-2344-B401-5AF5171B31D0}"/>
              </a:ext>
            </a:extLst>
          </p:cNvPr>
          <p:cNvSpPr/>
          <p:nvPr/>
        </p:nvSpPr>
        <p:spPr>
          <a:xfrm>
            <a:off x="5243511" y="6709019"/>
            <a:ext cx="3483289" cy="13561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EFA676-F999-0C4B-8A82-B59F01C0D29E}"/>
              </a:ext>
            </a:extLst>
          </p:cNvPr>
          <p:cNvSpPr/>
          <p:nvPr/>
        </p:nvSpPr>
        <p:spPr>
          <a:xfrm>
            <a:off x="0" y="-6"/>
            <a:ext cx="12192000" cy="687299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id="{5317C52C-83DA-684D-9686-2E7F591798EA}"/>
              </a:ext>
            </a:extLst>
          </p:cNvPr>
          <p:cNvSpPr/>
          <p:nvPr/>
        </p:nvSpPr>
        <p:spPr>
          <a:xfrm>
            <a:off x="1426326" y="1638352"/>
            <a:ext cx="468630" cy="580390"/>
          </a:xfrm>
          <a:custGeom>
            <a:avLst/>
            <a:gdLst/>
            <a:ahLst/>
            <a:cxnLst/>
            <a:rect l="l" t="t" r="r" b="b"/>
            <a:pathLst>
              <a:path w="468630" h="580389">
                <a:moveTo>
                  <a:pt x="0" y="0"/>
                </a:moveTo>
                <a:lnTo>
                  <a:pt x="0" y="579805"/>
                </a:lnTo>
                <a:lnTo>
                  <a:pt x="468528" y="2898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2B000E06-5929-604D-910B-3D87F5A1E01A}"/>
              </a:ext>
            </a:extLst>
          </p:cNvPr>
          <p:cNvSpPr/>
          <p:nvPr/>
        </p:nvSpPr>
        <p:spPr>
          <a:xfrm>
            <a:off x="134055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0" y="0"/>
                </a:moveTo>
                <a:lnTo>
                  <a:pt x="0" y="579437"/>
                </a:lnTo>
                <a:lnTo>
                  <a:pt x="468172" y="289267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>
            <a:extLst>
              <a:ext uri="{FF2B5EF4-FFF2-40B4-BE49-F238E27FC236}">
                <a16:creationId xmlns:a16="http://schemas.microsoft.com/office/drawing/2014/main" id="{F848E639-8395-8F42-895C-2756648464D8}"/>
              </a:ext>
            </a:extLst>
          </p:cNvPr>
          <p:cNvSpPr/>
          <p:nvPr/>
        </p:nvSpPr>
        <p:spPr>
          <a:xfrm>
            <a:off x="1963132" y="742677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>
            <a:extLst>
              <a:ext uri="{FF2B5EF4-FFF2-40B4-BE49-F238E27FC236}">
                <a16:creationId xmlns:a16="http://schemas.microsoft.com/office/drawing/2014/main" id="{6481BB7E-590F-D847-8310-C414580D1F02}"/>
              </a:ext>
            </a:extLst>
          </p:cNvPr>
          <p:cNvSpPr/>
          <p:nvPr/>
        </p:nvSpPr>
        <p:spPr>
          <a:xfrm>
            <a:off x="114298" y="404313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4" h="579754">
                <a:moveTo>
                  <a:pt x="467741" y="0"/>
                </a:moveTo>
                <a:lnTo>
                  <a:pt x="0" y="290512"/>
                </a:lnTo>
                <a:lnTo>
                  <a:pt x="467741" y="579272"/>
                </a:lnTo>
                <a:lnTo>
                  <a:pt x="467741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2">
            <a:extLst>
              <a:ext uri="{FF2B5EF4-FFF2-40B4-BE49-F238E27FC236}">
                <a16:creationId xmlns:a16="http://schemas.microsoft.com/office/drawing/2014/main" id="{39AE8799-25FB-A74E-9380-ED4425C8D87A}"/>
              </a:ext>
            </a:extLst>
          </p:cNvPr>
          <p:cNvSpPr/>
          <p:nvPr/>
        </p:nvSpPr>
        <p:spPr>
          <a:xfrm>
            <a:off x="1322120" y="2252532"/>
            <a:ext cx="468630" cy="349885"/>
          </a:xfrm>
          <a:custGeom>
            <a:avLst/>
            <a:gdLst/>
            <a:ahLst/>
            <a:cxnLst/>
            <a:rect l="l" t="t" r="r" b="b"/>
            <a:pathLst>
              <a:path w="468629" h="349884">
                <a:moveTo>
                  <a:pt x="468528" y="0"/>
                </a:moveTo>
                <a:lnTo>
                  <a:pt x="0" y="290169"/>
                </a:lnTo>
                <a:lnTo>
                  <a:pt x="96547" y="349707"/>
                </a:lnTo>
                <a:lnTo>
                  <a:pt x="468528" y="349707"/>
                </a:lnTo>
                <a:lnTo>
                  <a:pt x="468528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3DA3AA35-9FA5-2E41-896A-5DEB4728006F}"/>
              </a:ext>
            </a:extLst>
          </p:cNvPr>
          <p:cNvSpPr/>
          <p:nvPr/>
        </p:nvSpPr>
        <p:spPr>
          <a:xfrm>
            <a:off x="2010804" y="185291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AD94CD07-F3C3-2A46-A2D2-8859C887B4FF}"/>
              </a:ext>
            </a:extLst>
          </p:cNvPr>
          <p:cNvSpPr/>
          <p:nvPr/>
        </p:nvSpPr>
        <p:spPr>
          <a:xfrm>
            <a:off x="2016039" y="2233519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271EB887-AB14-374B-B941-4AAD3BA78FA2}"/>
              </a:ext>
            </a:extLst>
          </p:cNvPr>
          <p:cNvSpPr/>
          <p:nvPr/>
        </p:nvSpPr>
        <p:spPr>
          <a:xfrm>
            <a:off x="852246" y="3284403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4" h="1369695">
                <a:moveTo>
                  <a:pt x="1106195" y="0"/>
                </a:moveTo>
                <a:lnTo>
                  <a:pt x="0" y="684276"/>
                </a:lnTo>
                <a:lnTo>
                  <a:pt x="1106195" y="1369466"/>
                </a:lnTo>
                <a:lnTo>
                  <a:pt x="1106195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AD984FA6-D843-7C4F-B319-A28423939CCA}"/>
              </a:ext>
            </a:extLst>
          </p:cNvPr>
          <p:cNvSpPr/>
          <p:nvPr/>
        </p:nvSpPr>
        <p:spPr>
          <a:xfrm>
            <a:off x="256859" y="547253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172" y="0"/>
                </a:moveTo>
                <a:lnTo>
                  <a:pt x="0" y="289267"/>
                </a:lnTo>
                <a:lnTo>
                  <a:pt x="468172" y="579437"/>
                </a:lnTo>
                <a:lnTo>
                  <a:pt x="468172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4">
            <a:extLst>
              <a:ext uri="{FF2B5EF4-FFF2-40B4-BE49-F238E27FC236}">
                <a16:creationId xmlns:a16="http://schemas.microsoft.com/office/drawing/2014/main" id="{41415818-2388-1D4A-9DE0-479A42331957}"/>
              </a:ext>
            </a:extLst>
          </p:cNvPr>
          <p:cNvSpPr/>
          <p:nvPr/>
        </p:nvSpPr>
        <p:spPr>
          <a:xfrm>
            <a:off x="167560" y="3971769"/>
            <a:ext cx="1106805" cy="1370330"/>
          </a:xfrm>
          <a:custGeom>
            <a:avLst/>
            <a:gdLst/>
            <a:ahLst/>
            <a:cxnLst/>
            <a:rect l="l" t="t" r="r" b="b"/>
            <a:pathLst>
              <a:path w="1106804" h="1370329">
                <a:moveTo>
                  <a:pt x="0" y="0"/>
                </a:moveTo>
                <a:lnTo>
                  <a:pt x="0" y="1370164"/>
                </a:lnTo>
                <a:lnTo>
                  <a:pt x="1106551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5">
            <a:extLst>
              <a:ext uri="{FF2B5EF4-FFF2-40B4-BE49-F238E27FC236}">
                <a16:creationId xmlns:a16="http://schemas.microsoft.com/office/drawing/2014/main" id="{81C31E56-00D6-C047-8504-DE8E5B80DC91}"/>
              </a:ext>
            </a:extLst>
          </p:cNvPr>
          <p:cNvSpPr/>
          <p:nvPr/>
        </p:nvSpPr>
        <p:spPr>
          <a:xfrm>
            <a:off x="865169" y="2446841"/>
            <a:ext cx="1106805" cy="1369060"/>
          </a:xfrm>
          <a:custGeom>
            <a:avLst/>
            <a:gdLst/>
            <a:ahLst/>
            <a:cxnLst/>
            <a:rect l="l" t="t" r="r" b="b"/>
            <a:pathLst>
              <a:path w="1106805" h="1369059">
                <a:moveTo>
                  <a:pt x="0" y="0"/>
                </a:moveTo>
                <a:lnTo>
                  <a:pt x="0" y="1368920"/>
                </a:lnTo>
                <a:lnTo>
                  <a:pt x="1106195" y="68463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6">
            <a:extLst>
              <a:ext uri="{FF2B5EF4-FFF2-40B4-BE49-F238E27FC236}">
                <a16:creationId xmlns:a16="http://schemas.microsoft.com/office/drawing/2014/main" id="{2BD5C51E-03CB-ED4C-B01A-4EF883E1F21E}"/>
              </a:ext>
            </a:extLst>
          </p:cNvPr>
          <p:cNvSpPr/>
          <p:nvPr/>
        </p:nvSpPr>
        <p:spPr>
          <a:xfrm>
            <a:off x="-1" y="2671415"/>
            <a:ext cx="68739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466"/>
                </a:lnTo>
                <a:lnTo>
                  <a:pt x="1107008" y="684987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>
            <a:extLst>
              <a:ext uri="{FF2B5EF4-FFF2-40B4-BE49-F238E27FC236}">
                <a16:creationId xmlns:a16="http://schemas.microsoft.com/office/drawing/2014/main" id="{C69B6AB8-A807-DB4A-BD50-A263EBC46618}"/>
              </a:ext>
            </a:extLst>
          </p:cNvPr>
          <p:cNvSpPr/>
          <p:nvPr/>
        </p:nvSpPr>
        <p:spPr>
          <a:xfrm>
            <a:off x="838095" y="937167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462"/>
                </a:lnTo>
                <a:lnTo>
                  <a:pt x="468528" y="289813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>
            <a:extLst>
              <a:ext uri="{FF2B5EF4-FFF2-40B4-BE49-F238E27FC236}">
                <a16:creationId xmlns:a16="http://schemas.microsoft.com/office/drawing/2014/main" id="{77B358FC-697D-6D46-BF86-7A1C320ED9D7}"/>
              </a:ext>
            </a:extLst>
          </p:cNvPr>
          <p:cNvSpPr/>
          <p:nvPr/>
        </p:nvSpPr>
        <p:spPr>
          <a:xfrm>
            <a:off x="838095" y="169876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47"/>
                </a:lnTo>
                <a:lnTo>
                  <a:pt x="468528" y="289991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>
            <a:extLst>
              <a:ext uri="{FF2B5EF4-FFF2-40B4-BE49-F238E27FC236}">
                <a16:creationId xmlns:a16="http://schemas.microsoft.com/office/drawing/2014/main" id="{B1FC8AAF-5A21-0449-B47B-DEB149553734}"/>
              </a:ext>
            </a:extLst>
          </p:cNvPr>
          <p:cNvSpPr/>
          <p:nvPr/>
        </p:nvSpPr>
        <p:spPr>
          <a:xfrm>
            <a:off x="1513781" y="1336986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>
            <a:extLst>
              <a:ext uri="{FF2B5EF4-FFF2-40B4-BE49-F238E27FC236}">
                <a16:creationId xmlns:a16="http://schemas.microsoft.com/office/drawing/2014/main" id="{05612AD6-D1A8-5840-976B-DFEFE9FA6F92}"/>
              </a:ext>
            </a:extLst>
          </p:cNvPr>
          <p:cNvSpPr/>
          <p:nvPr/>
        </p:nvSpPr>
        <p:spPr>
          <a:xfrm>
            <a:off x="1399779" y="2240445"/>
            <a:ext cx="467995" cy="361950"/>
          </a:xfrm>
          <a:custGeom>
            <a:avLst/>
            <a:gdLst/>
            <a:ahLst/>
            <a:cxnLst/>
            <a:rect l="l" t="t" r="r" b="b"/>
            <a:pathLst>
              <a:path w="467995" h="361950">
                <a:moveTo>
                  <a:pt x="0" y="0"/>
                </a:moveTo>
                <a:lnTo>
                  <a:pt x="0" y="361795"/>
                </a:lnTo>
                <a:lnTo>
                  <a:pt x="350257" y="361795"/>
                </a:lnTo>
                <a:lnTo>
                  <a:pt x="467728" y="288912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>
            <a:extLst>
              <a:ext uri="{FF2B5EF4-FFF2-40B4-BE49-F238E27FC236}">
                <a16:creationId xmlns:a16="http://schemas.microsoft.com/office/drawing/2014/main" id="{1D1DCCE8-FE8C-7042-9B9A-B5B8D0403E4C}"/>
              </a:ext>
            </a:extLst>
          </p:cNvPr>
          <p:cNvSpPr/>
          <p:nvPr/>
        </p:nvSpPr>
        <p:spPr>
          <a:xfrm>
            <a:off x="219394" y="1139936"/>
            <a:ext cx="467995" cy="579755"/>
          </a:xfrm>
          <a:custGeom>
            <a:avLst/>
            <a:gdLst/>
            <a:ahLst/>
            <a:cxnLst/>
            <a:rect l="l" t="t" r="r" b="b"/>
            <a:pathLst>
              <a:path w="467995" h="579754">
                <a:moveTo>
                  <a:pt x="0" y="0"/>
                </a:moveTo>
                <a:lnTo>
                  <a:pt x="0" y="579437"/>
                </a:lnTo>
                <a:lnTo>
                  <a:pt x="467753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7">
            <a:extLst>
              <a:ext uri="{FF2B5EF4-FFF2-40B4-BE49-F238E27FC236}">
                <a16:creationId xmlns:a16="http://schemas.microsoft.com/office/drawing/2014/main" id="{8454C28C-14F1-8948-BABD-55917EACB362}"/>
              </a:ext>
            </a:extLst>
          </p:cNvPr>
          <p:cNvSpPr/>
          <p:nvPr/>
        </p:nvSpPr>
        <p:spPr>
          <a:xfrm>
            <a:off x="145484" y="2069071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628"/>
                </a:lnTo>
                <a:lnTo>
                  <a:pt x="468096" y="289636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9">
            <a:extLst>
              <a:ext uri="{FF2B5EF4-FFF2-40B4-BE49-F238E27FC236}">
                <a16:creationId xmlns:a16="http://schemas.microsoft.com/office/drawing/2014/main" id="{05A023FC-5CBC-084F-858E-A393194EE40E}"/>
              </a:ext>
            </a:extLst>
          </p:cNvPr>
          <p:cNvSpPr/>
          <p:nvPr/>
        </p:nvSpPr>
        <p:spPr>
          <a:xfrm>
            <a:off x="919665" y="1317776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6">
            <a:extLst>
              <a:ext uri="{FF2B5EF4-FFF2-40B4-BE49-F238E27FC236}">
                <a16:creationId xmlns:a16="http://schemas.microsoft.com/office/drawing/2014/main" id="{9D6017DB-D93B-1541-90CF-C99653D0F74E}"/>
              </a:ext>
            </a:extLst>
          </p:cNvPr>
          <p:cNvSpPr/>
          <p:nvPr/>
        </p:nvSpPr>
        <p:spPr>
          <a:xfrm>
            <a:off x="2281297" y="604637"/>
            <a:ext cx="1106805" cy="136969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6B44C822-44E6-0545-9EC6-8FAC473B8097}"/>
              </a:ext>
            </a:extLst>
          </p:cNvPr>
          <p:cNvSpPr/>
          <p:nvPr/>
        </p:nvSpPr>
        <p:spPr>
          <a:xfrm rot="16200000">
            <a:off x="2799411" y="-2685116"/>
            <a:ext cx="6707479" cy="12077701"/>
          </a:xfrm>
          <a:custGeom>
            <a:avLst/>
            <a:gdLst/>
            <a:ahLst/>
            <a:cxnLst/>
            <a:rect l="l" t="t" r="r" b="b"/>
            <a:pathLst>
              <a:path w="1697355" h="5374640">
                <a:moveTo>
                  <a:pt x="1696821" y="1696808"/>
                </a:moveTo>
                <a:lnTo>
                  <a:pt x="0" y="0"/>
                </a:lnTo>
                <a:lnTo>
                  <a:pt x="0" y="1696808"/>
                </a:lnTo>
                <a:lnTo>
                  <a:pt x="0" y="3393617"/>
                </a:lnTo>
                <a:lnTo>
                  <a:pt x="0" y="5374081"/>
                </a:lnTo>
                <a:lnTo>
                  <a:pt x="1696821" y="5374081"/>
                </a:lnTo>
                <a:lnTo>
                  <a:pt x="1696821" y="1696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6B333828-B179-874F-9128-EF522AF1F7A9}"/>
              </a:ext>
            </a:extLst>
          </p:cNvPr>
          <p:cNvSpPr/>
          <p:nvPr/>
        </p:nvSpPr>
        <p:spPr>
          <a:xfrm rot="8970342">
            <a:off x="187127" y="-227518"/>
            <a:ext cx="745902" cy="859345"/>
          </a:xfrm>
          <a:custGeom>
            <a:avLst/>
            <a:gdLst/>
            <a:ahLst/>
            <a:cxnLst/>
            <a:rect l="l" t="t" r="r" b="b"/>
            <a:pathLst>
              <a:path w="1106805" h="1369695">
                <a:moveTo>
                  <a:pt x="1106208" y="0"/>
                </a:moveTo>
                <a:lnTo>
                  <a:pt x="0" y="684631"/>
                </a:lnTo>
                <a:lnTo>
                  <a:pt x="1106208" y="1369466"/>
                </a:lnTo>
                <a:lnTo>
                  <a:pt x="1106208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14FB5D0C-231E-FF40-9E48-C7FEC4DAADCC}"/>
              </a:ext>
            </a:extLst>
          </p:cNvPr>
          <p:cNvSpPr/>
          <p:nvPr/>
        </p:nvSpPr>
        <p:spPr>
          <a:xfrm>
            <a:off x="834256" y="280179"/>
            <a:ext cx="467995" cy="580390"/>
          </a:xfrm>
          <a:custGeom>
            <a:avLst/>
            <a:gdLst/>
            <a:ahLst/>
            <a:cxnLst/>
            <a:rect l="l" t="t" r="r" b="b"/>
            <a:pathLst>
              <a:path w="467994" h="580389">
                <a:moveTo>
                  <a:pt x="467741" y="0"/>
                </a:moveTo>
                <a:lnTo>
                  <a:pt x="0" y="289293"/>
                </a:lnTo>
                <a:lnTo>
                  <a:pt x="467741" y="579805"/>
                </a:lnTo>
                <a:lnTo>
                  <a:pt x="467741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2">
            <a:extLst>
              <a:ext uri="{FF2B5EF4-FFF2-40B4-BE49-F238E27FC236}">
                <a16:creationId xmlns:a16="http://schemas.microsoft.com/office/drawing/2014/main" id="{843102DD-D3D3-0B4A-A11C-BA93E75B446C}"/>
              </a:ext>
            </a:extLst>
          </p:cNvPr>
          <p:cNvSpPr/>
          <p:nvPr/>
        </p:nvSpPr>
        <p:spPr>
          <a:xfrm>
            <a:off x="2179007" y="13845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30" h="579754">
                <a:moveTo>
                  <a:pt x="0" y="0"/>
                </a:moveTo>
                <a:lnTo>
                  <a:pt x="0" y="579259"/>
                </a:lnTo>
                <a:lnTo>
                  <a:pt x="468528" y="289623"/>
                </a:lnTo>
                <a:lnTo>
                  <a:pt x="0" y="0"/>
                </a:lnTo>
                <a:close/>
              </a:path>
            </a:pathLst>
          </a:custGeom>
          <a:solidFill>
            <a:srgbClr val="4D7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4C31C45-3FC0-F242-9B5B-17B905FFB336}"/>
              </a:ext>
            </a:extLst>
          </p:cNvPr>
          <p:cNvSpPr/>
          <p:nvPr/>
        </p:nvSpPr>
        <p:spPr>
          <a:xfrm rot="1830444">
            <a:off x="3311063" y="-148590"/>
            <a:ext cx="468630" cy="579755"/>
          </a:xfrm>
          <a:custGeom>
            <a:avLst/>
            <a:gdLst/>
            <a:ahLst/>
            <a:cxnLst/>
            <a:rect l="l" t="t" r="r" b="b"/>
            <a:pathLst>
              <a:path w="468629" h="579754">
                <a:moveTo>
                  <a:pt x="468096" y="0"/>
                </a:moveTo>
                <a:lnTo>
                  <a:pt x="0" y="289623"/>
                </a:lnTo>
                <a:lnTo>
                  <a:pt x="468096" y="579450"/>
                </a:lnTo>
                <a:lnTo>
                  <a:pt x="468096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09735EF9-E628-424E-B73A-1591EFF57A4C}"/>
              </a:ext>
            </a:extLst>
          </p:cNvPr>
          <p:cNvSpPr/>
          <p:nvPr/>
        </p:nvSpPr>
        <p:spPr>
          <a:xfrm rot="19756933">
            <a:off x="1259970" y="-381124"/>
            <a:ext cx="1107440" cy="1369695"/>
          </a:xfrm>
          <a:custGeom>
            <a:avLst/>
            <a:gdLst/>
            <a:ahLst/>
            <a:cxnLst/>
            <a:rect l="l" t="t" r="r" b="b"/>
            <a:pathLst>
              <a:path w="1107439" h="1369695">
                <a:moveTo>
                  <a:pt x="0" y="0"/>
                </a:moveTo>
                <a:lnTo>
                  <a:pt x="0" y="1369301"/>
                </a:lnTo>
                <a:lnTo>
                  <a:pt x="1107008" y="684314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E8997002-52A3-FB4B-840E-96C2638D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3" y="150523"/>
            <a:ext cx="322318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800" dirty="0">
                <a:solidFill>
                  <a:schemeClr val="bg1"/>
                </a:solidFill>
                <a:latin typeface="Work Sans" pitchFamily="2" charset="77"/>
                <a:cs typeface="Calibri" panose="020F0502020204030204" pitchFamily="34" charset="0"/>
              </a:rPr>
              <a:t>Ciclo de Vida de los Proyectos de Cooperación Sur-Sur</a:t>
            </a:r>
            <a:endParaRPr lang="es-ES" sz="800" dirty="0">
              <a:solidFill>
                <a:srgbClr val="1F497D"/>
              </a:solidFill>
              <a:latin typeface="Work Sans" pitchFamily="2" charset="77"/>
            </a:endParaRPr>
          </a:p>
        </p:txBody>
      </p:sp>
      <p:sp>
        <p:nvSpPr>
          <p:cNvPr id="46" name="object 57">
            <a:extLst>
              <a:ext uri="{FF2B5EF4-FFF2-40B4-BE49-F238E27FC236}">
                <a16:creationId xmlns:a16="http://schemas.microsoft.com/office/drawing/2014/main" id="{15D11253-DE9B-AC48-BBD7-1BAB29FF463B}"/>
              </a:ext>
            </a:extLst>
          </p:cNvPr>
          <p:cNvSpPr/>
          <p:nvPr/>
        </p:nvSpPr>
        <p:spPr>
          <a:xfrm>
            <a:off x="2620745" y="455027"/>
            <a:ext cx="468630" cy="368935"/>
          </a:xfrm>
          <a:custGeom>
            <a:avLst/>
            <a:gdLst/>
            <a:ahLst/>
            <a:cxnLst/>
            <a:rect l="l" t="t" r="r" b="b"/>
            <a:pathLst>
              <a:path w="468629" h="368934">
                <a:moveTo>
                  <a:pt x="0" y="0"/>
                </a:moveTo>
                <a:lnTo>
                  <a:pt x="0" y="368720"/>
                </a:lnTo>
                <a:lnTo>
                  <a:pt x="340290" y="368720"/>
                </a:lnTo>
                <a:lnTo>
                  <a:pt x="468083" y="289648"/>
                </a:lnTo>
                <a:lnTo>
                  <a:pt x="0" y="0"/>
                </a:lnTo>
                <a:close/>
              </a:path>
            </a:pathLst>
          </a:custGeom>
          <a:solidFill>
            <a:srgbClr val="5D903B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BC922BF0-A2F5-3D40-8894-3144462D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50" y="150523"/>
            <a:ext cx="1284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800" b="1" dirty="0">
                <a:solidFill>
                  <a:srgbClr val="1F497D"/>
                </a:solidFill>
                <a:latin typeface="Work Sans" pitchFamily="2" charset="77"/>
              </a:rPr>
              <a:t>APC-Colombia</a:t>
            </a:r>
          </a:p>
        </p:txBody>
      </p: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0C424703-378D-E649-A3D2-73196F2D333E}"/>
              </a:ext>
            </a:extLst>
          </p:cNvPr>
          <p:cNvCxnSpPr>
            <a:cxnSpLocks/>
          </p:cNvCxnSpPr>
          <p:nvPr/>
        </p:nvCxnSpPr>
        <p:spPr>
          <a:xfrm flipH="1" flipV="1">
            <a:off x="5505282" y="4262901"/>
            <a:ext cx="315371" cy="320952"/>
          </a:xfrm>
          <a:prstGeom prst="line">
            <a:avLst/>
          </a:prstGeom>
          <a:ln w="19050">
            <a:solidFill>
              <a:srgbClr val="224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AC61388A-C739-444A-A61B-20CDA0197ED2}"/>
              </a:ext>
            </a:extLst>
          </p:cNvPr>
          <p:cNvCxnSpPr>
            <a:cxnSpLocks/>
          </p:cNvCxnSpPr>
          <p:nvPr/>
        </p:nvCxnSpPr>
        <p:spPr>
          <a:xfrm flipV="1">
            <a:off x="5816761" y="4580545"/>
            <a:ext cx="2558728" cy="1"/>
          </a:xfrm>
          <a:prstGeom prst="line">
            <a:avLst/>
          </a:prstGeom>
          <a:ln w="19050">
            <a:solidFill>
              <a:srgbClr val="224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bject 50">
            <a:extLst>
              <a:ext uri="{FF2B5EF4-FFF2-40B4-BE49-F238E27FC236}">
                <a16:creationId xmlns:a16="http://schemas.microsoft.com/office/drawing/2014/main" id="{7193D22A-612F-8340-9A6B-6BADE266F645}"/>
              </a:ext>
            </a:extLst>
          </p:cNvPr>
          <p:cNvSpPr/>
          <p:nvPr/>
        </p:nvSpPr>
        <p:spPr>
          <a:xfrm rot="5400000">
            <a:off x="5517124" y="1688877"/>
            <a:ext cx="45719" cy="5157895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1460030"/>
                </a:moveTo>
                <a:lnTo>
                  <a:pt x="0" y="0"/>
                </a:lnTo>
              </a:path>
            </a:pathLst>
          </a:custGeom>
          <a:ln w="9525">
            <a:solidFill>
              <a:srgbClr val="22493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0EB436-9333-6D40-93AC-1E22FF7852E2}"/>
              </a:ext>
            </a:extLst>
          </p:cNvPr>
          <p:cNvSpPr/>
          <p:nvPr/>
        </p:nvSpPr>
        <p:spPr>
          <a:xfrm>
            <a:off x="2961036" y="2690187"/>
            <a:ext cx="5182174" cy="128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9100"/>
              </a:lnSpc>
              <a:spcBef>
                <a:spcPts val="819"/>
              </a:spcBef>
            </a:pPr>
            <a:r>
              <a:rPr lang="es-CO" dirty="0">
                <a:solidFill>
                  <a:srgbClr val="404040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Coordinación necesaria para la ejecución de  las actividades del proyecto, de acuerdo con la planeación previa y los propósitos  señalados en la formulación.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C111CB-9991-4745-8BA9-7244E2346344}"/>
              </a:ext>
            </a:extLst>
          </p:cNvPr>
          <p:cNvSpPr/>
          <p:nvPr/>
        </p:nvSpPr>
        <p:spPr>
          <a:xfrm>
            <a:off x="3142993" y="4841693"/>
            <a:ext cx="3345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22493C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APC-Colombia coordina con su homólogo en el país socio los aspectos temáticos, logísticos y operativos; destina recursos técnicos y financieros; y brinda orientación a las contrapartes.</a:t>
            </a:r>
            <a:endParaRPr lang="es-CO" sz="1600" dirty="0">
              <a:solidFill>
                <a:srgbClr val="22493C"/>
              </a:solidFill>
            </a:endParaRPr>
          </a:p>
        </p:txBody>
      </p:sp>
      <p:sp>
        <p:nvSpPr>
          <p:cNvPr id="95" name="Rectangles 4">
            <a:extLst>
              <a:ext uri="{FF2B5EF4-FFF2-40B4-BE49-F238E27FC236}">
                <a16:creationId xmlns:a16="http://schemas.microsoft.com/office/drawing/2014/main" id="{67DA30FE-CE38-CC40-A1BC-2BDA94B2A6F4}"/>
              </a:ext>
            </a:extLst>
          </p:cNvPr>
          <p:cNvSpPr/>
          <p:nvPr/>
        </p:nvSpPr>
        <p:spPr>
          <a:xfrm flipH="1">
            <a:off x="2949587" y="4864695"/>
            <a:ext cx="41564" cy="1487714"/>
          </a:xfrm>
          <a:prstGeom prst="rect">
            <a:avLst/>
          </a:prstGeom>
          <a:solidFill>
            <a:srgbClr val="22493C"/>
          </a:solidFill>
          <a:ln>
            <a:noFill/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4" name="object 7">
            <a:extLst>
              <a:ext uri="{FF2B5EF4-FFF2-40B4-BE49-F238E27FC236}">
                <a16:creationId xmlns:a16="http://schemas.microsoft.com/office/drawing/2014/main" id="{1AD66967-7272-6A45-940D-9B9F2F37BDD4}"/>
              </a:ext>
            </a:extLst>
          </p:cNvPr>
          <p:cNvSpPr/>
          <p:nvPr/>
        </p:nvSpPr>
        <p:spPr>
          <a:xfrm>
            <a:off x="8712622" y="0"/>
            <a:ext cx="3483289" cy="687106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34" name="Redondear rectángulo de esquina diagonal 133">
            <a:extLst>
              <a:ext uri="{FF2B5EF4-FFF2-40B4-BE49-F238E27FC236}">
                <a16:creationId xmlns:a16="http://schemas.microsoft.com/office/drawing/2014/main" id="{95B94DA4-D58C-DD43-8B98-F6121DB8A4A0}"/>
              </a:ext>
            </a:extLst>
          </p:cNvPr>
          <p:cNvSpPr/>
          <p:nvPr/>
        </p:nvSpPr>
        <p:spPr>
          <a:xfrm rot="5400000">
            <a:off x="10150032" y="-1372451"/>
            <a:ext cx="523433" cy="3387889"/>
          </a:xfrm>
          <a:prstGeom prst="round2DiagRect">
            <a:avLst/>
          </a:prstGeom>
          <a:solidFill>
            <a:srgbClr val="4F08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8" name="object 26">
            <a:extLst>
              <a:ext uri="{FF2B5EF4-FFF2-40B4-BE49-F238E27FC236}">
                <a16:creationId xmlns:a16="http://schemas.microsoft.com/office/drawing/2014/main" id="{D865ADB7-FE82-2745-BE5D-1E725116EF6D}"/>
              </a:ext>
            </a:extLst>
          </p:cNvPr>
          <p:cNvSpPr/>
          <p:nvPr/>
        </p:nvSpPr>
        <p:spPr>
          <a:xfrm>
            <a:off x="8396104" y="170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4F08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9AF33633-F47B-1843-BB54-C3798333BB86}"/>
              </a:ext>
            </a:extLst>
          </p:cNvPr>
          <p:cNvSpPr/>
          <p:nvPr/>
        </p:nvSpPr>
        <p:spPr>
          <a:xfrm>
            <a:off x="8467679" y="-73479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330500"/>
                </a:solidFill>
                <a:latin typeface="Work Sans" pitchFamily="2" charset="77"/>
                <a:cs typeface="Calibri" panose="020F0502020204030204" pitchFamily="34" charset="0"/>
              </a:rPr>
              <a:t>1</a:t>
            </a:r>
            <a:endParaRPr lang="es-CO" sz="4400" b="1" dirty="0">
              <a:solidFill>
                <a:srgbClr val="330500"/>
              </a:solidFill>
              <a:latin typeface="Work Sans" pitchFamily="2" charset="77"/>
            </a:endParaRPr>
          </a:p>
        </p:txBody>
      </p:sp>
      <p:sp>
        <p:nvSpPr>
          <p:cNvPr id="146" name="Redondear rectángulo de esquina diagonal 145">
            <a:extLst>
              <a:ext uri="{FF2B5EF4-FFF2-40B4-BE49-F238E27FC236}">
                <a16:creationId xmlns:a16="http://schemas.microsoft.com/office/drawing/2014/main" id="{E0D1F5E3-8B83-3147-8339-E12215768CE0}"/>
              </a:ext>
            </a:extLst>
          </p:cNvPr>
          <p:cNvSpPr/>
          <p:nvPr/>
        </p:nvSpPr>
        <p:spPr>
          <a:xfrm rot="5400000">
            <a:off x="9986137" y="-552712"/>
            <a:ext cx="851225" cy="3387889"/>
          </a:xfrm>
          <a:prstGeom prst="round2DiagRect">
            <a:avLst/>
          </a:pr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 lang="es-CO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" name="object 26">
            <a:extLst>
              <a:ext uri="{FF2B5EF4-FFF2-40B4-BE49-F238E27FC236}">
                <a16:creationId xmlns:a16="http://schemas.microsoft.com/office/drawing/2014/main" id="{143F1BC9-F9AE-1546-BE45-A563FFC9F3A5}"/>
              </a:ext>
            </a:extLst>
          </p:cNvPr>
          <p:cNvSpPr/>
          <p:nvPr/>
        </p:nvSpPr>
        <p:spPr>
          <a:xfrm>
            <a:off x="8396104" y="826015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10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E054C928-F686-1B4E-8CC7-4E141F3022A3}"/>
              </a:ext>
            </a:extLst>
          </p:cNvPr>
          <p:cNvSpPr/>
          <p:nvPr/>
        </p:nvSpPr>
        <p:spPr>
          <a:xfrm>
            <a:off x="8430719" y="728886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60C00"/>
                </a:solidFill>
                <a:latin typeface="Work Sans" pitchFamily="2" charset="77"/>
                <a:cs typeface="Calibri" panose="020F0502020204030204" pitchFamily="34" charset="0"/>
              </a:rPr>
              <a:t>2</a:t>
            </a:r>
            <a:endParaRPr lang="es-CO" sz="4400" b="1" dirty="0">
              <a:solidFill>
                <a:srgbClr val="760C00"/>
              </a:solidFill>
              <a:latin typeface="Work Sans" pitchFamily="2" charset="77"/>
            </a:endParaRPr>
          </a:p>
        </p:txBody>
      </p:sp>
      <p:sp>
        <p:nvSpPr>
          <p:cNvPr id="155" name="Redondear rectángulo de esquina diagonal 154">
            <a:extLst>
              <a:ext uri="{FF2B5EF4-FFF2-40B4-BE49-F238E27FC236}">
                <a16:creationId xmlns:a16="http://schemas.microsoft.com/office/drawing/2014/main" id="{59952FA4-195F-8044-AD5F-400213A6DE2C}"/>
              </a:ext>
            </a:extLst>
          </p:cNvPr>
          <p:cNvSpPr/>
          <p:nvPr/>
        </p:nvSpPr>
        <p:spPr>
          <a:xfrm rot="5400000">
            <a:off x="10150032" y="253555"/>
            <a:ext cx="523434" cy="3387887"/>
          </a:xfrm>
          <a:prstGeom prst="round2Diag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56" name="object 26">
            <a:extLst>
              <a:ext uri="{FF2B5EF4-FFF2-40B4-BE49-F238E27FC236}">
                <a16:creationId xmlns:a16="http://schemas.microsoft.com/office/drawing/2014/main" id="{40D64F6F-7405-064F-8907-447CF8301D07}"/>
              </a:ext>
            </a:extLst>
          </p:cNvPr>
          <p:cNvSpPr/>
          <p:nvPr/>
        </p:nvSpPr>
        <p:spPr>
          <a:xfrm>
            <a:off x="8396104" y="1643279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94165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D5EE664E-7CEA-DA4F-BBB0-41E3260E6B50}"/>
              </a:ext>
            </a:extLst>
          </p:cNvPr>
          <p:cNvSpPr/>
          <p:nvPr/>
        </p:nvSpPr>
        <p:spPr>
          <a:xfrm>
            <a:off x="8433682" y="1543705"/>
            <a:ext cx="51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751141"/>
                </a:solidFill>
                <a:latin typeface="Work Sans" pitchFamily="2" charset="77"/>
                <a:cs typeface="Calibri" panose="020F0502020204030204" pitchFamily="34" charset="0"/>
              </a:rPr>
              <a:t>3</a:t>
            </a:r>
            <a:endParaRPr lang="es-CO" sz="4400" b="1" dirty="0">
              <a:solidFill>
                <a:srgbClr val="751141"/>
              </a:solidFill>
              <a:latin typeface="Work Sans" pitchFamily="2" charset="77"/>
            </a:endParaRPr>
          </a:p>
        </p:txBody>
      </p:sp>
      <p:sp>
        <p:nvSpPr>
          <p:cNvPr id="158" name="Redondear rectángulo de esquina diagonal 157">
            <a:extLst>
              <a:ext uri="{FF2B5EF4-FFF2-40B4-BE49-F238E27FC236}">
                <a16:creationId xmlns:a16="http://schemas.microsoft.com/office/drawing/2014/main" id="{B388296E-28B9-344D-9C13-9CD8FB8DE33C}"/>
              </a:ext>
            </a:extLst>
          </p:cNvPr>
          <p:cNvSpPr/>
          <p:nvPr/>
        </p:nvSpPr>
        <p:spPr>
          <a:xfrm rot="5400000">
            <a:off x="10122040" y="937633"/>
            <a:ext cx="523434" cy="3387887"/>
          </a:xfrm>
          <a:prstGeom prst="round2Diag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9" name="object 26">
            <a:extLst>
              <a:ext uri="{FF2B5EF4-FFF2-40B4-BE49-F238E27FC236}">
                <a16:creationId xmlns:a16="http://schemas.microsoft.com/office/drawing/2014/main" id="{5D6D79D1-3600-3B40-A436-7068BAAD24C4}"/>
              </a:ext>
            </a:extLst>
          </p:cNvPr>
          <p:cNvSpPr/>
          <p:nvPr/>
        </p:nvSpPr>
        <p:spPr>
          <a:xfrm>
            <a:off x="8368112" y="2327357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FF2F9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B171F1A2-3F3B-7B47-BA65-DC335BE65154}"/>
              </a:ext>
            </a:extLst>
          </p:cNvPr>
          <p:cNvSpPr/>
          <p:nvPr/>
        </p:nvSpPr>
        <p:spPr>
          <a:xfrm>
            <a:off x="8389799" y="223736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BC226C"/>
                </a:solidFill>
                <a:latin typeface="Work Sans" pitchFamily="2" charset="77"/>
                <a:cs typeface="Calibri" panose="020F0502020204030204" pitchFamily="34" charset="0"/>
              </a:rPr>
              <a:t>4</a:t>
            </a:r>
            <a:endParaRPr lang="es-CO" sz="4400" b="1" dirty="0">
              <a:solidFill>
                <a:srgbClr val="BC226C"/>
              </a:solidFill>
              <a:latin typeface="Work Sans" pitchFamily="2" charset="77"/>
            </a:endParaRPr>
          </a:p>
        </p:txBody>
      </p:sp>
      <p:sp>
        <p:nvSpPr>
          <p:cNvPr id="161" name="Redondear rectángulo de esquina diagonal 160">
            <a:extLst>
              <a:ext uri="{FF2B5EF4-FFF2-40B4-BE49-F238E27FC236}">
                <a16:creationId xmlns:a16="http://schemas.microsoft.com/office/drawing/2014/main" id="{6DEF87B1-91CB-2543-BAC3-BCB1860D1DDE}"/>
              </a:ext>
            </a:extLst>
          </p:cNvPr>
          <p:cNvSpPr/>
          <p:nvPr/>
        </p:nvSpPr>
        <p:spPr>
          <a:xfrm rot="5400000">
            <a:off x="10127595" y="1584643"/>
            <a:ext cx="523434" cy="3387887"/>
          </a:xfrm>
          <a:prstGeom prst="round2DiagRect">
            <a:avLst/>
          </a:prstGeom>
          <a:solidFill>
            <a:srgbClr val="2345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2" name="object 26">
            <a:extLst>
              <a:ext uri="{FF2B5EF4-FFF2-40B4-BE49-F238E27FC236}">
                <a16:creationId xmlns:a16="http://schemas.microsoft.com/office/drawing/2014/main" id="{610E46A7-1499-364E-AD45-F1724568EC48}"/>
              </a:ext>
            </a:extLst>
          </p:cNvPr>
          <p:cNvSpPr/>
          <p:nvPr/>
        </p:nvSpPr>
        <p:spPr>
          <a:xfrm>
            <a:off x="8373668" y="2974368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34566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3" name="Rectángulo 162">
            <a:extLst>
              <a:ext uri="{FF2B5EF4-FFF2-40B4-BE49-F238E27FC236}">
                <a16:creationId xmlns:a16="http://schemas.microsoft.com/office/drawing/2014/main" id="{B9E5A8A5-FBBA-C146-A10E-2F9CD27DB5D6}"/>
              </a:ext>
            </a:extLst>
          </p:cNvPr>
          <p:cNvSpPr/>
          <p:nvPr/>
        </p:nvSpPr>
        <p:spPr>
          <a:xfrm>
            <a:off x="8417654" y="287691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9324B"/>
                </a:solidFill>
                <a:latin typeface="Work Sans" pitchFamily="2" charset="77"/>
                <a:cs typeface="Calibri" panose="020F0502020204030204" pitchFamily="34" charset="0"/>
              </a:rPr>
              <a:t>5</a:t>
            </a:r>
            <a:endParaRPr lang="es-CO" sz="4400" b="1" dirty="0">
              <a:solidFill>
                <a:srgbClr val="19324B"/>
              </a:solidFill>
              <a:latin typeface="Work Sans" pitchFamily="2" charset="77"/>
            </a:endParaRPr>
          </a:p>
        </p:txBody>
      </p:sp>
      <p:sp>
        <p:nvSpPr>
          <p:cNvPr id="164" name="Redondear rectángulo de esquina diagonal 163">
            <a:extLst>
              <a:ext uri="{FF2B5EF4-FFF2-40B4-BE49-F238E27FC236}">
                <a16:creationId xmlns:a16="http://schemas.microsoft.com/office/drawing/2014/main" id="{BC4E4D7F-8932-9642-B38A-3B3065476510}"/>
              </a:ext>
            </a:extLst>
          </p:cNvPr>
          <p:cNvSpPr/>
          <p:nvPr/>
        </p:nvSpPr>
        <p:spPr>
          <a:xfrm rot="5400000">
            <a:off x="10131357" y="2220505"/>
            <a:ext cx="523434" cy="3387887"/>
          </a:xfrm>
          <a:prstGeom prst="round2Diag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5" name="object 26">
            <a:extLst>
              <a:ext uri="{FF2B5EF4-FFF2-40B4-BE49-F238E27FC236}">
                <a16:creationId xmlns:a16="http://schemas.microsoft.com/office/drawing/2014/main" id="{222F3C5B-0092-8044-8B7E-3445A13E4DAB}"/>
              </a:ext>
            </a:extLst>
          </p:cNvPr>
          <p:cNvSpPr/>
          <p:nvPr/>
        </p:nvSpPr>
        <p:spPr>
          <a:xfrm>
            <a:off x="8377429" y="361023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6" name="Rectángulo 165">
            <a:extLst>
              <a:ext uri="{FF2B5EF4-FFF2-40B4-BE49-F238E27FC236}">
                <a16:creationId xmlns:a16="http://schemas.microsoft.com/office/drawing/2014/main" id="{6285253C-1F0E-1546-B7B0-5AB9708B2404}"/>
              </a:ext>
            </a:extLst>
          </p:cNvPr>
          <p:cNvSpPr/>
          <p:nvPr/>
        </p:nvSpPr>
        <p:spPr>
          <a:xfrm>
            <a:off x="8394408" y="35241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44377"/>
                </a:solidFill>
                <a:latin typeface="Work Sans" pitchFamily="2" charset="77"/>
                <a:cs typeface="Calibri" panose="020F0502020204030204" pitchFamily="34" charset="0"/>
              </a:rPr>
              <a:t>6</a:t>
            </a:r>
            <a:endParaRPr lang="es-CO" sz="4400" b="1" dirty="0">
              <a:solidFill>
                <a:srgbClr val="244377"/>
              </a:solidFill>
              <a:latin typeface="Work Sans" pitchFamily="2" charset="77"/>
            </a:endParaRPr>
          </a:p>
        </p:txBody>
      </p:sp>
      <p:sp>
        <p:nvSpPr>
          <p:cNvPr id="167" name="Redondear rectángulo de esquina diagonal 166">
            <a:extLst>
              <a:ext uri="{FF2B5EF4-FFF2-40B4-BE49-F238E27FC236}">
                <a16:creationId xmlns:a16="http://schemas.microsoft.com/office/drawing/2014/main" id="{B491B06E-C7A3-C64D-A6B3-F86F6A7CDBA5}"/>
              </a:ext>
            </a:extLst>
          </p:cNvPr>
          <p:cNvSpPr/>
          <p:nvPr/>
        </p:nvSpPr>
        <p:spPr>
          <a:xfrm rot="5400000">
            <a:off x="10127595" y="2866096"/>
            <a:ext cx="523434" cy="3387887"/>
          </a:xfrm>
          <a:prstGeom prst="round2DiagRect">
            <a:avLst/>
          </a:prstGeom>
          <a:solidFill>
            <a:srgbClr val="22493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8" name="object 26">
            <a:extLst>
              <a:ext uri="{FF2B5EF4-FFF2-40B4-BE49-F238E27FC236}">
                <a16:creationId xmlns:a16="http://schemas.microsoft.com/office/drawing/2014/main" id="{D93B4395-303B-E745-8284-C37239C03A1A}"/>
              </a:ext>
            </a:extLst>
          </p:cNvPr>
          <p:cNvSpPr/>
          <p:nvPr/>
        </p:nvSpPr>
        <p:spPr>
          <a:xfrm>
            <a:off x="8373668" y="42558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22493C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4CF780DA-146E-2D4F-BD2E-47E06EAA6ABD}"/>
              </a:ext>
            </a:extLst>
          </p:cNvPr>
          <p:cNvSpPr/>
          <p:nvPr/>
        </p:nvSpPr>
        <p:spPr>
          <a:xfrm>
            <a:off x="8401817" y="4177976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18362C"/>
                </a:solidFill>
                <a:latin typeface="Work Sans" pitchFamily="2" charset="77"/>
                <a:cs typeface="Calibri" panose="020F0502020204030204" pitchFamily="34" charset="0"/>
              </a:rPr>
              <a:t>7</a:t>
            </a:r>
            <a:endParaRPr lang="es-CO" sz="4400" b="1" dirty="0">
              <a:solidFill>
                <a:srgbClr val="18362C"/>
              </a:solidFill>
              <a:latin typeface="Work Sans" pitchFamily="2" charset="77"/>
            </a:endParaRPr>
          </a:p>
        </p:txBody>
      </p:sp>
      <p:sp>
        <p:nvSpPr>
          <p:cNvPr id="170" name="Redondear rectángulo de esquina diagonal 169">
            <a:extLst>
              <a:ext uri="{FF2B5EF4-FFF2-40B4-BE49-F238E27FC236}">
                <a16:creationId xmlns:a16="http://schemas.microsoft.com/office/drawing/2014/main" id="{F52C19C9-D883-7E45-BB81-2264130B6C6C}"/>
              </a:ext>
            </a:extLst>
          </p:cNvPr>
          <p:cNvSpPr/>
          <p:nvPr/>
        </p:nvSpPr>
        <p:spPr>
          <a:xfrm rot="5400000">
            <a:off x="10129416" y="3521602"/>
            <a:ext cx="523434" cy="3387887"/>
          </a:xfrm>
          <a:prstGeom prst="round2DiagRect">
            <a:avLst/>
          </a:prstGeom>
          <a:solidFill>
            <a:srgbClr val="3958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1" name="object 26">
            <a:extLst>
              <a:ext uri="{FF2B5EF4-FFF2-40B4-BE49-F238E27FC236}">
                <a16:creationId xmlns:a16="http://schemas.microsoft.com/office/drawing/2014/main" id="{8F1502D5-54F8-5843-9902-A8DDB911F8E4}"/>
              </a:ext>
            </a:extLst>
          </p:cNvPr>
          <p:cNvSpPr/>
          <p:nvPr/>
        </p:nvSpPr>
        <p:spPr>
          <a:xfrm>
            <a:off x="8375489" y="4911326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395824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2" name="Rectángulo 171">
            <a:extLst>
              <a:ext uri="{FF2B5EF4-FFF2-40B4-BE49-F238E27FC236}">
                <a16:creationId xmlns:a16="http://schemas.microsoft.com/office/drawing/2014/main" id="{7D413249-13EC-234E-AFBC-FC6F43563130}"/>
              </a:ext>
            </a:extLst>
          </p:cNvPr>
          <p:cNvSpPr/>
          <p:nvPr/>
        </p:nvSpPr>
        <p:spPr>
          <a:xfrm>
            <a:off x="8398579" y="4823449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29401A"/>
                </a:solidFill>
                <a:latin typeface="Work Sans" pitchFamily="2" charset="77"/>
                <a:cs typeface="Calibri" panose="020F0502020204030204" pitchFamily="34" charset="0"/>
              </a:rPr>
              <a:t>8</a:t>
            </a:r>
            <a:endParaRPr lang="es-CO" sz="4400" b="1" dirty="0">
              <a:solidFill>
                <a:srgbClr val="29401A"/>
              </a:solidFill>
              <a:latin typeface="Work Sans" pitchFamily="2" charset="77"/>
            </a:endParaRPr>
          </a:p>
        </p:txBody>
      </p:sp>
      <p:sp>
        <p:nvSpPr>
          <p:cNvPr id="173" name="Redondear rectángulo de esquina diagonal 172">
            <a:extLst>
              <a:ext uri="{FF2B5EF4-FFF2-40B4-BE49-F238E27FC236}">
                <a16:creationId xmlns:a16="http://schemas.microsoft.com/office/drawing/2014/main" id="{19D5AA4E-E5BF-5649-8CAF-156758AB1D25}"/>
              </a:ext>
            </a:extLst>
          </p:cNvPr>
          <p:cNvSpPr/>
          <p:nvPr/>
        </p:nvSpPr>
        <p:spPr>
          <a:xfrm rot="5400000">
            <a:off x="10122040" y="4163136"/>
            <a:ext cx="523434" cy="3387887"/>
          </a:xfrm>
          <a:prstGeom prst="round2DiagRect">
            <a:avLst/>
          </a:prstGeom>
          <a:solidFill>
            <a:srgbClr val="00767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4" name="object 26">
            <a:extLst>
              <a:ext uri="{FF2B5EF4-FFF2-40B4-BE49-F238E27FC236}">
                <a16:creationId xmlns:a16="http://schemas.microsoft.com/office/drawing/2014/main" id="{73FD1BC0-FC4A-0B48-8122-518FBC946D47}"/>
              </a:ext>
            </a:extLst>
          </p:cNvPr>
          <p:cNvSpPr/>
          <p:nvPr/>
        </p:nvSpPr>
        <p:spPr>
          <a:xfrm>
            <a:off x="8368112" y="5552860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rgbClr val="007678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75" name="Rectángulo 174">
            <a:extLst>
              <a:ext uri="{FF2B5EF4-FFF2-40B4-BE49-F238E27FC236}">
                <a16:creationId xmlns:a16="http://schemas.microsoft.com/office/drawing/2014/main" id="{A29CE60B-0CC2-044C-8B9F-213C14D091E4}"/>
              </a:ext>
            </a:extLst>
          </p:cNvPr>
          <p:cNvSpPr/>
          <p:nvPr/>
        </p:nvSpPr>
        <p:spPr>
          <a:xfrm>
            <a:off x="8395211" y="546497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rgbClr val="005F61"/>
                </a:solidFill>
                <a:latin typeface="Work Sans" pitchFamily="2" charset="77"/>
                <a:cs typeface="Calibri" panose="020F0502020204030204" pitchFamily="34" charset="0"/>
              </a:rPr>
              <a:t>9</a:t>
            </a:r>
            <a:endParaRPr lang="es-CO" sz="4400" b="1" dirty="0">
              <a:solidFill>
                <a:srgbClr val="005F61"/>
              </a:solidFill>
              <a:latin typeface="Work Sans" pitchFamily="2" charset="77"/>
            </a:endParaRPr>
          </a:p>
        </p:txBody>
      </p:sp>
      <p:sp>
        <p:nvSpPr>
          <p:cNvPr id="176" name="Redondear rectángulo de esquina diagonal 175">
            <a:extLst>
              <a:ext uri="{FF2B5EF4-FFF2-40B4-BE49-F238E27FC236}">
                <a16:creationId xmlns:a16="http://schemas.microsoft.com/office/drawing/2014/main" id="{6ED69356-EBD1-0041-A144-C75E93D63C9F}"/>
              </a:ext>
            </a:extLst>
          </p:cNvPr>
          <p:cNvSpPr/>
          <p:nvPr/>
        </p:nvSpPr>
        <p:spPr>
          <a:xfrm rot="5400000">
            <a:off x="10122040" y="4805197"/>
            <a:ext cx="523434" cy="338788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7" name="object 26">
            <a:extLst>
              <a:ext uri="{FF2B5EF4-FFF2-40B4-BE49-F238E27FC236}">
                <a16:creationId xmlns:a16="http://schemas.microsoft.com/office/drawing/2014/main" id="{A133F83F-790F-2A46-BB55-C42EADFE3F38}"/>
              </a:ext>
            </a:extLst>
          </p:cNvPr>
          <p:cNvSpPr/>
          <p:nvPr/>
        </p:nvSpPr>
        <p:spPr>
          <a:xfrm>
            <a:off x="8368112" y="6194921"/>
            <a:ext cx="562614" cy="584194"/>
          </a:xfrm>
          <a:custGeom>
            <a:avLst/>
            <a:gdLst/>
            <a:ahLst/>
            <a:cxnLst/>
            <a:rect l="l" t="t" r="r" b="b"/>
            <a:pathLst>
              <a:path w="1407160" h="1461135">
                <a:moveTo>
                  <a:pt x="1407020" y="703529"/>
                </a:moveTo>
                <a:lnTo>
                  <a:pt x="1405394" y="655370"/>
                </a:lnTo>
                <a:lnTo>
                  <a:pt x="1400594" y="608076"/>
                </a:lnTo>
                <a:lnTo>
                  <a:pt x="1392732" y="561746"/>
                </a:lnTo>
                <a:lnTo>
                  <a:pt x="1381887" y="516509"/>
                </a:lnTo>
                <a:lnTo>
                  <a:pt x="1368196" y="472452"/>
                </a:lnTo>
                <a:lnTo>
                  <a:pt x="1351737" y="429691"/>
                </a:lnTo>
                <a:lnTo>
                  <a:pt x="1332623" y="388315"/>
                </a:lnTo>
                <a:lnTo>
                  <a:pt x="1310970" y="348449"/>
                </a:lnTo>
                <a:lnTo>
                  <a:pt x="1286878" y="310184"/>
                </a:lnTo>
                <a:lnTo>
                  <a:pt x="1260436" y="273634"/>
                </a:lnTo>
                <a:lnTo>
                  <a:pt x="1231773" y="238887"/>
                </a:lnTo>
                <a:lnTo>
                  <a:pt x="1200975" y="206070"/>
                </a:lnTo>
                <a:lnTo>
                  <a:pt x="1168146" y="175272"/>
                </a:lnTo>
                <a:lnTo>
                  <a:pt x="1133411" y="146596"/>
                </a:lnTo>
                <a:lnTo>
                  <a:pt x="1096848" y="120154"/>
                </a:lnTo>
                <a:lnTo>
                  <a:pt x="1058583" y="96062"/>
                </a:lnTo>
                <a:lnTo>
                  <a:pt x="1018717" y="74396"/>
                </a:lnTo>
                <a:lnTo>
                  <a:pt x="977353" y="55295"/>
                </a:lnTo>
                <a:lnTo>
                  <a:pt x="934580" y="38836"/>
                </a:lnTo>
                <a:lnTo>
                  <a:pt x="890524" y="25133"/>
                </a:lnTo>
                <a:lnTo>
                  <a:pt x="845286" y="14300"/>
                </a:lnTo>
                <a:lnTo>
                  <a:pt x="798969" y="6426"/>
                </a:lnTo>
                <a:lnTo>
                  <a:pt x="751674" y="1625"/>
                </a:lnTo>
                <a:lnTo>
                  <a:pt x="703503" y="0"/>
                </a:lnTo>
                <a:lnTo>
                  <a:pt x="655332" y="1625"/>
                </a:lnTo>
                <a:lnTo>
                  <a:pt x="608037" y="6426"/>
                </a:lnTo>
                <a:lnTo>
                  <a:pt x="561721" y="14300"/>
                </a:lnTo>
                <a:lnTo>
                  <a:pt x="516483" y="25133"/>
                </a:lnTo>
                <a:lnTo>
                  <a:pt x="472427" y="38836"/>
                </a:lnTo>
                <a:lnTo>
                  <a:pt x="429666" y="55295"/>
                </a:lnTo>
                <a:lnTo>
                  <a:pt x="388302" y="74396"/>
                </a:lnTo>
                <a:lnTo>
                  <a:pt x="348437" y="96062"/>
                </a:lnTo>
                <a:lnTo>
                  <a:pt x="310172" y="120154"/>
                </a:lnTo>
                <a:lnTo>
                  <a:pt x="273608" y="146596"/>
                </a:lnTo>
                <a:lnTo>
                  <a:pt x="238874" y="175272"/>
                </a:lnTo>
                <a:lnTo>
                  <a:pt x="206057" y="206070"/>
                </a:lnTo>
                <a:lnTo>
                  <a:pt x="175247" y="238887"/>
                </a:lnTo>
                <a:lnTo>
                  <a:pt x="146583" y="273634"/>
                </a:lnTo>
                <a:lnTo>
                  <a:pt x="120142" y="310184"/>
                </a:lnTo>
                <a:lnTo>
                  <a:pt x="96050" y="348449"/>
                </a:lnTo>
                <a:lnTo>
                  <a:pt x="74396" y="388315"/>
                </a:lnTo>
                <a:lnTo>
                  <a:pt x="55283" y="429691"/>
                </a:lnTo>
                <a:lnTo>
                  <a:pt x="38823" y="472452"/>
                </a:lnTo>
                <a:lnTo>
                  <a:pt x="25133" y="516509"/>
                </a:lnTo>
                <a:lnTo>
                  <a:pt x="14287" y="561746"/>
                </a:lnTo>
                <a:lnTo>
                  <a:pt x="6426" y="608076"/>
                </a:lnTo>
                <a:lnTo>
                  <a:pt x="1625" y="655370"/>
                </a:lnTo>
                <a:lnTo>
                  <a:pt x="0" y="703529"/>
                </a:lnTo>
                <a:lnTo>
                  <a:pt x="520" y="719162"/>
                </a:lnTo>
                <a:lnTo>
                  <a:pt x="0" y="735279"/>
                </a:lnTo>
                <a:lnTo>
                  <a:pt x="1625" y="784948"/>
                </a:lnTo>
                <a:lnTo>
                  <a:pt x="6426" y="833716"/>
                </a:lnTo>
                <a:lnTo>
                  <a:pt x="14287" y="881481"/>
                </a:lnTo>
                <a:lnTo>
                  <a:pt x="25133" y="928128"/>
                </a:lnTo>
                <a:lnTo>
                  <a:pt x="38823" y="973556"/>
                </a:lnTo>
                <a:lnTo>
                  <a:pt x="55283" y="1017663"/>
                </a:lnTo>
                <a:lnTo>
                  <a:pt x="74396" y="1060310"/>
                </a:lnTo>
                <a:lnTo>
                  <a:pt x="96050" y="1101420"/>
                </a:lnTo>
                <a:lnTo>
                  <a:pt x="120142" y="1140879"/>
                </a:lnTo>
                <a:lnTo>
                  <a:pt x="146583" y="1178572"/>
                </a:lnTo>
                <a:lnTo>
                  <a:pt x="175247" y="1214399"/>
                </a:lnTo>
                <a:lnTo>
                  <a:pt x="206057" y="1248244"/>
                </a:lnTo>
                <a:lnTo>
                  <a:pt x="238874" y="1279994"/>
                </a:lnTo>
                <a:lnTo>
                  <a:pt x="273608" y="1309560"/>
                </a:lnTo>
                <a:lnTo>
                  <a:pt x="310172" y="1336814"/>
                </a:lnTo>
                <a:lnTo>
                  <a:pt x="348437" y="1361668"/>
                </a:lnTo>
                <a:lnTo>
                  <a:pt x="388302" y="1383995"/>
                </a:lnTo>
                <a:lnTo>
                  <a:pt x="429666" y="1403692"/>
                </a:lnTo>
                <a:lnTo>
                  <a:pt x="472427" y="1420660"/>
                </a:lnTo>
                <a:lnTo>
                  <a:pt x="516483" y="1434795"/>
                </a:lnTo>
                <a:lnTo>
                  <a:pt x="561721" y="1445958"/>
                </a:lnTo>
                <a:lnTo>
                  <a:pt x="608037" y="1454073"/>
                </a:lnTo>
                <a:lnTo>
                  <a:pt x="655332" y="1459026"/>
                </a:lnTo>
                <a:lnTo>
                  <a:pt x="703503" y="1460703"/>
                </a:lnTo>
                <a:lnTo>
                  <a:pt x="751674" y="1459026"/>
                </a:lnTo>
                <a:lnTo>
                  <a:pt x="798969" y="1454073"/>
                </a:lnTo>
                <a:lnTo>
                  <a:pt x="845286" y="1445958"/>
                </a:lnTo>
                <a:lnTo>
                  <a:pt x="890524" y="1434795"/>
                </a:lnTo>
                <a:lnTo>
                  <a:pt x="934580" y="1420660"/>
                </a:lnTo>
                <a:lnTo>
                  <a:pt x="977353" y="1403692"/>
                </a:lnTo>
                <a:lnTo>
                  <a:pt x="1018717" y="1383995"/>
                </a:lnTo>
                <a:lnTo>
                  <a:pt x="1058583" y="1361668"/>
                </a:lnTo>
                <a:lnTo>
                  <a:pt x="1096848" y="1336814"/>
                </a:lnTo>
                <a:lnTo>
                  <a:pt x="1133411" y="1309560"/>
                </a:lnTo>
                <a:lnTo>
                  <a:pt x="1168146" y="1279994"/>
                </a:lnTo>
                <a:lnTo>
                  <a:pt x="1200975" y="1248244"/>
                </a:lnTo>
                <a:lnTo>
                  <a:pt x="1231773" y="1214399"/>
                </a:lnTo>
                <a:lnTo>
                  <a:pt x="1260436" y="1178572"/>
                </a:lnTo>
                <a:lnTo>
                  <a:pt x="1286878" y="1140879"/>
                </a:lnTo>
                <a:lnTo>
                  <a:pt x="1310970" y="1101420"/>
                </a:lnTo>
                <a:lnTo>
                  <a:pt x="1332623" y="1060310"/>
                </a:lnTo>
                <a:lnTo>
                  <a:pt x="1351737" y="1017663"/>
                </a:lnTo>
                <a:lnTo>
                  <a:pt x="1368196" y="973556"/>
                </a:lnTo>
                <a:lnTo>
                  <a:pt x="1381887" y="928128"/>
                </a:lnTo>
                <a:lnTo>
                  <a:pt x="1392732" y="881481"/>
                </a:lnTo>
                <a:lnTo>
                  <a:pt x="1400594" y="833716"/>
                </a:lnTo>
                <a:lnTo>
                  <a:pt x="1405394" y="784948"/>
                </a:lnTo>
                <a:lnTo>
                  <a:pt x="1407020" y="735279"/>
                </a:lnTo>
                <a:lnTo>
                  <a:pt x="1406486" y="719162"/>
                </a:lnTo>
                <a:lnTo>
                  <a:pt x="1407020" y="7035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 dirty="0">
              <a:solidFill>
                <a:srgbClr val="870E00"/>
              </a:solidFill>
            </a:endParaRPr>
          </a:p>
        </p:txBody>
      </p:sp>
      <p:sp>
        <p:nvSpPr>
          <p:cNvPr id="178" name="Rectángulo 177">
            <a:extLst>
              <a:ext uri="{FF2B5EF4-FFF2-40B4-BE49-F238E27FC236}">
                <a16:creationId xmlns:a16="http://schemas.microsoft.com/office/drawing/2014/main" id="{0495D9AD-9B3C-4F40-AEB9-F7EE6E397199}"/>
              </a:ext>
            </a:extLst>
          </p:cNvPr>
          <p:cNvSpPr/>
          <p:nvPr/>
        </p:nvSpPr>
        <p:spPr>
          <a:xfrm>
            <a:off x="8335108" y="6168505"/>
            <a:ext cx="68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D5702C"/>
                </a:solidFill>
                <a:latin typeface="Work Sans" pitchFamily="2" charset="77"/>
                <a:cs typeface="Calibri" panose="020F0502020204030204" pitchFamily="34" charset="0"/>
              </a:rPr>
              <a:t>10</a:t>
            </a:r>
            <a:endParaRPr lang="es-CO" sz="3600" b="1" dirty="0">
              <a:solidFill>
                <a:srgbClr val="D5702C"/>
              </a:solidFill>
              <a:latin typeface="Work Sans" pitchFamily="2" charset="77"/>
            </a:endParaRPr>
          </a:p>
        </p:txBody>
      </p:sp>
      <p:sp>
        <p:nvSpPr>
          <p:cNvPr id="179" name="Rectángulo 178">
            <a:extLst>
              <a:ext uri="{FF2B5EF4-FFF2-40B4-BE49-F238E27FC236}">
                <a16:creationId xmlns:a16="http://schemas.microsoft.com/office/drawing/2014/main" id="{4A9E7B94-E3D1-E041-BB60-B048C7E0FED1}"/>
              </a:ext>
            </a:extLst>
          </p:cNvPr>
          <p:cNvSpPr/>
          <p:nvPr/>
        </p:nvSpPr>
        <p:spPr>
          <a:xfrm>
            <a:off x="8868854" y="197195"/>
            <a:ext cx="3216648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APERTURA DEL PROCESO.</a:t>
            </a:r>
          </a:p>
        </p:txBody>
      </p:sp>
      <p:sp>
        <p:nvSpPr>
          <p:cNvPr id="180" name="Rectángulo 179">
            <a:extLst>
              <a:ext uri="{FF2B5EF4-FFF2-40B4-BE49-F238E27FC236}">
                <a16:creationId xmlns:a16="http://schemas.microsoft.com/office/drawing/2014/main" id="{56CAD5FA-010F-F142-82E8-0F7D8D68B15D}"/>
              </a:ext>
            </a:extLst>
          </p:cNvPr>
          <p:cNvSpPr/>
          <p:nvPr/>
        </p:nvSpPr>
        <p:spPr>
          <a:xfrm>
            <a:off x="8878643" y="744184"/>
            <a:ext cx="3206434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INTERCAMBIO DE INFORMACIÓN, CONTACTOS PRELIMINARES ENTRE INSTITUCIONES Y PREPARACIÓN DE PROPUESTAS.</a:t>
            </a:r>
          </a:p>
        </p:txBody>
      </p:sp>
      <p:sp>
        <p:nvSpPr>
          <p:cNvPr id="181" name="Rectángulo 180">
            <a:extLst>
              <a:ext uri="{FF2B5EF4-FFF2-40B4-BE49-F238E27FC236}">
                <a16:creationId xmlns:a16="http://schemas.microsoft.com/office/drawing/2014/main" id="{E218CFC0-AC75-E343-8D57-87003D0B611C}"/>
              </a:ext>
            </a:extLst>
          </p:cNvPr>
          <p:cNvSpPr/>
          <p:nvPr/>
        </p:nvSpPr>
        <p:spPr>
          <a:xfrm>
            <a:off x="8878642" y="1842662"/>
            <a:ext cx="3206434" cy="26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PRESENTACIÓN DE PROPUESTAS.</a:t>
            </a: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7860DF45-98DD-D64F-8BED-1BBD2F050FD6}"/>
              </a:ext>
            </a:extLst>
          </p:cNvPr>
          <p:cNvSpPr/>
          <p:nvPr/>
        </p:nvSpPr>
        <p:spPr>
          <a:xfrm>
            <a:off x="8844039" y="2494456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EVALUACIÓN DE PROPUESTAS.</a:t>
            </a:r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EF2B8E15-7E59-1145-A274-06B5D0116988}"/>
              </a:ext>
            </a:extLst>
          </p:cNvPr>
          <p:cNvSpPr/>
          <p:nvPr/>
        </p:nvSpPr>
        <p:spPr>
          <a:xfrm>
            <a:off x="8844039" y="3046901"/>
            <a:ext cx="3242541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CONJUNTA DE INICIATIVAS SELECCIONADAS.</a:t>
            </a:r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51CB67B5-A5B4-1A4F-9964-B27019AB2623}"/>
              </a:ext>
            </a:extLst>
          </p:cNvPr>
          <p:cNvSpPr/>
          <p:nvPr/>
        </p:nvSpPr>
        <p:spPr>
          <a:xfrm>
            <a:off x="8844039" y="379639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FORMULACIÓN DE ACUERDOS.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44EB2CF5-7CF6-D14C-B249-41A2B048BA9B}"/>
              </a:ext>
            </a:extLst>
          </p:cNvPr>
          <p:cNvSpPr/>
          <p:nvPr/>
        </p:nvSpPr>
        <p:spPr>
          <a:xfrm>
            <a:off x="8844039" y="4414972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EJECUCIÓN DEL PROYECTO.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83690514-CFE2-DA44-B623-97E5949AD651}"/>
              </a:ext>
            </a:extLst>
          </p:cNvPr>
          <p:cNvSpPr/>
          <p:nvPr/>
        </p:nvSpPr>
        <p:spPr>
          <a:xfrm>
            <a:off x="8844039" y="5100224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MONITOREO.</a:t>
            </a: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1C9EBE56-E0DA-DB41-83A2-E4479F971249}"/>
              </a:ext>
            </a:extLst>
          </p:cNvPr>
          <p:cNvSpPr/>
          <p:nvPr/>
        </p:nvSpPr>
        <p:spPr>
          <a:xfrm>
            <a:off x="8844039" y="5621059"/>
            <a:ext cx="3242541" cy="4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CIERRE Y EVALUACIÓN</a:t>
            </a:r>
          </a:p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(de resultados)</a:t>
            </a:r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37E44FFE-E241-4443-ACA3-811EC2C6F891}"/>
              </a:ext>
            </a:extLst>
          </p:cNvPr>
          <p:cNvSpPr/>
          <p:nvPr/>
        </p:nvSpPr>
        <p:spPr>
          <a:xfrm>
            <a:off x="8844039" y="6365818"/>
            <a:ext cx="3242541" cy="27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64769" indent="-635" algn="r">
              <a:lnSpc>
                <a:spcPct val="102600"/>
              </a:lnSpc>
              <a:spcBef>
                <a:spcPts val="60"/>
              </a:spcBef>
            </a:pPr>
            <a:r>
              <a:rPr lang="es-CO" sz="1200" b="1" dirty="0">
                <a:solidFill>
                  <a:schemeClr val="bg1"/>
                </a:solidFill>
                <a:latin typeface="Muli" panose="02000503000000000000" pitchFamily="2" charset="77"/>
                <a:cs typeface="Calibri" panose="020F0502020204030204" pitchFamily="34" charset="0"/>
              </a:rPr>
              <a:t>ANÁLISIS DE EXPERIENCIAS.</a:t>
            </a:r>
          </a:p>
        </p:txBody>
      </p:sp>
      <p:sp>
        <p:nvSpPr>
          <p:cNvPr id="189" name="object 7">
            <a:extLst>
              <a:ext uri="{FF2B5EF4-FFF2-40B4-BE49-F238E27FC236}">
                <a16:creationId xmlns:a16="http://schemas.microsoft.com/office/drawing/2014/main" id="{977682CD-FFBE-3649-98A9-746DD37193EE}"/>
              </a:ext>
            </a:extLst>
          </p:cNvPr>
          <p:cNvSpPr/>
          <p:nvPr/>
        </p:nvSpPr>
        <p:spPr>
          <a:xfrm>
            <a:off x="8708711" y="4886325"/>
            <a:ext cx="3448873" cy="1923518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0" name="object 7">
            <a:extLst>
              <a:ext uri="{FF2B5EF4-FFF2-40B4-BE49-F238E27FC236}">
                <a16:creationId xmlns:a16="http://schemas.microsoft.com/office/drawing/2014/main" id="{DFE2F840-496D-FB4F-B4C2-F943F64C21D1}"/>
              </a:ext>
            </a:extLst>
          </p:cNvPr>
          <p:cNvSpPr/>
          <p:nvPr/>
        </p:nvSpPr>
        <p:spPr>
          <a:xfrm>
            <a:off x="8185676" y="4903600"/>
            <a:ext cx="526329" cy="1815122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1" name="object 7">
            <a:extLst>
              <a:ext uri="{FF2B5EF4-FFF2-40B4-BE49-F238E27FC236}">
                <a16:creationId xmlns:a16="http://schemas.microsoft.com/office/drawing/2014/main" id="{56F632FF-C9C9-BA4B-BC6D-A73DAD762C99}"/>
              </a:ext>
            </a:extLst>
          </p:cNvPr>
          <p:cNvSpPr/>
          <p:nvPr/>
        </p:nvSpPr>
        <p:spPr>
          <a:xfrm>
            <a:off x="8713695" y="5811"/>
            <a:ext cx="3478306" cy="4221652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2" name="object 7">
            <a:extLst>
              <a:ext uri="{FF2B5EF4-FFF2-40B4-BE49-F238E27FC236}">
                <a16:creationId xmlns:a16="http://schemas.microsoft.com/office/drawing/2014/main" id="{277B0F12-4F67-F348-A448-4D96F9AA5A07}"/>
              </a:ext>
            </a:extLst>
          </p:cNvPr>
          <p:cNvSpPr/>
          <p:nvPr/>
        </p:nvSpPr>
        <p:spPr>
          <a:xfrm>
            <a:off x="8181044" y="4085"/>
            <a:ext cx="526329" cy="4241290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93" name="object 7">
            <a:extLst>
              <a:ext uri="{FF2B5EF4-FFF2-40B4-BE49-F238E27FC236}">
                <a16:creationId xmlns:a16="http://schemas.microsoft.com/office/drawing/2014/main" id="{F9DB6680-D4C3-D144-ABDB-85906591F846}"/>
              </a:ext>
            </a:extLst>
          </p:cNvPr>
          <p:cNvSpPr/>
          <p:nvPr/>
        </p:nvSpPr>
        <p:spPr>
          <a:xfrm>
            <a:off x="5243511" y="6709019"/>
            <a:ext cx="3483289" cy="135613"/>
          </a:xfrm>
          <a:custGeom>
            <a:avLst/>
            <a:gdLst/>
            <a:ahLst/>
            <a:cxnLst/>
            <a:rect l="l" t="t" r="r" b="b"/>
            <a:pathLst>
              <a:path w="7776209" h="311784">
                <a:moveTo>
                  <a:pt x="7776006" y="0"/>
                </a:moveTo>
                <a:lnTo>
                  <a:pt x="0" y="0"/>
                </a:lnTo>
                <a:lnTo>
                  <a:pt x="0" y="311556"/>
                </a:lnTo>
                <a:lnTo>
                  <a:pt x="7776006" y="311556"/>
                </a:lnTo>
                <a:lnTo>
                  <a:pt x="7776006" y="0"/>
                </a:lnTo>
                <a:close/>
              </a:path>
            </a:pathLst>
          </a:custGeom>
          <a:solidFill>
            <a:srgbClr val="548235">
              <a:alpha val="9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20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-Incorporación_MarcoInstitucionalAspectosPresupuestales" id="{A39DC36A-7412-6C4B-9F3D-C57564D060B2}" vid="{FB41C483-CA18-4642-881E-9DB32F5793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22461</TotalTime>
  <Words>1578</Words>
  <Application>Microsoft Macintosh PowerPoint</Application>
  <PresentationFormat>Panorámica</PresentationFormat>
  <Paragraphs>318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Muli</vt:lpstr>
      <vt:lpstr>Verdana</vt:lpstr>
      <vt:lpstr>Wingdings</vt:lpstr>
      <vt:lpstr>Work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Horacio Lince</dc:creator>
  <cp:lastModifiedBy>Patricia Mora</cp:lastModifiedBy>
  <cp:revision>882</cp:revision>
  <dcterms:created xsi:type="dcterms:W3CDTF">2020-09-30T03:35:54Z</dcterms:created>
  <dcterms:modified xsi:type="dcterms:W3CDTF">2021-07-18T21:08:45Z</dcterms:modified>
</cp:coreProperties>
</file>